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127"/>
  </p:notesMasterIdLst>
  <p:sldIdLst>
    <p:sldId id="263" r:id="rId5"/>
    <p:sldId id="565" r:id="rId6"/>
    <p:sldId id="532" r:id="rId7"/>
    <p:sldId id="531" r:id="rId8"/>
    <p:sldId id="533" r:id="rId9"/>
    <p:sldId id="534" r:id="rId10"/>
    <p:sldId id="264" r:id="rId11"/>
    <p:sldId id="366" r:id="rId12"/>
    <p:sldId id="256" r:id="rId13"/>
    <p:sldId id="257" r:id="rId14"/>
    <p:sldId id="530" r:id="rId15"/>
    <p:sldId id="520" r:id="rId16"/>
    <p:sldId id="540" r:id="rId17"/>
    <p:sldId id="535" r:id="rId18"/>
    <p:sldId id="536" r:id="rId19"/>
    <p:sldId id="821" r:id="rId20"/>
    <p:sldId id="261" r:id="rId21"/>
    <p:sldId id="262" r:id="rId22"/>
    <p:sldId id="846" r:id="rId23"/>
    <p:sldId id="830" r:id="rId24"/>
    <p:sldId id="564" r:id="rId25"/>
    <p:sldId id="614" r:id="rId26"/>
    <p:sldId id="527" r:id="rId27"/>
    <p:sldId id="368" r:id="rId28"/>
    <p:sldId id="385" r:id="rId29"/>
    <p:sldId id="543" r:id="rId30"/>
    <p:sldId id="545" r:id="rId31"/>
    <p:sldId id="544" r:id="rId32"/>
    <p:sldId id="546" r:id="rId33"/>
    <p:sldId id="547" r:id="rId34"/>
    <p:sldId id="548" r:id="rId35"/>
    <p:sldId id="549" r:id="rId36"/>
    <p:sldId id="550" r:id="rId37"/>
    <p:sldId id="557" r:id="rId38"/>
    <p:sldId id="556" r:id="rId39"/>
    <p:sldId id="558" r:id="rId40"/>
    <p:sldId id="615" r:id="rId41"/>
    <p:sldId id="369" r:id="rId42"/>
    <p:sldId id="539" r:id="rId43"/>
    <p:sldId id="595" r:id="rId44"/>
    <p:sldId id="594" r:id="rId45"/>
    <p:sldId id="593" r:id="rId46"/>
    <p:sldId id="538" r:id="rId47"/>
    <p:sldId id="551" r:id="rId48"/>
    <p:sldId id="367" r:id="rId49"/>
    <p:sldId id="371" r:id="rId50"/>
    <p:sldId id="574" r:id="rId51"/>
    <p:sldId id="506" r:id="rId52"/>
    <p:sldId id="509" r:id="rId53"/>
    <p:sldId id="510" r:id="rId54"/>
    <p:sldId id="512" r:id="rId55"/>
    <p:sldId id="514" r:id="rId56"/>
    <p:sldId id="513" r:id="rId57"/>
    <p:sldId id="537" r:id="rId58"/>
    <p:sldId id="552" r:id="rId59"/>
    <p:sldId id="553" r:id="rId60"/>
    <p:sldId id="554" r:id="rId61"/>
    <p:sldId id="555" r:id="rId62"/>
    <p:sldId id="611" r:id="rId63"/>
    <p:sldId id="610" r:id="rId64"/>
    <p:sldId id="374" r:id="rId65"/>
    <p:sldId id="387" r:id="rId66"/>
    <p:sldId id="388" r:id="rId67"/>
    <p:sldId id="390" r:id="rId68"/>
    <p:sldId id="375" r:id="rId69"/>
    <p:sldId id="376" r:id="rId70"/>
    <p:sldId id="378" r:id="rId71"/>
    <p:sldId id="380" r:id="rId72"/>
    <p:sldId id="508" r:id="rId73"/>
    <p:sldId id="832" r:id="rId74"/>
    <p:sldId id="617" r:id="rId75"/>
    <p:sldId id="616" r:id="rId76"/>
    <p:sldId id="833" r:id="rId77"/>
    <p:sldId id="596" r:id="rId78"/>
    <p:sldId id="834" r:id="rId79"/>
    <p:sldId id="836" r:id="rId80"/>
    <p:sldId id="598" r:id="rId81"/>
    <p:sldId id="583" r:id="rId82"/>
    <p:sldId id="599" r:id="rId83"/>
    <p:sldId id="600" r:id="rId84"/>
    <p:sldId id="842" r:id="rId85"/>
    <p:sldId id="586" r:id="rId86"/>
    <p:sldId id="837" r:id="rId87"/>
    <p:sldId id="576" r:id="rId88"/>
    <p:sldId id="587" r:id="rId89"/>
    <p:sldId id="523" r:id="rId90"/>
    <p:sldId id="541" r:id="rId91"/>
    <p:sldId id="524" r:id="rId92"/>
    <p:sldId id="559" r:id="rId93"/>
    <p:sldId id="560" r:id="rId94"/>
    <p:sldId id="588" r:id="rId95"/>
    <p:sldId id="602" r:id="rId96"/>
    <p:sldId id="605" r:id="rId97"/>
    <p:sldId id="603" r:id="rId98"/>
    <p:sldId id="839" r:id="rId99"/>
    <p:sldId id="582" r:id="rId100"/>
    <p:sldId id="589" r:id="rId101"/>
    <p:sldId id="581" r:id="rId102"/>
    <p:sldId id="590" r:id="rId103"/>
    <p:sldId id="592" r:id="rId104"/>
    <p:sldId id="840" r:id="rId105"/>
    <p:sldId id="841" r:id="rId106"/>
    <p:sldId id="844" r:id="rId107"/>
    <p:sldId id="845" r:id="rId108"/>
    <p:sldId id="838" r:id="rId109"/>
    <p:sldId id="607" r:id="rId110"/>
    <p:sldId id="612" r:id="rId111"/>
    <p:sldId id="609" r:id="rId112"/>
    <p:sldId id="613" r:id="rId113"/>
    <p:sldId id="843" r:id="rId114"/>
    <p:sldId id="847" r:id="rId115"/>
    <p:sldId id="848" r:id="rId116"/>
    <p:sldId id="831" r:id="rId117"/>
    <p:sldId id="521" r:id="rId118"/>
    <p:sldId id="525" r:id="rId119"/>
    <p:sldId id="526" r:id="rId120"/>
    <p:sldId id="258" r:id="rId121"/>
    <p:sldId id="260" r:id="rId122"/>
    <p:sldId id="373" r:id="rId123"/>
    <p:sldId id="372" r:id="rId124"/>
    <p:sldId id="518" r:id="rId125"/>
    <p:sldId id="528" r:id="rId1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EB6235"/>
    <a:srgbClr val="9D8FB7"/>
    <a:srgbClr val="8EB031"/>
    <a:srgbClr val="5D81B5"/>
    <a:srgbClr val="E09B24"/>
    <a:srgbClr val="C46E1A"/>
    <a:srgbClr val="99AB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A8D7E-90B8-466F-8514-692DC45AEC35}" v="1194" dt="2023-04-14T11:01:27.352"/>
    <p1510:client id="{04AAE9DF-ECF4-46EA-AF14-70439345CC04}" v="32" dt="2023-04-14T10:31:47.082"/>
    <p1510:client id="{C97F7108-B4AC-5157-6835-4BB326F7C690}" v="22" dt="2023-04-13T13:28:21.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5" autoAdjust="0"/>
    <p:restoredTop sz="92680" autoAdjust="0"/>
  </p:normalViewPr>
  <p:slideViewPr>
    <p:cSldViewPr snapToGrid="0">
      <p:cViewPr varScale="1">
        <p:scale>
          <a:sx n="76" d="100"/>
          <a:sy n="76" d="100"/>
        </p:scale>
        <p:origin x="19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55E60-31D6-4BD4-9A5A-37DCD2BFFE0C}" type="datetimeFigureOut">
              <a:rPr lang="en-SG" smtClean="0"/>
              <a:t>14/4/2023</a:t>
            </a:fld>
            <a:endParaRPr lang="en-SG"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BF2E0-AFC4-43D3-8389-7C856F8A25E3}" type="slidenum">
              <a:rPr lang="en-SG" smtClean="0"/>
              <a:t>‹#›</a:t>
            </a:fld>
            <a:endParaRPr lang="en-SG" dirty="0"/>
          </a:p>
        </p:txBody>
      </p:sp>
    </p:spTree>
    <p:extLst>
      <p:ext uri="{BB962C8B-B14F-4D97-AF65-F5344CB8AC3E}">
        <p14:creationId xmlns:p14="http://schemas.microsoft.com/office/powerpoint/2010/main" val="328596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SG" dirty="0"/>
              <a:t>Good morning everyone, </a:t>
            </a:r>
            <a:r>
              <a:rPr lang="en-US" dirty="0"/>
              <a:t>I will be presenting on my research project real world implementation and security analysis of structured encryption on amazon-web services. </a:t>
            </a:r>
            <a:r>
              <a:rPr lang="en-US" b="1" dirty="0"/>
              <a:t>(click)</a:t>
            </a:r>
            <a:endParaRPr lang="en-SG" b="1" dirty="0"/>
          </a:p>
        </p:txBody>
      </p:sp>
      <p:sp>
        <p:nvSpPr>
          <p:cNvPr id="4" name="Slide Number Placeholder 3"/>
          <p:cNvSpPr>
            <a:spLocks noGrp="1"/>
          </p:cNvSpPr>
          <p:nvPr>
            <p:ph type="sldNum" sz="quarter" idx="5"/>
          </p:nvPr>
        </p:nvSpPr>
        <p:spPr/>
        <p:txBody>
          <a:bodyPr/>
          <a:lstStyle/>
          <a:p>
            <a:fld id="{BBC203D8-ECC8-4570-8334-F06B1202E49B}" type="slidenum">
              <a:rPr lang="en-SG" smtClean="0"/>
              <a:t>1</a:t>
            </a:fld>
            <a:endParaRPr lang="en-SG"/>
          </a:p>
        </p:txBody>
      </p:sp>
    </p:spTree>
    <p:extLst>
      <p:ext uri="{BB962C8B-B14F-4D97-AF65-F5344CB8AC3E}">
        <p14:creationId xmlns:p14="http://schemas.microsoft.com/office/powerpoint/2010/main" val="2228631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will be using the fact that following the gradient of an n-dimensional function will allow us to reach the local maximum. Likewise, if we go down the gradient, we find a way to go down and find the local minima, or hopefully even a global minima of the cost function for changing weights</a:t>
            </a:r>
          </a:p>
        </p:txBody>
      </p:sp>
      <p:sp>
        <p:nvSpPr>
          <p:cNvPr id="4" name="Slide Number Placeholder 3"/>
          <p:cNvSpPr>
            <a:spLocks noGrp="1"/>
          </p:cNvSpPr>
          <p:nvPr>
            <p:ph type="sldNum" sz="quarter" idx="5"/>
          </p:nvPr>
        </p:nvSpPr>
        <p:spPr/>
        <p:txBody>
          <a:bodyPr/>
          <a:lstStyle/>
          <a:p>
            <a:fld id="{133BF2E0-AFC4-43D3-8389-7C856F8A25E3}" type="slidenum">
              <a:rPr lang="en-SG" smtClean="0"/>
              <a:t>22</a:t>
            </a:fld>
            <a:endParaRPr lang="en-SG"/>
          </a:p>
        </p:txBody>
      </p:sp>
    </p:spTree>
    <p:extLst>
      <p:ext uri="{BB962C8B-B14F-4D97-AF65-F5344CB8AC3E}">
        <p14:creationId xmlns:p14="http://schemas.microsoft.com/office/powerpoint/2010/main" val="15266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will be using the fact that following the gradient of an n-dimensional function will allow us to reach the local maximum. Likewise, if we go down the gradient, we find a way to go down and find the local minima, or hopefully even a global minima of the cost function for changing weights</a:t>
            </a:r>
          </a:p>
        </p:txBody>
      </p:sp>
      <p:sp>
        <p:nvSpPr>
          <p:cNvPr id="4" name="Slide Number Placeholder 3"/>
          <p:cNvSpPr>
            <a:spLocks noGrp="1"/>
          </p:cNvSpPr>
          <p:nvPr>
            <p:ph type="sldNum" sz="quarter" idx="5"/>
          </p:nvPr>
        </p:nvSpPr>
        <p:spPr/>
        <p:txBody>
          <a:bodyPr/>
          <a:lstStyle/>
          <a:p>
            <a:fld id="{133BF2E0-AFC4-43D3-8389-7C856F8A25E3}" type="slidenum">
              <a:rPr lang="en-SG" smtClean="0"/>
              <a:t>23</a:t>
            </a:fld>
            <a:endParaRPr lang="en-SG"/>
          </a:p>
        </p:txBody>
      </p:sp>
    </p:spTree>
    <p:extLst>
      <p:ext uri="{BB962C8B-B14F-4D97-AF65-F5344CB8AC3E}">
        <p14:creationId xmlns:p14="http://schemas.microsoft.com/office/powerpoint/2010/main" val="346881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24</a:t>
            </a:fld>
            <a:endParaRPr lang="en-US"/>
          </a:p>
        </p:txBody>
      </p:sp>
    </p:spTree>
    <p:extLst>
      <p:ext uri="{BB962C8B-B14F-4D97-AF65-F5344CB8AC3E}">
        <p14:creationId xmlns:p14="http://schemas.microsoft.com/office/powerpoint/2010/main" val="342119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25</a:t>
            </a:fld>
            <a:endParaRPr lang="en-US"/>
          </a:p>
        </p:txBody>
      </p:sp>
    </p:spTree>
    <p:extLst>
      <p:ext uri="{BB962C8B-B14F-4D97-AF65-F5344CB8AC3E}">
        <p14:creationId xmlns:p14="http://schemas.microsoft.com/office/powerpoint/2010/main" val="1828126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26</a:t>
            </a:fld>
            <a:endParaRPr lang="en-US"/>
          </a:p>
        </p:txBody>
      </p:sp>
    </p:spTree>
    <p:extLst>
      <p:ext uri="{BB962C8B-B14F-4D97-AF65-F5344CB8AC3E}">
        <p14:creationId xmlns:p14="http://schemas.microsoft.com/office/powerpoint/2010/main" val="3638109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27</a:t>
            </a:fld>
            <a:endParaRPr lang="en-US"/>
          </a:p>
        </p:txBody>
      </p:sp>
    </p:spTree>
    <p:extLst>
      <p:ext uri="{BB962C8B-B14F-4D97-AF65-F5344CB8AC3E}">
        <p14:creationId xmlns:p14="http://schemas.microsoft.com/office/powerpoint/2010/main" val="1764459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28</a:t>
            </a:fld>
            <a:endParaRPr lang="en-US"/>
          </a:p>
        </p:txBody>
      </p:sp>
    </p:spTree>
    <p:extLst>
      <p:ext uri="{BB962C8B-B14F-4D97-AF65-F5344CB8AC3E}">
        <p14:creationId xmlns:p14="http://schemas.microsoft.com/office/powerpoint/2010/main" val="2004775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29</a:t>
            </a:fld>
            <a:endParaRPr lang="en-US"/>
          </a:p>
        </p:txBody>
      </p:sp>
    </p:spTree>
    <p:extLst>
      <p:ext uri="{BB962C8B-B14F-4D97-AF65-F5344CB8AC3E}">
        <p14:creationId xmlns:p14="http://schemas.microsoft.com/office/powerpoint/2010/main" val="1171900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30</a:t>
            </a:fld>
            <a:endParaRPr lang="en-US"/>
          </a:p>
        </p:txBody>
      </p:sp>
    </p:spTree>
    <p:extLst>
      <p:ext uri="{BB962C8B-B14F-4D97-AF65-F5344CB8AC3E}">
        <p14:creationId xmlns:p14="http://schemas.microsoft.com/office/powerpoint/2010/main" val="1656415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31</a:t>
            </a:fld>
            <a:endParaRPr lang="en-US"/>
          </a:p>
        </p:txBody>
      </p:sp>
    </p:spTree>
    <p:extLst>
      <p:ext uri="{BB962C8B-B14F-4D97-AF65-F5344CB8AC3E}">
        <p14:creationId xmlns:p14="http://schemas.microsoft.com/office/powerpoint/2010/main" val="3109533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5</a:t>
            </a:fld>
            <a:endParaRPr lang="en-SG"/>
          </a:p>
        </p:txBody>
      </p:sp>
    </p:spTree>
    <p:extLst>
      <p:ext uri="{BB962C8B-B14F-4D97-AF65-F5344CB8AC3E}">
        <p14:creationId xmlns:p14="http://schemas.microsoft.com/office/powerpoint/2010/main" val="4050949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32</a:t>
            </a:fld>
            <a:endParaRPr lang="en-US"/>
          </a:p>
        </p:txBody>
      </p:sp>
    </p:spTree>
    <p:extLst>
      <p:ext uri="{BB962C8B-B14F-4D97-AF65-F5344CB8AC3E}">
        <p14:creationId xmlns:p14="http://schemas.microsoft.com/office/powerpoint/2010/main" val="1059096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33</a:t>
            </a:fld>
            <a:endParaRPr lang="en-US"/>
          </a:p>
        </p:txBody>
      </p:sp>
    </p:spTree>
    <p:extLst>
      <p:ext uri="{BB962C8B-B14F-4D97-AF65-F5344CB8AC3E}">
        <p14:creationId xmlns:p14="http://schemas.microsoft.com/office/powerpoint/2010/main" val="4083713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34</a:t>
            </a:fld>
            <a:endParaRPr lang="en-US"/>
          </a:p>
        </p:txBody>
      </p:sp>
    </p:spTree>
    <p:extLst>
      <p:ext uri="{BB962C8B-B14F-4D97-AF65-F5344CB8AC3E}">
        <p14:creationId xmlns:p14="http://schemas.microsoft.com/office/powerpoint/2010/main" val="200866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35</a:t>
            </a:fld>
            <a:endParaRPr lang="en-US"/>
          </a:p>
        </p:txBody>
      </p:sp>
    </p:spTree>
    <p:extLst>
      <p:ext uri="{BB962C8B-B14F-4D97-AF65-F5344CB8AC3E}">
        <p14:creationId xmlns:p14="http://schemas.microsoft.com/office/powerpoint/2010/main" val="1696746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36</a:t>
            </a:fld>
            <a:endParaRPr lang="en-US"/>
          </a:p>
        </p:txBody>
      </p:sp>
    </p:spTree>
    <p:extLst>
      <p:ext uri="{BB962C8B-B14F-4D97-AF65-F5344CB8AC3E}">
        <p14:creationId xmlns:p14="http://schemas.microsoft.com/office/powerpoint/2010/main" val="3532222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38</a:t>
            </a:fld>
            <a:endParaRPr lang="en-US"/>
          </a:p>
        </p:txBody>
      </p:sp>
    </p:spTree>
    <p:extLst>
      <p:ext uri="{BB962C8B-B14F-4D97-AF65-F5344CB8AC3E}">
        <p14:creationId xmlns:p14="http://schemas.microsoft.com/office/powerpoint/2010/main" val="4291363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42</a:t>
            </a:fld>
            <a:endParaRPr lang="en-SG"/>
          </a:p>
        </p:txBody>
      </p:sp>
    </p:spTree>
    <p:extLst>
      <p:ext uri="{BB962C8B-B14F-4D97-AF65-F5344CB8AC3E}">
        <p14:creationId xmlns:p14="http://schemas.microsoft.com/office/powerpoint/2010/main" val="2800411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Also known as the node embedding or node </a:t>
            </a:r>
            <a:r>
              <a:rPr lang="en-SG" err="1"/>
              <a:t>featues</a:t>
            </a:r>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43</a:t>
            </a:fld>
            <a:endParaRPr lang="en-SG"/>
          </a:p>
        </p:txBody>
      </p:sp>
    </p:spTree>
    <p:extLst>
      <p:ext uri="{BB962C8B-B14F-4D97-AF65-F5344CB8AC3E}">
        <p14:creationId xmlns:p14="http://schemas.microsoft.com/office/powerpoint/2010/main" val="2550266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Also known as the node embedding or node </a:t>
            </a:r>
            <a:r>
              <a:rPr lang="en-SG" err="1"/>
              <a:t>featues</a:t>
            </a:r>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44</a:t>
            </a:fld>
            <a:endParaRPr lang="en-SG"/>
          </a:p>
        </p:txBody>
      </p:sp>
    </p:spTree>
    <p:extLst>
      <p:ext uri="{BB962C8B-B14F-4D97-AF65-F5344CB8AC3E}">
        <p14:creationId xmlns:p14="http://schemas.microsoft.com/office/powerpoint/2010/main" val="2716029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will begin by modelling the diver’s statics. </a:t>
            </a:r>
            <a:r>
              <a:rPr lang="en-US" b="1"/>
              <a:t>(click)</a:t>
            </a:r>
            <a:endParaRPr lang="en-SG"/>
          </a:p>
        </p:txBody>
      </p:sp>
      <p:sp>
        <p:nvSpPr>
          <p:cNvPr id="4" name="Slide Number Placeholder 3"/>
          <p:cNvSpPr>
            <a:spLocks noGrp="1"/>
          </p:cNvSpPr>
          <p:nvPr>
            <p:ph type="sldNum" sz="quarter" idx="5"/>
          </p:nvPr>
        </p:nvSpPr>
        <p:spPr/>
        <p:txBody>
          <a:bodyPr/>
          <a:lstStyle/>
          <a:p>
            <a:fld id="{618A995D-0CBF-FF4F-9716-B24CEA71088A}" type="slidenum">
              <a:rPr lang="en-US" smtClean="0"/>
              <a:t>48</a:t>
            </a:fld>
            <a:endParaRPr lang="en-US"/>
          </a:p>
        </p:txBody>
      </p:sp>
    </p:spTree>
    <p:extLst>
      <p:ext uri="{BB962C8B-B14F-4D97-AF65-F5344CB8AC3E}">
        <p14:creationId xmlns:p14="http://schemas.microsoft.com/office/powerpoint/2010/main" val="202904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A995D-0CBF-FF4F-9716-B24CEA71088A}" type="slidenum">
              <a:rPr lang="en-US" smtClean="0"/>
              <a:t>8</a:t>
            </a:fld>
            <a:endParaRPr lang="en-US"/>
          </a:p>
        </p:txBody>
      </p:sp>
    </p:spTree>
    <p:extLst>
      <p:ext uri="{BB962C8B-B14F-4D97-AF65-F5344CB8AC3E}">
        <p14:creationId xmlns:p14="http://schemas.microsoft.com/office/powerpoint/2010/main" val="3388893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50</a:t>
            </a:fld>
            <a:endParaRPr lang="en-SG"/>
          </a:p>
        </p:txBody>
      </p:sp>
    </p:spTree>
    <p:extLst>
      <p:ext uri="{BB962C8B-B14F-4D97-AF65-F5344CB8AC3E}">
        <p14:creationId xmlns:p14="http://schemas.microsoft.com/office/powerpoint/2010/main" val="3236855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i="1">
                <a:latin typeface="Segoe UI Semilight" panose="020B0402040204020203" pitchFamily="34" charset="0"/>
                <a:cs typeface="Segoe UI Semilight" panose="020B0402040204020203" pitchFamily="34" charset="0"/>
              </a:rPr>
              <a:t>The Adjacency matrix represents the edges of the graphs, or possible directions of propagation. Hence, multiplying with the signal, diffuses the signal outwards</a:t>
            </a:r>
          </a:p>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51</a:t>
            </a:fld>
            <a:endParaRPr lang="en-SG"/>
          </a:p>
        </p:txBody>
      </p:sp>
    </p:spTree>
    <p:extLst>
      <p:ext uri="{BB962C8B-B14F-4D97-AF65-F5344CB8AC3E}">
        <p14:creationId xmlns:p14="http://schemas.microsoft.com/office/powerpoint/2010/main" val="2993997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52</a:t>
            </a:fld>
            <a:endParaRPr lang="en-SG"/>
          </a:p>
        </p:txBody>
      </p:sp>
    </p:spTree>
    <p:extLst>
      <p:ext uri="{BB962C8B-B14F-4D97-AF65-F5344CB8AC3E}">
        <p14:creationId xmlns:p14="http://schemas.microsoft.com/office/powerpoint/2010/main" val="354542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look at this on a higher level.</a:t>
            </a:r>
          </a:p>
        </p:txBody>
      </p:sp>
      <p:sp>
        <p:nvSpPr>
          <p:cNvPr id="4" name="Slide Number Placeholder 3"/>
          <p:cNvSpPr>
            <a:spLocks noGrp="1"/>
          </p:cNvSpPr>
          <p:nvPr>
            <p:ph type="sldNum" sz="quarter" idx="5"/>
          </p:nvPr>
        </p:nvSpPr>
        <p:spPr/>
        <p:txBody>
          <a:bodyPr/>
          <a:lstStyle/>
          <a:p>
            <a:fld id="{133BF2E0-AFC4-43D3-8389-7C856F8A25E3}" type="slidenum">
              <a:rPr lang="en-SG" smtClean="0"/>
              <a:t>61</a:t>
            </a:fld>
            <a:endParaRPr lang="en-SG"/>
          </a:p>
        </p:txBody>
      </p:sp>
    </p:spTree>
    <p:extLst>
      <p:ext uri="{BB962C8B-B14F-4D97-AF65-F5344CB8AC3E}">
        <p14:creationId xmlns:p14="http://schemas.microsoft.com/office/powerpoint/2010/main" val="1282549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(8 min 45 s) Now, we will move on to give a description of the diver’s motion. </a:t>
            </a:r>
            <a:r>
              <a:rPr lang="en-US" b="1"/>
              <a:t>(click)</a:t>
            </a:r>
            <a:endParaRPr lang="en-SG"/>
          </a:p>
        </p:txBody>
      </p:sp>
      <p:sp>
        <p:nvSpPr>
          <p:cNvPr id="4" name="Slide Number Placeholder 3"/>
          <p:cNvSpPr>
            <a:spLocks noGrp="1"/>
          </p:cNvSpPr>
          <p:nvPr>
            <p:ph type="sldNum" sz="quarter" idx="5"/>
          </p:nvPr>
        </p:nvSpPr>
        <p:spPr/>
        <p:txBody>
          <a:bodyPr/>
          <a:lstStyle/>
          <a:p>
            <a:fld id="{618A995D-0CBF-FF4F-9716-B24CEA71088A}" type="slidenum">
              <a:rPr lang="en-US" smtClean="0"/>
              <a:t>69</a:t>
            </a:fld>
            <a:endParaRPr lang="en-US"/>
          </a:p>
        </p:txBody>
      </p:sp>
    </p:spTree>
    <p:extLst>
      <p:ext uri="{BB962C8B-B14F-4D97-AF65-F5344CB8AC3E}">
        <p14:creationId xmlns:p14="http://schemas.microsoft.com/office/powerpoint/2010/main" val="3184780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71</a:t>
            </a:fld>
            <a:endParaRPr lang="en-SG"/>
          </a:p>
        </p:txBody>
      </p:sp>
    </p:spTree>
    <p:extLst>
      <p:ext uri="{BB962C8B-B14F-4D97-AF65-F5344CB8AC3E}">
        <p14:creationId xmlns:p14="http://schemas.microsoft.com/office/powerpoint/2010/main" val="2708330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(8 min 45 s) Now, we will move on to give a description of the diver’s motion. </a:t>
            </a:r>
            <a:r>
              <a:rPr lang="en-US" b="1"/>
              <a:t>(click)</a:t>
            </a:r>
            <a:endParaRPr lang="en-SG"/>
          </a:p>
        </p:txBody>
      </p:sp>
      <p:sp>
        <p:nvSpPr>
          <p:cNvPr id="4" name="Slide Number Placeholder 3"/>
          <p:cNvSpPr>
            <a:spLocks noGrp="1"/>
          </p:cNvSpPr>
          <p:nvPr>
            <p:ph type="sldNum" sz="quarter" idx="5"/>
          </p:nvPr>
        </p:nvSpPr>
        <p:spPr/>
        <p:txBody>
          <a:bodyPr/>
          <a:lstStyle/>
          <a:p>
            <a:fld id="{618A995D-0CBF-FF4F-9716-B24CEA71088A}" type="slidenum">
              <a:rPr lang="en-US" smtClean="0"/>
              <a:t>73</a:t>
            </a:fld>
            <a:endParaRPr lang="en-US"/>
          </a:p>
        </p:txBody>
      </p:sp>
    </p:spTree>
    <p:extLst>
      <p:ext uri="{BB962C8B-B14F-4D97-AF65-F5344CB8AC3E}">
        <p14:creationId xmlns:p14="http://schemas.microsoft.com/office/powerpoint/2010/main" val="682481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75</a:t>
            </a:fld>
            <a:endParaRPr lang="en-SG"/>
          </a:p>
        </p:txBody>
      </p:sp>
    </p:spTree>
    <p:extLst>
      <p:ext uri="{BB962C8B-B14F-4D97-AF65-F5344CB8AC3E}">
        <p14:creationId xmlns:p14="http://schemas.microsoft.com/office/powerpoint/2010/main" val="915833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öhne"/>
              </a:rPr>
              <a:t>Sums -&gt; any signal can be represented as a sum of different waves (FOURIER SERIES)</a:t>
            </a:r>
          </a:p>
          <a:p>
            <a:r>
              <a:rPr lang="en-US" b="0" i="0" dirty="0">
                <a:effectLst/>
                <a:latin typeface="Söhne"/>
              </a:rPr>
              <a:t>Frequency plotting -&gt; plot the frequency of each waves</a:t>
            </a:r>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77</a:t>
            </a:fld>
            <a:endParaRPr lang="en-SG"/>
          </a:p>
        </p:txBody>
      </p:sp>
    </p:spTree>
    <p:extLst>
      <p:ext uri="{BB962C8B-B14F-4D97-AF65-F5344CB8AC3E}">
        <p14:creationId xmlns:p14="http://schemas.microsoft.com/office/powerpoint/2010/main" val="1841163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Amplitude of the function is somewhat a representation of spectral density</a:t>
            </a:r>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78</a:t>
            </a:fld>
            <a:endParaRPr lang="en-SG"/>
          </a:p>
        </p:txBody>
      </p:sp>
    </p:spTree>
    <p:extLst>
      <p:ext uri="{BB962C8B-B14F-4D97-AF65-F5344CB8AC3E}">
        <p14:creationId xmlns:p14="http://schemas.microsoft.com/office/powerpoint/2010/main" val="17162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10</a:t>
            </a:fld>
            <a:endParaRPr lang="en-SG"/>
          </a:p>
        </p:txBody>
      </p:sp>
    </p:spTree>
    <p:extLst>
      <p:ext uri="{BB962C8B-B14F-4D97-AF65-F5344CB8AC3E}">
        <p14:creationId xmlns:p14="http://schemas.microsoft.com/office/powerpoint/2010/main" val="1178585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Hence, it explains why the </a:t>
            </a:r>
            <a:r>
              <a:rPr lang="en-SG" err="1"/>
              <a:t>fourier</a:t>
            </a:r>
            <a:r>
              <a:rPr lang="en-SG"/>
              <a:t> transform exactly works, it is because by multiplying our signal by the inverse wave and getting a value we can see whether the value is to what degree part of the band.</a:t>
            </a:r>
          </a:p>
        </p:txBody>
      </p:sp>
      <p:sp>
        <p:nvSpPr>
          <p:cNvPr id="4" name="Slide Number Placeholder 3"/>
          <p:cNvSpPr>
            <a:spLocks noGrp="1"/>
          </p:cNvSpPr>
          <p:nvPr>
            <p:ph type="sldNum" sz="quarter" idx="5"/>
          </p:nvPr>
        </p:nvSpPr>
        <p:spPr/>
        <p:txBody>
          <a:bodyPr/>
          <a:lstStyle/>
          <a:p>
            <a:fld id="{133BF2E0-AFC4-43D3-8389-7C856F8A25E3}" type="slidenum">
              <a:rPr lang="en-SG" smtClean="0"/>
              <a:t>80</a:t>
            </a:fld>
            <a:endParaRPr lang="en-SG"/>
          </a:p>
        </p:txBody>
      </p:sp>
    </p:spTree>
    <p:extLst>
      <p:ext uri="{BB962C8B-B14F-4D97-AF65-F5344CB8AC3E}">
        <p14:creationId xmlns:p14="http://schemas.microsoft.com/office/powerpoint/2010/main" val="1541055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None/>
            </a:pPr>
            <a:r>
              <a:rPr lang="en-SG" b="0" i="0">
                <a:solidFill>
                  <a:srgbClr val="000000"/>
                </a:solidFill>
                <a:effectLst/>
                <a:latin typeface="inherit"/>
              </a:rPr>
              <a:t>Eigenvector is the vector that maintains direction after matrix transform</a:t>
            </a:r>
            <a:br>
              <a:rPr lang="en-SG" b="0" i="0">
                <a:solidFill>
                  <a:srgbClr val="000000"/>
                </a:solidFill>
                <a:effectLst/>
                <a:latin typeface="inherit"/>
              </a:rPr>
            </a:br>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86</a:t>
            </a:fld>
            <a:endParaRPr lang="en-SG"/>
          </a:p>
        </p:txBody>
      </p:sp>
    </p:spTree>
    <p:extLst>
      <p:ext uri="{BB962C8B-B14F-4D97-AF65-F5344CB8AC3E}">
        <p14:creationId xmlns:p14="http://schemas.microsoft.com/office/powerpoint/2010/main" val="3064452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None/>
            </a:pPr>
            <a:r>
              <a:rPr lang="en-SG" b="0" i="0">
                <a:solidFill>
                  <a:srgbClr val="000000"/>
                </a:solidFill>
                <a:effectLst/>
                <a:latin typeface="inherit"/>
              </a:rPr>
              <a:t>Eigenvector is the vector that maintains direction after matrix transform</a:t>
            </a:r>
            <a:br>
              <a:rPr lang="en-SG" b="0" i="0">
                <a:solidFill>
                  <a:srgbClr val="000000"/>
                </a:solidFill>
                <a:effectLst/>
                <a:latin typeface="inherit"/>
              </a:rPr>
            </a:br>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87</a:t>
            </a:fld>
            <a:endParaRPr lang="en-SG"/>
          </a:p>
        </p:txBody>
      </p:sp>
    </p:spTree>
    <p:extLst>
      <p:ext uri="{BB962C8B-B14F-4D97-AF65-F5344CB8AC3E}">
        <p14:creationId xmlns:p14="http://schemas.microsoft.com/office/powerpoint/2010/main" val="3535492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93</a:t>
            </a:fld>
            <a:endParaRPr lang="en-SG"/>
          </a:p>
        </p:txBody>
      </p:sp>
    </p:spTree>
    <p:extLst>
      <p:ext uri="{BB962C8B-B14F-4D97-AF65-F5344CB8AC3E}">
        <p14:creationId xmlns:p14="http://schemas.microsoft.com/office/powerpoint/2010/main" val="1343373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94</a:t>
            </a:fld>
            <a:endParaRPr lang="en-SG"/>
          </a:p>
        </p:txBody>
      </p:sp>
    </p:spTree>
    <p:extLst>
      <p:ext uri="{BB962C8B-B14F-4D97-AF65-F5344CB8AC3E}">
        <p14:creationId xmlns:p14="http://schemas.microsoft.com/office/powerpoint/2010/main" val="2453787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97</a:t>
            </a:fld>
            <a:endParaRPr lang="en-SG"/>
          </a:p>
        </p:txBody>
      </p:sp>
    </p:spTree>
    <p:extLst>
      <p:ext uri="{BB962C8B-B14F-4D97-AF65-F5344CB8AC3E}">
        <p14:creationId xmlns:p14="http://schemas.microsoft.com/office/powerpoint/2010/main" val="2901952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33BF2E0-AFC4-43D3-8389-7C856F8A25E3}" type="slidenum">
              <a:rPr lang="en-SG" smtClean="0"/>
              <a:t>98</a:t>
            </a:fld>
            <a:endParaRPr lang="en-SG"/>
          </a:p>
        </p:txBody>
      </p:sp>
    </p:spTree>
    <p:extLst>
      <p:ext uri="{BB962C8B-B14F-4D97-AF65-F5344CB8AC3E}">
        <p14:creationId xmlns:p14="http://schemas.microsoft.com/office/powerpoint/2010/main" val="1689309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Can be used for many kinds of filters</a:t>
            </a:r>
          </a:p>
        </p:txBody>
      </p:sp>
      <p:sp>
        <p:nvSpPr>
          <p:cNvPr id="4" name="Slide Number Placeholder 3"/>
          <p:cNvSpPr>
            <a:spLocks noGrp="1"/>
          </p:cNvSpPr>
          <p:nvPr>
            <p:ph type="sldNum" sz="quarter" idx="5"/>
          </p:nvPr>
        </p:nvSpPr>
        <p:spPr/>
        <p:txBody>
          <a:bodyPr/>
          <a:lstStyle/>
          <a:p>
            <a:fld id="{133BF2E0-AFC4-43D3-8389-7C856F8A25E3}" type="slidenum">
              <a:rPr lang="en-SG" smtClean="0"/>
              <a:t>106</a:t>
            </a:fld>
            <a:endParaRPr lang="en-SG"/>
          </a:p>
        </p:txBody>
      </p:sp>
    </p:spTree>
    <p:extLst>
      <p:ext uri="{BB962C8B-B14F-4D97-AF65-F5344CB8AC3E}">
        <p14:creationId xmlns:p14="http://schemas.microsoft.com/office/powerpoint/2010/main" val="4106272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107</a:t>
            </a:fld>
            <a:endParaRPr lang="en-SG"/>
          </a:p>
        </p:txBody>
      </p:sp>
    </p:spTree>
    <p:extLst>
      <p:ext uri="{BB962C8B-B14F-4D97-AF65-F5344CB8AC3E}">
        <p14:creationId xmlns:p14="http://schemas.microsoft.com/office/powerpoint/2010/main" val="279923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119</a:t>
            </a:fld>
            <a:endParaRPr lang="en-SG" dirty="0"/>
          </a:p>
        </p:txBody>
      </p:sp>
    </p:spTree>
    <p:extLst>
      <p:ext uri="{BB962C8B-B14F-4D97-AF65-F5344CB8AC3E}">
        <p14:creationId xmlns:p14="http://schemas.microsoft.com/office/powerpoint/2010/main" val="93641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a:p>
        </p:txBody>
      </p:sp>
      <p:sp>
        <p:nvSpPr>
          <p:cNvPr id="4" name="Slide Number Placeholder 3"/>
          <p:cNvSpPr>
            <a:spLocks noGrp="1"/>
          </p:cNvSpPr>
          <p:nvPr>
            <p:ph type="sldNum" sz="quarter" idx="5"/>
          </p:nvPr>
        </p:nvSpPr>
        <p:spPr/>
        <p:txBody>
          <a:bodyPr/>
          <a:lstStyle/>
          <a:p>
            <a:fld id="{618A995D-0CBF-FF4F-9716-B24CEA71088A}" type="slidenum">
              <a:rPr lang="en-US" smtClean="0"/>
              <a:t>16</a:t>
            </a:fld>
            <a:endParaRPr lang="en-US"/>
          </a:p>
        </p:txBody>
      </p:sp>
    </p:spTree>
    <p:extLst>
      <p:ext uri="{BB962C8B-B14F-4D97-AF65-F5344CB8AC3E}">
        <p14:creationId xmlns:p14="http://schemas.microsoft.com/office/powerpoint/2010/main" val="3314947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will be using the fact that following the gradient of an n-dimensional function will allow us to reach the local maximum. Likewise, if we go down the gradient, we find a way to go down and find the local minima, or hopefully even a global minima of the cost function for changing weights</a:t>
            </a:r>
          </a:p>
        </p:txBody>
      </p:sp>
      <p:sp>
        <p:nvSpPr>
          <p:cNvPr id="4" name="Slide Number Placeholder 3"/>
          <p:cNvSpPr>
            <a:spLocks noGrp="1"/>
          </p:cNvSpPr>
          <p:nvPr>
            <p:ph type="sldNum" sz="quarter" idx="5"/>
          </p:nvPr>
        </p:nvSpPr>
        <p:spPr/>
        <p:txBody>
          <a:bodyPr/>
          <a:lstStyle/>
          <a:p>
            <a:fld id="{133BF2E0-AFC4-43D3-8389-7C856F8A25E3}" type="slidenum">
              <a:rPr lang="en-SG" smtClean="0"/>
              <a:t>121</a:t>
            </a:fld>
            <a:endParaRPr lang="en-SG" dirty="0"/>
          </a:p>
        </p:txBody>
      </p:sp>
    </p:spTree>
    <p:extLst>
      <p:ext uri="{BB962C8B-B14F-4D97-AF65-F5344CB8AC3E}">
        <p14:creationId xmlns:p14="http://schemas.microsoft.com/office/powerpoint/2010/main" val="4281934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122</a:t>
            </a:fld>
            <a:endParaRPr lang="en-SG" dirty="0"/>
          </a:p>
        </p:txBody>
      </p:sp>
    </p:spTree>
    <p:extLst>
      <p:ext uri="{BB962C8B-B14F-4D97-AF65-F5344CB8AC3E}">
        <p14:creationId xmlns:p14="http://schemas.microsoft.com/office/powerpoint/2010/main" val="2141616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Deep neural networks have the capability to handle more intricate problems and a wider range of data types due to their complexity which is due to the amount of weights and biases. However, this complexity also necessitates the use of large amounts of training data and can make training the network a challenging task. The Activation function also introduces non-linearity to the neural network that allows it to be flexible</a:t>
            </a:r>
          </a:p>
        </p:txBody>
      </p:sp>
      <p:sp>
        <p:nvSpPr>
          <p:cNvPr id="4" name="Slide Number Placeholder 3"/>
          <p:cNvSpPr>
            <a:spLocks noGrp="1"/>
          </p:cNvSpPr>
          <p:nvPr>
            <p:ph type="sldNum" sz="quarter" idx="5"/>
          </p:nvPr>
        </p:nvSpPr>
        <p:spPr/>
        <p:txBody>
          <a:bodyPr/>
          <a:lstStyle/>
          <a:p>
            <a:fld id="{133BF2E0-AFC4-43D3-8389-7C856F8A25E3}" type="slidenum">
              <a:rPr lang="en-SG" smtClean="0"/>
              <a:t>18</a:t>
            </a:fld>
            <a:endParaRPr lang="en-SG"/>
          </a:p>
        </p:txBody>
      </p:sp>
    </p:spTree>
    <p:extLst>
      <p:ext uri="{BB962C8B-B14F-4D97-AF65-F5344CB8AC3E}">
        <p14:creationId xmlns:p14="http://schemas.microsoft.com/office/powerpoint/2010/main" val="332863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33BF2E0-AFC4-43D3-8389-7C856F8A25E3}" type="slidenum">
              <a:rPr lang="en-SG" smtClean="0"/>
              <a:t>19</a:t>
            </a:fld>
            <a:endParaRPr lang="en-SG"/>
          </a:p>
        </p:txBody>
      </p:sp>
    </p:spTree>
    <p:extLst>
      <p:ext uri="{BB962C8B-B14F-4D97-AF65-F5344CB8AC3E}">
        <p14:creationId xmlns:p14="http://schemas.microsoft.com/office/powerpoint/2010/main" val="1493055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38CD86B0-F905-1C4D-9F9E-EB5C6020A016}" type="slidenum">
              <a:rPr lang="en-US" smtClean="0"/>
              <a:t>20</a:t>
            </a:fld>
            <a:endParaRPr lang="en-US"/>
          </a:p>
        </p:txBody>
      </p:sp>
    </p:spTree>
    <p:extLst>
      <p:ext uri="{BB962C8B-B14F-4D97-AF65-F5344CB8AC3E}">
        <p14:creationId xmlns:p14="http://schemas.microsoft.com/office/powerpoint/2010/main" val="744590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will be using the fact that following the gradient of an n-dimensional function will allow us to reach the local maximum. Likewise, if we go down the gradient, we find a way to go down and find the local minima, or hopefully even a global minima of the cost function for changing weights</a:t>
            </a:r>
          </a:p>
        </p:txBody>
      </p:sp>
      <p:sp>
        <p:nvSpPr>
          <p:cNvPr id="4" name="Slide Number Placeholder 3"/>
          <p:cNvSpPr>
            <a:spLocks noGrp="1"/>
          </p:cNvSpPr>
          <p:nvPr>
            <p:ph type="sldNum" sz="quarter" idx="5"/>
          </p:nvPr>
        </p:nvSpPr>
        <p:spPr/>
        <p:txBody>
          <a:bodyPr/>
          <a:lstStyle/>
          <a:p>
            <a:fld id="{133BF2E0-AFC4-43D3-8389-7C856F8A25E3}" type="slidenum">
              <a:rPr lang="en-SG" smtClean="0"/>
              <a:t>21</a:t>
            </a:fld>
            <a:endParaRPr lang="en-SG"/>
          </a:p>
        </p:txBody>
      </p:sp>
    </p:spTree>
    <p:extLst>
      <p:ext uri="{BB962C8B-B14F-4D97-AF65-F5344CB8AC3E}">
        <p14:creationId xmlns:p14="http://schemas.microsoft.com/office/powerpoint/2010/main" val="256863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85FC286-5A40-4464-A897-1CADF8783C1A}"/>
              </a:ext>
            </a:extLst>
          </p:cNvPr>
          <p:cNvSpPr>
            <a:spLocks noGrp="1"/>
          </p:cNvSpPr>
          <p:nvPr>
            <p:ph type="subTitle" idx="1" hasCustomPrompt="1"/>
          </p:nvPr>
        </p:nvSpPr>
        <p:spPr>
          <a:xfrm>
            <a:off x="2226365" y="1933194"/>
            <a:ext cx="6288984" cy="736091"/>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Name </a:t>
            </a:r>
            <a:r>
              <a:rPr lang="ar-AE"/>
              <a:t>۰</a:t>
            </a:r>
            <a:r>
              <a:rPr lang="en-US"/>
              <a:t> NUS High School Team #</a:t>
            </a:r>
            <a:endParaRPr lang="en-GB"/>
          </a:p>
        </p:txBody>
      </p:sp>
      <p:pic>
        <p:nvPicPr>
          <p:cNvPr id="9" name="Picture 2" descr="Network with solid fill">
            <a:extLst>
              <a:ext uri="{FF2B5EF4-FFF2-40B4-BE49-F238E27FC236}">
                <a16:creationId xmlns:a16="http://schemas.microsoft.com/office/drawing/2014/main" id="{EBCCAFB0-2462-42F1-9865-E676A52CAA2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 r="1253"/>
          <a:stretch/>
        </p:blipFill>
        <p:spPr bwMode="auto">
          <a:xfrm>
            <a:off x="377688" y="738478"/>
            <a:ext cx="1848677" cy="187220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Straight Connector 11">
            <a:extLst>
              <a:ext uri="{FF2B5EF4-FFF2-40B4-BE49-F238E27FC236}">
                <a16:creationId xmlns:a16="http://schemas.microsoft.com/office/drawing/2014/main" id="{7B126F54-9A25-401B-8874-87F6469EBBB1}"/>
              </a:ext>
            </a:extLst>
          </p:cNvPr>
          <p:cNvCxnSpPr>
            <a:cxnSpLocks/>
          </p:cNvCxnSpPr>
          <p:nvPr userDrawn="1"/>
        </p:nvCxnSpPr>
        <p:spPr>
          <a:xfrm>
            <a:off x="644893" y="2817536"/>
            <a:ext cx="7870457"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6B8A7035-260D-6AF2-E223-14636E593D8D}"/>
              </a:ext>
            </a:extLst>
          </p:cNvPr>
          <p:cNvSpPr>
            <a:spLocks noGrp="1"/>
          </p:cNvSpPr>
          <p:nvPr>
            <p:ph type="title"/>
          </p:nvPr>
        </p:nvSpPr>
        <p:spPr>
          <a:xfrm>
            <a:off x="2226365" y="355186"/>
            <a:ext cx="6272742" cy="1325563"/>
          </a:xfrm>
          <a:prstGeom prst="rect">
            <a:avLst/>
          </a:prstGeom>
        </p:spPr>
        <p:txBody>
          <a:bodyPr/>
          <a:lstStyle/>
          <a:p>
            <a:r>
              <a:rPr lang="en-US"/>
              <a:t>Click to edit Master title style</a:t>
            </a:r>
            <a:endParaRPr lang="en-SG"/>
          </a:p>
        </p:txBody>
      </p:sp>
    </p:spTree>
    <p:extLst>
      <p:ext uri="{BB962C8B-B14F-4D97-AF65-F5344CB8AC3E}">
        <p14:creationId xmlns:p14="http://schemas.microsoft.com/office/powerpoint/2010/main" val="9511433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30D5-D04E-4AE2-B080-C3A5E8CB9269}"/>
              </a:ext>
            </a:extLst>
          </p:cNvPr>
          <p:cNvSpPr>
            <a:spLocks noGrp="1"/>
          </p:cNvSpPr>
          <p:nvPr>
            <p:ph type="title"/>
          </p:nvPr>
        </p:nvSpPr>
        <p:spPr>
          <a:xfrm>
            <a:off x="628650" y="365125"/>
            <a:ext cx="7886700" cy="1325563"/>
          </a:xfrm>
          <a:prstGeom prst="rect">
            <a:avLst/>
          </a:prstGeom>
        </p:spPr>
        <p:txBody>
          <a:bodyPr anchor="ct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SG"/>
          </a:p>
        </p:txBody>
      </p:sp>
    </p:spTree>
    <p:extLst>
      <p:ext uri="{BB962C8B-B14F-4D97-AF65-F5344CB8AC3E}">
        <p14:creationId xmlns:p14="http://schemas.microsoft.com/office/powerpoint/2010/main" val="323700613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8404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CEBC0F43-F7B5-4019-8BC4-B31FA88802EB}"/>
              </a:ext>
            </a:extLst>
          </p:cNvPr>
          <p:cNvSpPr txBox="1">
            <a:spLocks/>
          </p:cNvSpPr>
          <p:nvPr userDrawn="1"/>
        </p:nvSpPr>
        <p:spPr>
          <a:xfrm>
            <a:off x="8095488" y="177804"/>
            <a:ext cx="41986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318AEB-71DC-461A-AE9F-15B6505DFA7F}" type="slidenum">
              <a:rPr lang="en-SG" sz="1200" smtClean="0"/>
              <a:pPr/>
              <a:t>‹#›</a:t>
            </a:fld>
            <a:endParaRPr lang="en-SG" sz="1200" dirty="0"/>
          </a:p>
        </p:txBody>
      </p:sp>
      <p:sp>
        <p:nvSpPr>
          <p:cNvPr id="9" name="Footer Placeholder 4">
            <a:extLst>
              <a:ext uri="{FF2B5EF4-FFF2-40B4-BE49-F238E27FC236}">
                <a16:creationId xmlns:a16="http://schemas.microsoft.com/office/drawing/2014/main" id="{0E8615C9-5434-44D2-9093-FA082DDDCE76}"/>
              </a:ext>
            </a:extLst>
          </p:cNvPr>
          <p:cNvSpPr txBox="1">
            <a:spLocks/>
          </p:cNvSpPr>
          <p:nvPr userDrawn="1"/>
        </p:nvSpPr>
        <p:spPr>
          <a:xfrm>
            <a:off x="628650" y="177804"/>
            <a:ext cx="931926" cy="365125"/>
          </a:xfrm>
          <a:prstGeom prst="rect">
            <a:avLst/>
          </a:prstGeom>
        </p:spPr>
        <p:txBody>
          <a:bodyPr anchor="ctr"/>
          <a:lstStyle>
            <a:defPPr>
              <a:defRPr lang="en-US"/>
            </a:defPPr>
            <a:lvl1pPr marL="0" algn="l" defTabSz="914400" rtl="0" eaLnBrk="1" latinLnBrk="0" hangingPunct="1">
              <a:defRPr sz="1200" b="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FOSSASIA</a:t>
            </a:r>
            <a:endParaRPr lang="en-SG" sz="1200" dirty="0"/>
          </a:p>
        </p:txBody>
      </p:sp>
      <p:cxnSp>
        <p:nvCxnSpPr>
          <p:cNvPr id="15" name="Straight Connector 14">
            <a:extLst>
              <a:ext uri="{FF2B5EF4-FFF2-40B4-BE49-F238E27FC236}">
                <a16:creationId xmlns:a16="http://schemas.microsoft.com/office/drawing/2014/main" id="{29E835F3-9636-4292-8181-4C2997D7B4F6}"/>
              </a:ext>
            </a:extLst>
          </p:cNvPr>
          <p:cNvCxnSpPr>
            <a:cxnSpLocks/>
          </p:cNvCxnSpPr>
          <p:nvPr userDrawn="1"/>
        </p:nvCxnSpPr>
        <p:spPr>
          <a:xfrm>
            <a:off x="1560576" y="360366"/>
            <a:ext cx="6534912"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9165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81" r:id="rId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00.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10.png"/><Relationship Id="rId7" Type="http://schemas.openxmlformats.org/officeDocument/2006/relationships/image" Target="../media/image172.png"/><Relationship Id="rId12" Type="http://schemas.openxmlformats.org/officeDocument/2006/relationships/image" Target="../media/image185.png"/><Relationship Id="rId2" Type="http://schemas.openxmlformats.org/officeDocument/2006/relationships/image" Target="../media/image1700.png"/><Relationship Id="rId1" Type="http://schemas.openxmlformats.org/officeDocument/2006/relationships/slideLayout" Target="../slideLayouts/slideLayout2.xml"/><Relationship Id="rId11" Type="http://schemas.openxmlformats.org/officeDocument/2006/relationships/image" Target="../media/image184.png"/><Relationship Id="rId10" Type="http://schemas.openxmlformats.org/officeDocument/2006/relationships/image" Target="../media/image183.png"/><Relationship Id="rId9" Type="http://schemas.openxmlformats.org/officeDocument/2006/relationships/image" Target="../media/image174.png"/></Relationships>
</file>

<file path=ppt/slides/_rels/slide1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3.xml.rels><?xml version="1.0" encoding="UTF-8" standalone="yes"?>
<Relationships xmlns="http://schemas.openxmlformats.org/package/2006/relationships"><Relationship Id="rId2" Type="http://schemas.openxmlformats.org/officeDocument/2006/relationships/image" Target="../media/image17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gif"/><Relationship Id="rId4" Type="http://schemas.openxmlformats.org/officeDocument/2006/relationships/image" Target="../media/image190.png"/></Relationships>
</file>

<file path=ppt/slides/_rels/slide105.xml.rels><?xml version="1.0" encoding="UTF-8" standalone="yes"?>
<Relationships xmlns="http://schemas.openxmlformats.org/package/2006/relationships"><Relationship Id="rId2" Type="http://schemas.openxmlformats.org/officeDocument/2006/relationships/image" Target="../media/image19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07.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07.svg"/><Relationship Id="rId5" Type="http://schemas.openxmlformats.org/officeDocument/2006/relationships/image" Target="../media/image206.png"/><Relationship Id="rId10" Type="http://schemas.openxmlformats.org/officeDocument/2006/relationships/image" Target="../media/image211.svg"/><Relationship Id="rId4" Type="http://schemas.openxmlformats.org/officeDocument/2006/relationships/image" Target="../media/image205.svg"/><Relationship Id="rId9" Type="http://schemas.openxmlformats.org/officeDocument/2006/relationships/image" Target="../media/image210.png"/></Relationships>
</file>

<file path=ppt/slides/_rels/slide108.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0.png"/><Relationship Id="rId1" Type="http://schemas.openxmlformats.org/officeDocument/2006/relationships/slideLayout" Target="../slideLayouts/slideLayout2.xml"/><Relationship Id="rId6" Type="http://schemas.openxmlformats.org/officeDocument/2006/relationships/image" Target="../media/image2120.png"/><Relationship Id="rId5" Type="http://schemas.openxmlformats.org/officeDocument/2006/relationships/image" Target="../media/image213.svg"/><Relationship Id="rId4" Type="http://schemas.openxmlformats.org/officeDocument/2006/relationships/image" Target="../media/image21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1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12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hyperlink" Target="https://tinyurl.com/fossasia-an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tinyurl.com/fossasia-networkx"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4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0.png"/><Relationship Id="rId7"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0.png"/><Relationship Id="rId10" Type="http://schemas.openxmlformats.org/officeDocument/2006/relationships/image" Target="../media/image66.png"/><Relationship Id="rId4" Type="http://schemas.openxmlformats.org/officeDocument/2006/relationships/image" Target="../media/image600.png"/><Relationship Id="rId9"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90.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image" Target="../media/image80.png"/><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2.png"/><Relationship Id="rId18" Type="http://schemas.openxmlformats.org/officeDocument/2006/relationships/image" Target="../media/image100.png"/><Relationship Id="rId3" Type="http://schemas.openxmlformats.org/officeDocument/2006/relationships/image" Target="../media/image80.png"/><Relationship Id="rId21" Type="http://schemas.openxmlformats.org/officeDocument/2006/relationships/image" Target="../media/image103.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9.png"/><Relationship Id="rId2" Type="http://schemas.openxmlformats.org/officeDocument/2006/relationships/notesSlide" Target="../notesSlides/notesSlide30.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91.png"/><Relationship Id="rId5" Type="http://schemas.openxmlformats.org/officeDocument/2006/relationships/image" Target="../media/image96.png"/><Relationship Id="rId15" Type="http://schemas.openxmlformats.org/officeDocument/2006/relationships/image" Target="../media/image97.png"/><Relationship Id="rId10" Type="http://schemas.openxmlformats.org/officeDocument/2006/relationships/image" Target="../media/image88.png"/><Relationship Id="rId19" Type="http://schemas.openxmlformats.org/officeDocument/2006/relationships/image" Target="../media/image101.png"/><Relationship Id="rId4" Type="http://schemas.openxmlformats.org/officeDocument/2006/relationships/image" Target="../media/image81.png"/><Relationship Id="rId9" Type="http://schemas.openxmlformats.org/officeDocument/2006/relationships/image" Target="../media/image87.png"/><Relationship Id="rId14" Type="http://schemas.openxmlformats.org/officeDocument/2006/relationships/image" Target="../media/image93.png"/><Relationship Id="rId22" Type="http://schemas.openxmlformats.org/officeDocument/2006/relationships/image" Target="../media/image104.png"/></Relationships>
</file>

<file path=ppt/slides/_rels/slide51.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1.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96.png"/><Relationship Id="rId12" Type="http://schemas.openxmlformats.org/officeDocument/2006/relationships/image" Target="../media/image88.png"/><Relationship Id="rId17" Type="http://schemas.openxmlformats.org/officeDocument/2006/relationships/image" Target="../media/image97.png"/><Relationship Id="rId2" Type="http://schemas.openxmlformats.org/officeDocument/2006/relationships/notesSlide" Target="../notesSlides/notesSlide31.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7.png"/><Relationship Id="rId5" Type="http://schemas.openxmlformats.org/officeDocument/2006/relationships/image" Target="../media/image80.png"/><Relationship Id="rId15" Type="http://schemas.openxmlformats.org/officeDocument/2006/relationships/image" Target="../media/image92.png"/><Relationship Id="rId10" Type="http://schemas.openxmlformats.org/officeDocument/2006/relationships/image" Target="../media/image86.png"/><Relationship Id="rId19" Type="http://schemas.openxmlformats.org/officeDocument/2006/relationships/image" Target="../media/image99.png"/><Relationship Id="rId4" Type="http://schemas.openxmlformats.org/officeDocument/2006/relationships/image" Target="../media/image106.png"/><Relationship Id="rId9" Type="http://schemas.openxmlformats.org/officeDocument/2006/relationships/image" Target="../media/image85.png"/><Relationship Id="rId14" Type="http://schemas.openxmlformats.org/officeDocument/2006/relationships/image" Target="../media/image90.png"/></Relationships>
</file>

<file path=ppt/slides/_rels/slide5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2.png"/><Relationship Id="rId18" Type="http://schemas.openxmlformats.org/officeDocument/2006/relationships/image" Target="../media/image110.png"/><Relationship Id="rId3" Type="http://schemas.openxmlformats.org/officeDocument/2006/relationships/image" Target="../media/image80.png"/><Relationship Id="rId21" Type="http://schemas.openxmlformats.org/officeDocument/2006/relationships/image" Target="../media/image113.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109.png"/><Relationship Id="rId2" Type="http://schemas.openxmlformats.org/officeDocument/2006/relationships/notesSlide" Target="../notesSlides/notesSlide32.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91.png"/><Relationship Id="rId5" Type="http://schemas.openxmlformats.org/officeDocument/2006/relationships/image" Target="../media/image96.png"/><Relationship Id="rId15" Type="http://schemas.openxmlformats.org/officeDocument/2006/relationships/image" Target="../media/image97.png"/><Relationship Id="rId10" Type="http://schemas.openxmlformats.org/officeDocument/2006/relationships/image" Target="../media/image88.png"/><Relationship Id="rId19" Type="http://schemas.openxmlformats.org/officeDocument/2006/relationships/image" Target="../media/image111.png"/><Relationship Id="rId4" Type="http://schemas.openxmlformats.org/officeDocument/2006/relationships/image" Target="../media/image81.png"/><Relationship Id="rId9" Type="http://schemas.openxmlformats.org/officeDocument/2006/relationships/image" Target="../media/image87.png"/><Relationship Id="rId14" Type="http://schemas.openxmlformats.org/officeDocument/2006/relationships/image" Target="../media/image93.png"/></Relationships>
</file>

<file path=ppt/slides/_rels/slide5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61.xml.rels><?xml version="1.0" encoding="UTF-8" standalone="yes"?>
<Relationships xmlns="http://schemas.openxmlformats.org/package/2006/relationships"><Relationship Id="rId8" Type="http://schemas.openxmlformats.org/officeDocument/2006/relationships/image" Target="../media/image1231.png"/><Relationship Id="rId3" Type="http://schemas.openxmlformats.org/officeDocument/2006/relationships/image" Target="../media/image1181.png"/><Relationship Id="rId7" Type="http://schemas.openxmlformats.org/officeDocument/2006/relationships/image" Target="../media/image122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126.png"/><Relationship Id="rId5" Type="http://schemas.openxmlformats.org/officeDocument/2006/relationships/image" Target="../media/image1201.png"/><Relationship Id="rId10" Type="http://schemas.openxmlformats.org/officeDocument/2006/relationships/image" Target="../media/image125.png"/><Relationship Id="rId4" Type="http://schemas.openxmlformats.org/officeDocument/2006/relationships/image" Target="../media/image1191.png"/><Relationship Id="rId9" Type="http://schemas.openxmlformats.org/officeDocument/2006/relationships/image" Target="../media/image1241.png"/></Relationships>
</file>

<file path=ppt/slides/_rels/slide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0.png"/><Relationship Id="rId13" Type="http://schemas.openxmlformats.org/officeDocument/2006/relationships/image" Target="../media/image133.png"/><Relationship Id="rId3" Type="http://schemas.openxmlformats.org/officeDocument/2006/relationships/image" Target="../media/image1190.png"/><Relationship Id="rId7" Type="http://schemas.openxmlformats.org/officeDocument/2006/relationships/image" Target="../media/image1230.png"/><Relationship Id="rId12" Type="http://schemas.openxmlformats.org/officeDocument/2006/relationships/image" Target="../media/image132.png"/><Relationship Id="rId2" Type="http://schemas.openxmlformats.org/officeDocument/2006/relationships/image" Target="../media/image1180.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1.png"/><Relationship Id="rId5" Type="http://schemas.openxmlformats.org/officeDocument/2006/relationships/image" Target="../media/image128.png"/><Relationship Id="rId10" Type="http://schemas.openxmlformats.org/officeDocument/2006/relationships/image" Target="../media/image1260.png"/><Relationship Id="rId4" Type="http://schemas.openxmlformats.org/officeDocument/2006/relationships/image" Target="../media/image1200.png"/><Relationship Id="rId9" Type="http://schemas.openxmlformats.org/officeDocument/2006/relationships/image" Target="../media/image130.png"/></Relationships>
</file>

<file path=ppt/slides/_rels/slide66.xml.rels><?xml version="1.0" encoding="UTF-8" standalone="yes"?>
<Relationships xmlns="http://schemas.openxmlformats.org/package/2006/relationships"><Relationship Id="rId8" Type="http://schemas.openxmlformats.org/officeDocument/2006/relationships/image" Target="../media/image1240.png"/><Relationship Id="rId13" Type="http://schemas.openxmlformats.org/officeDocument/2006/relationships/image" Target="../media/image133.png"/><Relationship Id="rId3" Type="http://schemas.openxmlformats.org/officeDocument/2006/relationships/image" Target="../media/image1190.png"/><Relationship Id="rId7" Type="http://schemas.openxmlformats.org/officeDocument/2006/relationships/image" Target="../media/image1230.png"/><Relationship Id="rId12" Type="http://schemas.openxmlformats.org/officeDocument/2006/relationships/image" Target="../media/image132.png"/><Relationship Id="rId2" Type="http://schemas.openxmlformats.org/officeDocument/2006/relationships/image" Target="../media/image1180.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260.png"/><Relationship Id="rId4" Type="http://schemas.openxmlformats.org/officeDocument/2006/relationships/image" Target="../media/image1200.png"/><Relationship Id="rId9" Type="http://schemas.openxmlformats.org/officeDocument/2006/relationships/image" Target="../media/image130.png"/></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tinyurl.com/fossasia-dg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svg"/></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20.png"/><Relationship Id="rId4" Type="http://schemas.openxmlformats.org/officeDocument/2006/relationships/image" Target="../media/image14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2" Type="http://schemas.openxmlformats.org/officeDocument/2006/relationships/image" Target="../media/image14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30.png"/><Relationship Id="rId1" Type="http://schemas.openxmlformats.org/officeDocument/2006/relationships/slideLayout" Target="../slideLayouts/slideLayout2.xml"/><Relationship Id="rId4" Type="http://schemas.openxmlformats.org/officeDocument/2006/relationships/image" Target="../media/image1550.png"/></Relationships>
</file>

<file path=ppt/slides/_rels/slide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tinyurl.com/fossasia-fourier"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1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9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9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5BD2-3941-41C3-8EFB-73EB98BEE339}"/>
              </a:ext>
            </a:extLst>
          </p:cNvPr>
          <p:cNvSpPr>
            <a:spLocks noGrp="1"/>
          </p:cNvSpPr>
          <p:nvPr>
            <p:ph type="ctrTitle"/>
          </p:nvPr>
        </p:nvSpPr>
        <p:spPr>
          <a:xfrm>
            <a:off x="2226364" y="846838"/>
            <a:ext cx="6475849" cy="793748"/>
          </a:xfrm>
        </p:spPr>
        <p:txBody>
          <a:bodyPr/>
          <a:lstStyle/>
          <a:p>
            <a:r>
              <a:rPr lang="en-SG" dirty="0"/>
              <a:t>Graph Neural Networks</a:t>
            </a:r>
          </a:p>
        </p:txBody>
      </p:sp>
      <p:sp>
        <p:nvSpPr>
          <p:cNvPr id="3" name="Subtitle 2">
            <a:extLst>
              <a:ext uri="{FF2B5EF4-FFF2-40B4-BE49-F238E27FC236}">
                <a16:creationId xmlns:a16="http://schemas.microsoft.com/office/drawing/2014/main" id="{97521DFF-41A3-4E5B-B94C-F360546BABEA}"/>
              </a:ext>
            </a:extLst>
          </p:cNvPr>
          <p:cNvSpPr>
            <a:spLocks noGrp="1"/>
          </p:cNvSpPr>
          <p:nvPr>
            <p:ph type="subTitle" idx="1"/>
          </p:nvPr>
        </p:nvSpPr>
        <p:spPr>
          <a:xfrm>
            <a:off x="2226364" y="1846108"/>
            <a:ext cx="6288984" cy="736091"/>
          </a:xfrm>
        </p:spPr>
        <p:txBody>
          <a:bodyPr>
            <a:normAutofit lnSpcReduction="10000"/>
          </a:bodyPr>
          <a:lstStyle/>
          <a:p>
            <a:r>
              <a:rPr lang="en-US" dirty="0"/>
              <a:t>Karimi Zayan </a:t>
            </a:r>
            <a:r>
              <a:rPr lang="ar-AE" dirty="0"/>
              <a:t>۰</a:t>
            </a:r>
            <a:r>
              <a:rPr lang="en-US" dirty="0"/>
              <a:t> Jed Lim </a:t>
            </a:r>
            <a:r>
              <a:rPr lang="ar-AE" dirty="0"/>
              <a:t>۰</a:t>
            </a:r>
            <a:r>
              <a:rPr lang="en-US" dirty="0"/>
              <a:t> </a:t>
            </a:r>
            <a:r>
              <a:rPr lang="en-US" dirty="0" err="1"/>
              <a:t>Mahir</a:t>
            </a:r>
            <a:r>
              <a:rPr lang="en-US" dirty="0"/>
              <a:t> Shah </a:t>
            </a:r>
            <a:r>
              <a:rPr lang="ar-AE" dirty="0"/>
              <a:t>۰</a:t>
            </a:r>
            <a:r>
              <a:rPr lang="en-US" dirty="0"/>
              <a:t> Kabir Jain (JC students from NUS High)</a:t>
            </a:r>
            <a:endParaRPr lang="en-GB" dirty="0"/>
          </a:p>
        </p:txBody>
      </p:sp>
    </p:spTree>
    <p:extLst>
      <p:ext uri="{BB962C8B-B14F-4D97-AF65-F5344CB8AC3E}">
        <p14:creationId xmlns:p14="http://schemas.microsoft.com/office/powerpoint/2010/main" val="31239675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Neuron</a:t>
            </a:r>
          </a:p>
        </p:txBody>
      </p:sp>
      <p:sp>
        <p:nvSpPr>
          <p:cNvPr id="44" name="TextBox 43">
            <a:extLst>
              <a:ext uri="{FF2B5EF4-FFF2-40B4-BE49-F238E27FC236}">
                <a16:creationId xmlns:a16="http://schemas.microsoft.com/office/drawing/2014/main" id="{622C219C-AF54-ECE2-68BD-E126ED53AB38}"/>
              </a:ext>
            </a:extLst>
          </p:cNvPr>
          <p:cNvSpPr txBox="1"/>
          <p:nvPr/>
        </p:nvSpPr>
        <p:spPr>
          <a:xfrm>
            <a:off x="9811820" y="1690688"/>
            <a:ext cx="4908906" cy="3108543"/>
          </a:xfrm>
          <a:prstGeom prst="rect">
            <a:avLst/>
          </a:prstGeom>
          <a:noFill/>
        </p:spPr>
        <p:txBody>
          <a:bodyPr wrap="square" rtlCol="0">
            <a:spAutoFit/>
          </a:bodyPr>
          <a:lstStyle/>
          <a:p>
            <a:pPr marL="285750" indent="-28575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Receives an input, processes it and produces an outputs</a:t>
            </a:r>
          </a:p>
          <a:p>
            <a:pPr marL="285750" indent="-28575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Connected to other neurons, with weights being the strength</a:t>
            </a:r>
          </a:p>
          <a:p>
            <a:pPr marL="285750" indent="-28575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Has an activation function to produce an output</a:t>
            </a:r>
          </a:p>
        </p:txBody>
      </p:sp>
      <p:grpSp>
        <p:nvGrpSpPr>
          <p:cNvPr id="3" name="Group 2">
            <a:extLst>
              <a:ext uri="{FF2B5EF4-FFF2-40B4-BE49-F238E27FC236}">
                <a16:creationId xmlns:a16="http://schemas.microsoft.com/office/drawing/2014/main" id="{A8836FA8-EDD2-4FAA-3318-257B00ABCCA3}"/>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3800B285-9082-555E-CC76-A9B59E0B628C}"/>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6" name="Straight Connector 5">
              <a:extLst>
                <a:ext uri="{FF2B5EF4-FFF2-40B4-BE49-F238E27FC236}">
                  <a16:creationId xmlns:a16="http://schemas.microsoft.com/office/drawing/2014/main" id="{18A824C6-301F-3010-289C-C6248C4C0409}"/>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643BB4F-8F55-1094-90D6-93B86DA660C8}"/>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EBA136A7-10CF-7D94-D399-F4FA944A4E8C}"/>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9" name="Straight Connector 8">
              <a:extLst>
                <a:ext uri="{FF2B5EF4-FFF2-40B4-BE49-F238E27FC236}">
                  <a16:creationId xmlns:a16="http://schemas.microsoft.com/office/drawing/2014/main" id="{C045D6FA-F6CB-3F65-71B4-BDA8397D7A8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81F538BE-0711-D92C-1B52-DB86C0B85A20}"/>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1" name="Straight Connector 10">
              <a:extLst>
                <a:ext uri="{FF2B5EF4-FFF2-40B4-BE49-F238E27FC236}">
                  <a16:creationId xmlns:a16="http://schemas.microsoft.com/office/drawing/2014/main" id="{81751D15-1E4F-746A-2689-65A061630F9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0195C9A9-3B66-C79A-B561-DFF01ACAB05C}"/>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59" name="Group 58">
            <a:extLst>
              <a:ext uri="{FF2B5EF4-FFF2-40B4-BE49-F238E27FC236}">
                <a16:creationId xmlns:a16="http://schemas.microsoft.com/office/drawing/2014/main" id="{BCA64A22-9AE2-EC2C-8776-A6AE41717E18}"/>
              </a:ext>
            </a:extLst>
          </p:cNvPr>
          <p:cNvGrpSpPr/>
          <p:nvPr/>
        </p:nvGrpSpPr>
        <p:grpSpPr>
          <a:xfrm>
            <a:off x="2829779" y="2448522"/>
            <a:ext cx="792517" cy="745506"/>
            <a:chOff x="2829779" y="2448522"/>
            <a:chExt cx="792517" cy="745506"/>
          </a:xfrm>
        </p:grpSpPr>
        <p:cxnSp>
          <p:nvCxnSpPr>
            <p:cNvPr id="14" name="Straight Arrow Connector 13">
              <a:extLst>
                <a:ext uri="{FF2B5EF4-FFF2-40B4-BE49-F238E27FC236}">
                  <a16:creationId xmlns:a16="http://schemas.microsoft.com/office/drawing/2014/main" id="{D5FB1C90-2DAB-C717-DA16-97EC9E0331C8}"/>
                </a:ext>
              </a:extLst>
            </p:cNvPr>
            <p:cNvCxnSpPr>
              <a:cxnSpLocks/>
              <a:endCxn id="4" idx="1"/>
            </p:cNvCxnSpPr>
            <p:nvPr/>
          </p:nvCxnSpPr>
          <p:spPr>
            <a:xfrm>
              <a:off x="2829779" y="2510781"/>
              <a:ext cx="756346" cy="6832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CA78FB0-BBD3-7CD5-AE8C-0A57799EB726}"/>
                    </a:ext>
                  </a:extLst>
                </p:cNvPr>
                <p:cNvSpPr txBox="1"/>
                <p:nvPr/>
              </p:nvSpPr>
              <p:spPr>
                <a:xfrm>
                  <a:off x="3109271" y="2448522"/>
                  <a:ext cx="513025"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1</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25" name="TextBox 24">
                  <a:extLst>
                    <a:ext uri="{FF2B5EF4-FFF2-40B4-BE49-F238E27FC236}">
                      <a16:creationId xmlns:a16="http://schemas.microsoft.com/office/drawing/2014/main" id="{0CA78FB0-BBD3-7CD5-AE8C-0A57799EB726}"/>
                    </a:ext>
                  </a:extLst>
                </p:cNvPr>
                <p:cNvSpPr txBox="1">
                  <a:spLocks noRot="1" noChangeAspect="1" noMove="1" noResize="1" noEditPoints="1" noAdjustHandles="1" noChangeArrowheads="1" noChangeShapeType="1" noTextEdit="1"/>
                </p:cNvSpPr>
                <p:nvPr/>
              </p:nvSpPr>
              <p:spPr>
                <a:xfrm>
                  <a:off x="3109271" y="2448522"/>
                  <a:ext cx="513025" cy="369332"/>
                </a:xfrm>
                <a:prstGeom prst="rect">
                  <a:avLst/>
                </a:prstGeom>
                <a:blipFill>
                  <a:blip r:embed="rId3"/>
                  <a:stretch>
                    <a:fillRect b="-3333"/>
                  </a:stretch>
                </a:blipFill>
              </p:spPr>
              <p:txBody>
                <a:bodyPr/>
                <a:lstStyle/>
                <a:p>
                  <a:r>
                    <a:rPr lang="en-SG">
                      <a:noFill/>
                    </a:rPr>
                    <a:t> </a:t>
                  </a:r>
                </a:p>
              </p:txBody>
            </p:sp>
          </mc:Fallback>
        </mc:AlternateContent>
      </p:grpSp>
      <p:grpSp>
        <p:nvGrpSpPr>
          <p:cNvPr id="60" name="Group 59">
            <a:extLst>
              <a:ext uri="{FF2B5EF4-FFF2-40B4-BE49-F238E27FC236}">
                <a16:creationId xmlns:a16="http://schemas.microsoft.com/office/drawing/2014/main" id="{7B2158AB-3C8A-DD66-9D20-46D8FD70149B}"/>
              </a:ext>
            </a:extLst>
          </p:cNvPr>
          <p:cNvGrpSpPr/>
          <p:nvPr/>
        </p:nvGrpSpPr>
        <p:grpSpPr>
          <a:xfrm>
            <a:off x="2461479" y="3009362"/>
            <a:ext cx="1024213" cy="427133"/>
            <a:chOff x="2461479" y="3009362"/>
            <a:chExt cx="1024213" cy="427133"/>
          </a:xfrm>
        </p:grpSpPr>
        <p:cxnSp>
          <p:nvCxnSpPr>
            <p:cNvPr id="30" name="Straight Arrow Connector 29">
              <a:extLst>
                <a:ext uri="{FF2B5EF4-FFF2-40B4-BE49-F238E27FC236}">
                  <a16:creationId xmlns:a16="http://schemas.microsoft.com/office/drawing/2014/main" id="{B6111DA9-72DF-8BDA-8A6B-0D2090B8D1E5}"/>
                </a:ext>
              </a:extLst>
            </p:cNvPr>
            <p:cNvCxnSpPr>
              <a:cxnSpLocks/>
              <a:endCxn id="4" idx="2"/>
            </p:cNvCxnSpPr>
            <p:nvPr/>
          </p:nvCxnSpPr>
          <p:spPr>
            <a:xfrm>
              <a:off x="2461479" y="3436495"/>
              <a:ext cx="10242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F1C4B1A3-7DD6-4B96-7DC9-18E2F003A55A}"/>
                    </a:ext>
                  </a:extLst>
                </p:cNvPr>
                <p:cNvSpPr txBox="1"/>
                <p:nvPr/>
              </p:nvSpPr>
              <p:spPr>
                <a:xfrm>
                  <a:off x="2694927" y="3009362"/>
                  <a:ext cx="51834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2</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36" name="TextBox 35">
                  <a:extLst>
                    <a:ext uri="{FF2B5EF4-FFF2-40B4-BE49-F238E27FC236}">
                      <a16:creationId xmlns:a16="http://schemas.microsoft.com/office/drawing/2014/main" id="{F1C4B1A3-7DD6-4B96-7DC9-18E2F003A55A}"/>
                    </a:ext>
                  </a:extLst>
                </p:cNvPr>
                <p:cNvSpPr txBox="1">
                  <a:spLocks noRot="1" noChangeAspect="1" noMove="1" noResize="1" noEditPoints="1" noAdjustHandles="1" noChangeArrowheads="1" noChangeShapeType="1" noTextEdit="1"/>
                </p:cNvSpPr>
                <p:nvPr/>
              </p:nvSpPr>
              <p:spPr>
                <a:xfrm>
                  <a:off x="2694927" y="3009362"/>
                  <a:ext cx="518347" cy="369332"/>
                </a:xfrm>
                <a:prstGeom prst="rect">
                  <a:avLst/>
                </a:prstGeom>
                <a:blipFill>
                  <a:blip r:embed="rId4"/>
                  <a:stretch>
                    <a:fillRect b="-3333"/>
                  </a:stretch>
                </a:blipFill>
              </p:spPr>
              <p:txBody>
                <a:bodyPr/>
                <a:lstStyle/>
                <a:p>
                  <a:r>
                    <a:rPr lang="en-SG">
                      <a:noFill/>
                    </a:rPr>
                    <a:t> </a:t>
                  </a:r>
                </a:p>
              </p:txBody>
            </p:sp>
          </mc:Fallback>
        </mc:AlternateContent>
      </p:grpSp>
      <p:grpSp>
        <p:nvGrpSpPr>
          <p:cNvPr id="61" name="Group 60">
            <a:extLst>
              <a:ext uri="{FF2B5EF4-FFF2-40B4-BE49-F238E27FC236}">
                <a16:creationId xmlns:a16="http://schemas.microsoft.com/office/drawing/2014/main" id="{7861B61D-458A-485A-DBAD-BEA159BA6DAC}"/>
              </a:ext>
            </a:extLst>
          </p:cNvPr>
          <p:cNvGrpSpPr/>
          <p:nvPr/>
        </p:nvGrpSpPr>
        <p:grpSpPr>
          <a:xfrm>
            <a:off x="2723245" y="3651678"/>
            <a:ext cx="862880" cy="690667"/>
            <a:chOff x="2723245" y="3651678"/>
            <a:chExt cx="862880" cy="690667"/>
          </a:xfrm>
        </p:grpSpPr>
        <p:cxnSp>
          <p:nvCxnSpPr>
            <p:cNvPr id="33" name="Straight Arrow Connector 32">
              <a:extLst>
                <a:ext uri="{FF2B5EF4-FFF2-40B4-BE49-F238E27FC236}">
                  <a16:creationId xmlns:a16="http://schemas.microsoft.com/office/drawing/2014/main" id="{476528B3-A5D7-6EA1-C781-5C6AEC62E6CF}"/>
                </a:ext>
              </a:extLst>
            </p:cNvPr>
            <p:cNvCxnSpPr>
              <a:cxnSpLocks/>
              <a:endCxn id="4" idx="3"/>
            </p:cNvCxnSpPr>
            <p:nvPr/>
          </p:nvCxnSpPr>
          <p:spPr>
            <a:xfrm flipV="1">
              <a:off x="2829779" y="3678962"/>
              <a:ext cx="756346" cy="6633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085D8E2-7029-E247-88EB-5A451D84D68E}"/>
                    </a:ext>
                  </a:extLst>
                </p:cNvPr>
                <p:cNvSpPr txBox="1"/>
                <p:nvPr/>
              </p:nvSpPr>
              <p:spPr>
                <a:xfrm>
                  <a:off x="2723245" y="3651678"/>
                  <a:ext cx="51834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3</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37" name="TextBox 36">
                  <a:extLst>
                    <a:ext uri="{FF2B5EF4-FFF2-40B4-BE49-F238E27FC236}">
                      <a16:creationId xmlns:a16="http://schemas.microsoft.com/office/drawing/2014/main" id="{8085D8E2-7029-E247-88EB-5A451D84D68E}"/>
                    </a:ext>
                  </a:extLst>
                </p:cNvPr>
                <p:cNvSpPr txBox="1">
                  <a:spLocks noRot="1" noChangeAspect="1" noMove="1" noResize="1" noEditPoints="1" noAdjustHandles="1" noChangeArrowheads="1" noChangeShapeType="1" noTextEdit="1"/>
                </p:cNvSpPr>
                <p:nvPr/>
              </p:nvSpPr>
              <p:spPr>
                <a:xfrm>
                  <a:off x="2723245" y="3651678"/>
                  <a:ext cx="518347" cy="369332"/>
                </a:xfrm>
                <a:prstGeom prst="rect">
                  <a:avLst/>
                </a:prstGeom>
                <a:blipFill>
                  <a:blip r:embed="rId5"/>
                  <a:stretch>
                    <a:fillRect b="-1639"/>
                  </a:stretch>
                </a:blipFill>
              </p:spPr>
              <p:txBody>
                <a:bodyPr/>
                <a:lstStyle/>
                <a:p>
                  <a:r>
                    <a:rPr lang="en-SG">
                      <a:noFill/>
                    </a:rPr>
                    <a:t> </a:t>
                  </a:r>
                </a:p>
              </p:txBody>
            </p:sp>
          </mc:Fallback>
        </mc:AlternateContent>
      </p:grpSp>
      <p:grpSp>
        <p:nvGrpSpPr>
          <p:cNvPr id="62" name="Group 61">
            <a:extLst>
              <a:ext uri="{FF2B5EF4-FFF2-40B4-BE49-F238E27FC236}">
                <a16:creationId xmlns:a16="http://schemas.microsoft.com/office/drawing/2014/main" id="{6B797B7E-E550-78FB-4187-DFABDD084336}"/>
              </a:ext>
            </a:extLst>
          </p:cNvPr>
          <p:cNvGrpSpPr/>
          <p:nvPr/>
        </p:nvGrpSpPr>
        <p:grpSpPr>
          <a:xfrm>
            <a:off x="3485692" y="3093595"/>
            <a:ext cx="685800" cy="685800"/>
            <a:chOff x="3485692" y="3093595"/>
            <a:chExt cx="685800" cy="685800"/>
          </a:xfrm>
          <a:solidFill>
            <a:srgbClr val="E09B24"/>
          </a:solidFill>
        </p:grpSpPr>
        <p:sp>
          <p:nvSpPr>
            <p:cNvPr id="4" name="Oval 3">
              <a:extLst>
                <a:ext uri="{FF2B5EF4-FFF2-40B4-BE49-F238E27FC236}">
                  <a16:creationId xmlns:a16="http://schemas.microsoft.com/office/drawing/2014/main" id="{DDFB1B2C-75C3-EAE6-45EB-CF2C29DFA6A8}"/>
                </a:ext>
              </a:extLst>
            </p:cNvPr>
            <p:cNvSpPr/>
            <p:nvPr/>
          </p:nvSpPr>
          <p:spPr>
            <a:xfrm>
              <a:off x="3485692" y="3093595"/>
              <a:ext cx="685800" cy="685800"/>
            </a:xfrm>
            <a:prstGeom prst="ellipse">
              <a:avLst/>
            </a:pr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47F3CFE-287B-AD84-683D-8794A7DCA34D}"/>
                    </a:ext>
                  </a:extLst>
                </p:cNvPr>
                <p:cNvSpPr txBox="1"/>
                <p:nvPr/>
              </p:nvSpPr>
              <p:spPr>
                <a:xfrm>
                  <a:off x="3646807" y="3248257"/>
                  <a:ext cx="378885" cy="369332"/>
                </a:xfrm>
                <a:prstGeom prst="rect">
                  <a:avLst/>
                </a:prstGeom>
                <a:grp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𝑏</m:t>
                        </m:r>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38" name="TextBox 37">
                  <a:extLst>
                    <a:ext uri="{FF2B5EF4-FFF2-40B4-BE49-F238E27FC236}">
                      <a16:creationId xmlns:a16="http://schemas.microsoft.com/office/drawing/2014/main" id="{747F3CFE-287B-AD84-683D-8794A7DCA34D}"/>
                    </a:ext>
                  </a:extLst>
                </p:cNvPr>
                <p:cNvSpPr txBox="1">
                  <a:spLocks noRot="1" noChangeAspect="1" noMove="1" noResize="1" noEditPoints="1" noAdjustHandles="1" noChangeArrowheads="1" noChangeShapeType="1" noTextEdit="1"/>
                </p:cNvSpPr>
                <p:nvPr/>
              </p:nvSpPr>
              <p:spPr>
                <a:xfrm>
                  <a:off x="3646807" y="3248257"/>
                  <a:ext cx="378885" cy="369332"/>
                </a:xfrm>
                <a:prstGeom prst="rect">
                  <a:avLst/>
                </a:prstGeom>
                <a:blipFill>
                  <a:blip r:embed="rId6"/>
                  <a:stretch>
                    <a:fillRect/>
                  </a:stretch>
                </a:blipFill>
              </p:spPr>
              <p:txBody>
                <a:bodyPr/>
                <a:lstStyle/>
                <a:p>
                  <a:r>
                    <a:rPr lang="en-SG">
                      <a:noFill/>
                    </a:rPr>
                    <a:t> </a:t>
                  </a:r>
                </a:p>
              </p:txBody>
            </p:sp>
          </mc:Fallback>
        </mc:AlternateContent>
      </p:grpSp>
      <p:grpSp>
        <p:nvGrpSpPr>
          <p:cNvPr id="56" name="Group 55">
            <a:extLst>
              <a:ext uri="{FF2B5EF4-FFF2-40B4-BE49-F238E27FC236}">
                <a16:creationId xmlns:a16="http://schemas.microsoft.com/office/drawing/2014/main" id="{C6D5330B-BFCA-10C9-C23C-F97FA3CD642D}"/>
              </a:ext>
            </a:extLst>
          </p:cNvPr>
          <p:cNvGrpSpPr/>
          <p:nvPr/>
        </p:nvGrpSpPr>
        <p:grpSpPr>
          <a:xfrm>
            <a:off x="2244412" y="1925414"/>
            <a:ext cx="685800" cy="685800"/>
            <a:chOff x="2244412" y="1925414"/>
            <a:chExt cx="685800" cy="685800"/>
          </a:xfrm>
          <a:solidFill>
            <a:srgbClr val="5D81B5"/>
          </a:solidFill>
        </p:grpSpPr>
        <p:sp>
          <p:nvSpPr>
            <p:cNvPr id="39" name="Oval 38">
              <a:extLst>
                <a:ext uri="{FF2B5EF4-FFF2-40B4-BE49-F238E27FC236}">
                  <a16:creationId xmlns:a16="http://schemas.microsoft.com/office/drawing/2014/main" id="{6B2D112B-EAF5-DB7E-316D-C8F1EF94A89E}"/>
                </a:ext>
              </a:extLst>
            </p:cNvPr>
            <p:cNvSpPr/>
            <p:nvPr/>
          </p:nvSpPr>
          <p:spPr>
            <a:xfrm>
              <a:off x="2244412" y="1925414"/>
              <a:ext cx="685800" cy="685800"/>
            </a:xfrm>
            <a:prstGeom prst="ellipse">
              <a:avLst/>
            </a:pr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08B1F94-32DF-254B-D4D3-AB79F3BB9FA9}"/>
                    </a:ext>
                  </a:extLst>
                </p:cNvPr>
                <p:cNvSpPr txBox="1"/>
                <p:nvPr/>
              </p:nvSpPr>
              <p:spPr>
                <a:xfrm>
                  <a:off x="2360993" y="2060396"/>
                  <a:ext cx="471989" cy="369332"/>
                </a:xfrm>
                <a:prstGeom prst="rect">
                  <a:avLst/>
                </a:prstGeom>
                <a:grp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1</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40" name="TextBox 39">
                  <a:extLst>
                    <a:ext uri="{FF2B5EF4-FFF2-40B4-BE49-F238E27FC236}">
                      <a16:creationId xmlns:a16="http://schemas.microsoft.com/office/drawing/2014/main" id="{D08B1F94-32DF-254B-D4D3-AB79F3BB9FA9}"/>
                    </a:ext>
                  </a:extLst>
                </p:cNvPr>
                <p:cNvSpPr txBox="1">
                  <a:spLocks noRot="1" noChangeAspect="1" noMove="1" noResize="1" noEditPoints="1" noAdjustHandles="1" noChangeArrowheads="1" noChangeShapeType="1" noTextEdit="1"/>
                </p:cNvSpPr>
                <p:nvPr/>
              </p:nvSpPr>
              <p:spPr>
                <a:xfrm>
                  <a:off x="2360993" y="2060396"/>
                  <a:ext cx="471989" cy="369332"/>
                </a:xfrm>
                <a:prstGeom prst="rect">
                  <a:avLst/>
                </a:prstGeom>
                <a:blipFill>
                  <a:blip r:embed="rId7"/>
                  <a:stretch>
                    <a:fillRect b="-1639"/>
                  </a:stretch>
                </a:blipFill>
              </p:spPr>
              <p:txBody>
                <a:bodyPr/>
                <a:lstStyle/>
                <a:p>
                  <a:r>
                    <a:rPr lang="en-SG">
                      <a:noFill/>
                    </a:rPr>
                    <a:t> </a:t>
                  </a:r>
                </a:p>
              </p:txBody>
            </p:sp>
          </mc:Fallback>
        </mc:AlternateContent>
      </p:grpSp>
      <p:grpSp>
        <p:nvGrpSpPr>
          <p:cNvPr id="57" name="Group 56">
            <a:extLst>
              <a:ext uri="{FF2B5EF4-FFF2-40B4-BE49-F238E27FC236}">
                <a16:creationId xmlns:a16="http://schemas.microsoft.com/office/drawing/2014/main" id="{F3BF3550-BA73-D3BD-C0A9-D8BEF352B459}"/>
              </a:ext>
            </a:extLst>
          </p:cNvPr>
          <p:cNvGrpSpPr/>
          <p:nvPr/>
        </p:nvGrpSpPr>
        <p:grpSpPr>
          <a:xfrm>
            <a:off x="1826640" y="3093595"/>
            <a:ext cx="685800" cy="685800"/>
            <a:chOff x="1826640" y="3093595"/>
            <a:chExt cx="685800" cy="685800"/>
          </a:xfrm>
          <a:solidFill>
            <a:srgbClr val="5D81B5"/>
          </a:solidFill>
        </p:grpSpPr>
        <p:sp>
          <p:nvSpPr>
            <p:cNvPr id="41" name="Oval 40">
              <a:extLst>
                <a:ext uri="{FF2B5EF4-FFF2-40B4-BE49-F238E27FC236}">
                  <a16:creationId xmlns:a16="http://schemas.microsoft.com/office/drawing/2014/main" id="{9837AFC0-4E4E-4632-3147-7815433D0143}"/>
                </a:ext>
              </a:extLst>
            </p:cNvPr>
            <p:cNvSpPr/>
            <p:nvPr/>
          </p:nvSpPr>
          <p:spPr>
            <a:xfrm>
              <a:off x="1826640" y="3093595"/>
              <a:ext cx="685800" cy="685800"/>
            </a:xfrm>
            <a:prstGeom prst="ellipse">
              <a:avLst/>
            </a:pr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6CA97D9-0BEF-0E3B-2525-2DA69BD957CC}"/>
                    </a:ext>
                  </a:extLst>
                </p:cNvPr>
                <p:cNvSpPr txBox="1"/>
                <p:nvPr/>
              </p:nvSpPr>
              <p:spPr>
                <a:xfrm>
                  <a:off x="1928217" y="3226244"/>
                  <a:ext cx="477310" cy="369332"/>
                </a:xfrm>
                <a:prstGeom prst="rect">
                  <a:avLst/>
                </a:prstGeom>
                <a:grp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2</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42" name="TextBox 41">
                  <a:extLst>
                    <a:ext uri="{FF2B5EF4-FFF2-40B4-BE49-F238E27FC236}">
                      <a16:creationId xmlns:a16="http://schemas.microsoft.com/office/drawing/2014/main" id="{A6CA97D9-0BEF-0E3B-2525-2DA69BD957CC}"/>
                    </a:ext>
                  </a:extLst>
                </p:cNvPr>
                <p:cNvSpPr txBox="1">
                  <a:spLocks noRot="1" noChangeAspect="1" noMove="1" noResize="1" noEditPoints="1" noAdjustHandles="1" noChangeArrowheads="1" noChangeShapeType="1" noTextEdit="1"/>
                </p:cNvSpPr>
                <p:nvPr/>
              </p:nvSpPr>
              <p:spPr>
                <a:xfrm>
                  <a:off x="1928217" y="3226244"/>
                  <a:ext cx="477310" cy="369332"/>
                </a:xfrm>
                <a:prstGeom prst="rect">
                  <a:avLst/>
                </a:prstGeom>
                <a:blipFill>
                  <a:blip r:embed="rId8"/>
                  <a:stretch>
                    <a:fillRect b="-1639"/>
                  </a:stretch>
                </a:blipFill>
              </p:spPr>
              <p:txBody>
                <a:bodyPr/>
                <a:lstStyle/>
                <a:p>
                  <a:r>
                    <a:rPr lang="en-SG">
                      <a:noFill/>
                    </a:rPr>
                    <a:t> </a:t>
                  </a:r>
                </a:p>
              </p:txBody>
            </p:sp>
          </mc:Fallback>
        </mc:AlternateContent>
      </p:grpSp>
      <p:grpSp>
        <p:nvGrpSpPr>
          <p:cNvPr id="58" name="Group 57">
            <a:extLst>
              <a:ext uri="{FF2B5EF4-FFF2-40B4-BE49-F238E27FC236}">
                <a16:creationId xmlns:a16="http://schemas.microsoft.com/office/drawing/2014/main" id="{6613C7C1-17EB-6ED9-F498-878E80407470}"/>
              </a:ext>
            </a:extLst>
          </p:cNvPr>
          <p:cNvGrpSpPr/>
          <p:nvPr/>
        </p:nvGrpSpPr>
        <p:grpSpPr>
          <a:xfrm>
            <a:off x="2245740" y="4236192"/>
            <a:ext cx="685800" cy="685800"/>
            <a:chOff x="2245740" y="4236192"/>
            <a:chExt cx="685800" cy="685800"/>
          </a:xfrm>
          <a:solidFill>
            <a:srgbClr val="5D81B5"/>
          </a:solidFill>
        </p:grpSpPr>
        <p:sp>
          <p:nvSpPr>
            <p:cNvPr id="43" name="Oval 42">
              <a:extLst>
                <a:ext uri="{FF2B5EF4-FFF2-40B4-BE49-F238E27FC236}">
                  <a16:creationId xmlns:a16="http://schemas.microsoft.com/office/drawing/2014/main" id="{48BDF05D-CF64-4380-D8AD-182DB66D81A6}"/>
                </a:ext>
              </a:extLst>
            </p:cNvPr>
            <p:cNvSpPr/>
            <p:nvPr/>
          </p:nvSpPr>
          <p:spPr>
            <a:xfrm>
              <a:off x="2245740" y="4236192"/>
              <a:ext cx="685800" cy="685800"/>
            </a:xfrm>
            <a:prstGeom prst="ellipse">
              <a:avLst/>
            </a:pr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34482C3B-1C37-FA26-0854-DBDE5FA096E0}"/>
                    </a:ext>
                  </a:extLst>
                </p:cNvPr>
                <p:cNvSpPr txBox="1"/>
                <p:nvPr/>
              </p:nvSpPr>
              <p:spPr>
                <a:xfrm>
                  <a:off x="2358333" y="4372861"/>
                  <a:ext cx="477310" cy="369332"/>
                </a:xfrm>
                <a:prstGeom prst="rect">
                  <a:avLst/>
                </a:prstGeom>
                <a:grp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3</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45" name="TextBox 44">
                  <a:extLst>
                    <a:ext uri="{FF2B5EF4-FFF2-40B4-BE49-F238E27FC236}">
                      <a16:creationId xmlns:a16="http://schemas.microsoft.com/office/drawing/2014/main" id="{34482C3B-1C37-FA26-0854-DBDE5FA096E0}"/>
                    </a:ext>
                  </a:extLst>
                </p:cNvPr>
                <p:cNvSpPr txBox="1">
                  <a:spLocks noRot="1" noChangeAspect="1" noMove="1" noResize="1" noEditPoints="1" noAdjustHandles="1" noChangeArrowheads="1" noChangeShapeType="1" noTextEdit="1"/>
                </p:cNvSpPr>
                <p:nvPr/>
              </p:nvSpPr>
              <p:spPr>
                <a:xfrm>
                  <a:off x="2358333" y="4372861"/>
                  <a:ext cx="477310" cy="369332"/>
                </a:xfrm>
                <a:prstGeom prst="rect">
                  <a:avLst/>
                </a:prstGeom>
                <a:blipFill>
                  <a:blip r:embed="rId9"/>
                  <a:stretch>
                    <a:fillRect b="-1639"/>
                  </a:stretch>
                </a:blipFill>
              </p:spPr>
              <p:txBody>
                <a:bodyPr/>
                <a:lstStyle/>
                <a:p>
                  <a:r>
                    <a:rPr lang="en-SG">
                      <a:noFill/>
                    </a:rPr>
                    <a:t> </a:t>
                  </a:r>
                </a:p>
              </p:txBody>
            </p:sp>
          </mc:Fallback>
        </mc:AlternateContent>
      </p:grpSp>
      <p:cxnSp>
        <p:nvCxnSpPr>
          <p:cNvPr id="47" name="Straight Arrow Connector 46">
            <a:extLst>
              <a:ext uri="{FF2B5EF4-FFF2-40B4-BE49-F238E27FC236}">
                <a16:creationId xmlns:a16="http://schemas.microsoft.com/office/drawing/2014/main" id="{4FCEFF67-ADFC-4481-309A-A339110E8163}"/>
              </a:ext>
            </a:extLst>
          </p:cNvPr>
          <p:cNvCxnSpPr>
            <a:stCxn id="4" idx="6"/>
          </p:cNvCxnSpPr>
          <p:nvPr/>
        </p:nvCxnSpPr>
        <p:spPr>
          <a:xfrm>
            <a:off x="4171492" y="3436495"/>
            <a:ext cx="9722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36D70BDB-0E23-3A32-4AB0-EB55DEFD6C40}"/>
                  </a:ext>
                </a:extLst>
              </p:cNvPr>
              <p:cNvSpPr txBox="1"/>
              <p:nvPr/>
            </p:nvSpPr>
            <p:spPr>
              <a:xfrm>
                <a:off x="5348517" y="2975734"/>
                <a:ext cx="1891865" cy="848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𝜎</m:t>
                      </m:r>
                      <m:d>
                        <m:dPr>
                          <m:ctrlPr>
                            <a:rPr lang="en-US" b="0" i="1" smtClean="0">
                              <a:latin typeface="Cambria Math" panose="02040503050406030204" pitchFamily="18" charset="0"/>
                              <a:cs typeface="Segoe UI Semilight" panose="020B0402040204020203" pitchFamily="34" charset="0"/>
                            </a:rPr>
                          </m:ctrlPr>
                        </m:dPr>
                        <m:e>
                          <m:nary>
                            <m:naryPr>
                              <m:chr m:val="∑"/>
                              <m:ctrlPr>
                                <a:rPr lang="en-US" b="0" i="1" smtClean="0">
                                  <a:latin typeface="Cambria Math" panose="02040503050406030204" pitchFamily="18" charset="0"/>
                                  <a:cs typeface="Segoe UI Semilight" panose="020B0402040204020203" pitchFamily="34" charset="0"/>
                                </a:rPr>
                              </m:ctrlPr>
                            </m:naryPr>
                            <m:sub>
                              <m:r>
                                <m:rPr>
                                  <m:brk m:alnAt="23"/>
                                </m:rPr>
                                <a:rPr lang="en-US" b="0" i="1" smtClean="0">
                                  <a:latin typeface="Cambria Math" panose="02040503050406030204" pitchFamily="18" charset="0"/>
                                  <a:cs typeface="Segoe UI Semilight" panose="020B0402040204020203" pitchFamily="34" charset="0"/>
                                </a:rPr>
                                <m:t>𝑖</m:t>
                              </m:r>
                              <m:r>
                                <a:rPr lang="en-US" b="0" i="1" smtClean="0">
                                  <a:latin typeface="Cambria Math" panose="02040503050406030204" pitchFamily="18" charset="0"/>
                                  <a:cs typeface="Segoe UI Semilight" panose="020B0402040204020203" pitchFamily="34" charset="0"/>
                                </a:rPr>
                                <m:t>=0</m:t>
                              </m:r>
                            </m:sub>
                            <m:sup>
                              <m:r>
                                <a:rPr lang="en-US" b="0" i="1" smtClean="0">
                                  <a:latin typeface="Cambria Math" panose="02040503050406030204" pitchFamily="18" charset="0"/>
                                  <a:cs typeface="Segoe UI Semilight" panose="020B0402040204020203" pitchFamily="34" charset="0"/>
                                </a:rPr>
                                <m:t>𝑛</m:t>
                              </m:r>
                            </m:sup>
                            <m:e>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𝑖</m:t>
                                  </m:r>
                                </m:sub>
                              </m:sSub>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𝑖</m:t>
                                  </m:r>
                                </m:sub>
                              </m:sSub>
                            </m:e>
                          </m:nary>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𝑏</m:t>
                          </m:r>
                        </m:e>
                      </m:d>
                    </m:oMath>
                  </m:oMathPara>
                </a14:m>
                <a:endParaRPr lang="en-AU" i="1">
                  <a:latin typeface="Segoe UI Semilight" panose="020B0402040204020203" pitchFamily="34" charset="0"/>
                  <a:cs typeface="Segoe UI Semilight" panose="020B0402040204020203" pitchFamily="34" charset="0"/>
                </a:endParaRPr>
              </a:p>
            </p:txBody>
          </p:sp>
        </mc:Choice>
        <mc:Fallback>
          <p:sp>
            <p:nvSpPr>
              <p:cNvPr id="48" name="TextBox 47">
                <a:extLst>
                  <a:ext uri="{FF2B5EF4-FFF2-40B4-BE49-F238E27FC236}">
                    <a16:creationId xmlns:a16="http://schemas.microsoft.com/office/drawing/2014/main" id="{36D70BDB-0E23-3A32-4AB0-EB55DEFD6C40}"/>
                  </a:ext>
                </a:extLst>
              </p:cNvPr>
              <p:cNvSpPr txBox="1">
                <a:spLocks noRot="1" noChangeAspect="1" noMove="1" noResize="1" noEditPoints="1" noAdjustHandles="1" noChangeArrowheads="1" noChangeShapeType="1" noTextEdit="1"/>
              </p:cNvSpPr>
              <p:nvPr/>
            </p:nvSpPr>
            <p:spPr>
              <a:xfrm>
                <a:off x="5348517" y="2975734"/>
                <a:ext cx="1891865" cy="848758"/>
              </a:xfrm>
              <a:prstGeom prst="rect">
                <a:avLst/>
              </a:prstGeom>
              <a:blipFill>
                <a:blip r:embed="rId10"/>
                <a:stretch>
                  <a:fillRect/>
                </a:stretch>
              </a:blipFill>
            </p:spPr>
            <p:txBody>
              <a:bodyPr/>
              <a:lstStyle/>
              <a:p>
                <a:r>
                  <a:rPr lang="en-SG">
                    <a:noFill/>
                  </a:rPr>
                  <a:t> </a:t>
                </a:r>
              </a:p>
            </p:txBody>
          </p:sp>
        </mc:Fallback>
      </mc:AlternateContent>
      <p:sp>
        <p:nvSpPr>
          <p:cNvPr id="49" name="Rectangle: Rounded Corners 48">
            <a:extLst>
              <a:ext uri="{FF2B5EF4-FFF2-40B4-BE49-F238E27FC236}">
                <a16:creationId xmlns:a16="http://schemas.microsoft.com/office/drawing/2014/main" id="{88244FE6-A05A-4F53-31C6-135E1B6D9BC1}"/>
              </a:ext>
            </a:extLst>
          </p:cNvPr>
          <p:cNvSpPr/>
          <p:nvPr/>
        </p:nvSpPr>
        <p:spPr>
          <a:xfrm>
            <a:off x="5322163" y="2865895"/>
            <a:ext cx="2001959" cy="109523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1AA0E62B-DFC9-FB51-8C3C-AF73F0A7D187}"/>
              </a:ext>
            </a:extLst>
          </p:cNvPr>
          <p:cNvSpPr txBox="1"/>
          <p:nvPr/>
        </p:nvSpPr>
        <p:spPr>
          <a:xfrm>
            <a:off x="5456695" y="2696618"/>
            <a:ext cx="801823" cy="338554"/>
          </a:xfrm>
          <a:prstGeom prst="rect">
            <a:avLst/>
          </a:prstGeom>
          <a:solidFill>
            <a:schemeClr val="bg2"/>
          </a:solidFill>
        </p:spPr>
        <p:txBody>
          <a:bodyPr wrap="none" rtlCol="0">
            <a:spAutoFit/>
          </a:bodyPr>
          <a:lstStyle/>
          <a:p>
            <a:pPr algn="l"/>
            <a:r>
              <a:rPr lang="en-AU" sz="1600" i="1">
                <a:solidFill>
                  <a:srgbClr val="0070C0"/>
                </a:solidFill>
                <a:latin typeface="Segoe UI Semilight" panose="020B0402040204020203" pitchFamily="34" charset="0"/>
                <a:cs typeface="Segoe UI Semilight" panose="020B0402040204020203" pitchFamily="34" charset="0"/>
              </a:rPr>
              <a:t>Output</a:t>
            </a:r>
          </a:p>
        </p:txBody>
      </p:sp>
      <p:sp>
        <p:nvSpPr>
          <p:cNvPr id="55" name="TextBox 54">
            <a:extLst>
              <a:ext uri="{FF2B5EF4-FFF2-40B4-BE49-F238E27FC236}">
                <a16:creationId xmlns:a16="http://schemas.microsoft.com/office/drawing/2014/main" id="{5B78796B-AE30-61B9-DFD2-462B8B9A1E3A}"/>
              </a:ext>
            </a:extLst>
          </p:cNvPr>
          <p:cNvSpPr txBox="1"/>
          <p:nvPr/>
        </p:nvSpPr>
        <p:spPr>
          <a:xfrm>
            <a:off x="1487277" y="5670131"/>
            <a:ext cx="6169445" cy="369332"/>
          </a:xfrm>
          <a:prstGeom prst="rect">
            <a:avLst/>
          </a:prstGeom>
          <a:noFill/>
        </p:spPr>
        <p:txBody>
          <a:bodyPr wrap="square">
            <a:spAutoFit/>
          </a:bodyPr>
          <a:lstStyle/>
          <a:p>
            <a:pPr algn="l"/>
            <a:r>
              <a:rPr lang="en-SG" sz="1800" i="1">
                <a:latin typeface="Segoe UI Semilight" panose="020B0402040204020203" pitchFamily="34" charset="0"/>
                <a:cs typeface="Segoe UI Semilight" panose="020B0402040204020203" pitchFamily="34" charset="0"/>
              </a:rPr>
              <a:t>Activation function </a:t>
            </a:r>
            <a:r>
              <a:rPr lang="en-SG" sz="1800" i="1">
                <a:latin typeface="Segoe UI Semibold" panose="020B0702040204020203" pitchFamily="34" charset="0"/>
                <a:cs typeface="Segoe UI Semibold" panose="020B0702040204020203" pitchFamily="34" charset="0"/>
              </a:rPr>
              <a:t>introduces non-linearity </a:t>
            </a:r>
            <a:r>
              <a:rPr lang="en-SG" sz="1800" i="1">
                <a:latin typeface="Segoe UI Semilight" panose="020B0402040204020203" pitchFamily="34" charset="0"/>
                <a:cs typeface="Segoe UI Semilight" panose="020B0402040204020203" pitchFamily="34" charset="0"/>
              </a:rPr>
              <a:t>into the model</a:t>
            </a:r>
          </a:p>
        </p:txBody>
      </p:sp>
    </p:spTree>
    <p:extLst>
      <p:ext uri="{BB962C8B-B14F-4D97-AF65-F5344CB8AC3E}">
        <p14:creationId xmlns:p14="http://schemas.microsoft.com/office/powerpoint/2010/main" val="20845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25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250"/>
                                        <p:tgtEl>
                                          <p:spTgt spid="57"/>
                                        </p:tgtEl>
                                      </p:cBhvr>
                                    </p:animEffect>
                                  </p:childTnLst>
                                </p:cTn>
                              </p:par>
                              <p:par>
                                <p:cTn id="11" presetID="22" presetClass="entr" presetSubtype="8"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left)">
                                      <p:cBhvr>
                                        <p:cTn id="13" dur="250"/>
                                        <p:tgtEl>
                                          <p:spTgt spid="58"/>
                                        </p:tgtEl>
                                      </p:cBhvr>
                                    </p:animEffect>
                                  </p:childTnLst>
                                </p:cTn>
                              </p:par>
                            </p:childTnLst>
                          </p:cTn>
                        </p:par>
                        <p:par>
                          <p:cTn id="14" fill="hold">
                            <p:stCondLst>
                              <p:cond delay="250"/>
                            </p:stCondLst>
                            <p:childTnLst>
                              <p:par>
                                <p:cTn id="15" presetID="22" presetClass="entr" presetSubtype="8"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250"/>
                                        <p:tgtEl>
                                          <p:spTgt spid="59"/>
                                        </p:tgtEl>
                                      </p:cBhvr>
                                    </p:animEffect>
                                  </p:childTnLst>
                                </p:cTn>
                              </p:par>
                              <p:par>
                                <p:cTn id="18" presetID="22" presetClass="entr" presetSubtype="8"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250"/>
                                        <p:tgtEl>
                                          <p:spTgt spid="60"/>
                                        </p:tgtEl>
                                      </p:cBhvr>
                                    </p:animEffect>
                                  </p:childTnLst>
                                </p:cTn>
                              </p:par>
                              <p:par>
                                <p:cTn id="21" presetID="22" presetClass="entr" presetSubtype="8"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left)">
                                      <p:cBhvr>
                                        <p:cTn id="23" dur="250"/>
                                        <p:tgtEl>
                                          <p:spTgt spid="61"/>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250"/>
                                        <p:tgtEl>
                                          <p:spTgt spid="62"/>
                                        </p:tgtEl>
                                      </p:cBhvr>
                                    </p:animEffect>
                                  </p:childTnLst>
                                </p:cTn>
                              </p:par>
                            </p:childTnLst>
                          </p:cTn>
                        </p:par>
                        <p:par>
                          <p:cTn id="28" fill="hold">
                            <p:stCondLst>
                              <p:cond delay="750"/>
                            </p:stCondLst>
                            <p:childTnLst>
                              <p:par>
                                <p:cTn id="29" presetID="22" presetClass="entr" presetSubtype="8"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250"/>
                                        <p:tgtEl>
                                          <p:spTgt spid="47"/>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250"/>
                                        <p:tgtEl>
                                          <p:spTgt spid="48"/>
                                        </p:tgtEl>
                                      </p:cBhvr>
                                    </p:animEffect>
                                  </p:childTnLst>
                                </p:cTn>
                              </p:par>
                            </p:childTnLst>
                          </p:cTn>
                        </p:par>
                        <p:par>
                          <p:cTn id="36" fill="hold">
                            <p:stCondLst>
                              <p:cond delay="1250"/>
                            </p:stCondLst>
                            <p:childTnLst>
                              <p:par>
                                <p:cTn id="37" presetID="22" presetClass="entr" presetSubtype="8"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250"/>
                                        <p:tgtEl>
                                          <p:spTgt spid="49"/>
                                        </p:tgtEl>
                                      </p:cBhvr>
                                    </p:animEffect>
                                  </p:childTnLst>
                                </p:cTn>
                              </p:par>
                            </p:childTnLst>
                          </p:cTn>
                        </p:par>
                        <p:par>
                          <p:cTn id="40" fill="hold">
                            <p:stCondLst>
                              <p:cond delay="1500"/>
                            </p:stCondLst>
                            <p:childTnLst>
                              <p:par>
                                <p:cTn id="41" presetID="16" presetClass="entr" presetSubtype="37"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barn(outVertical)">
                                      <p:cBhvr>
                                        <p:cTn id="43" dur="25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left)">
                                      <p:cBhvr>
                                        <p:cTn id="48" dur="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P spid="50" grpId="0" animBg="1"/>
      <p:bldP spid="5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E608-DC3F-4B94-21B0-D5773E59D972}"/>
              </a:ext>
            </a:extLst>
          </p:cNvPr>
          <p:cNvSpPr>
            <a:spLocks noGrp="1"/>
          </p:cNvSpPr>
          <p:nvPr>
            <p:ph type="title"/>
          </p:nvPr>
        </p:nvSpPr>
        <p:spPr/>
        <p:txBody>
          <a:bodyPr/>
          <a:lstStyle/>
          <a:p>
            <a:r>
              <a:rPr lang="en-SG" dirty="0"/>
              <a:t>Spectral Filtering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0477AB-F959-6919-61EF-84B5033AE3D8}"/>
                  </a:ext>
                </a:extLst>
              </p:cNvPr>
              <p:cNvSpPr txBox="1"/>
              <p:nvPr/>
            </p:nvSpPr>
            <p:spPr>
              <a:xfrm>
                <a:off x="628650" y="2562885"/>
                <a:ext cx="6620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3200" b="0" i="1" smtClean="0">
                          <a:latin typeface="Cambria Math" panose="02040503050406030204" pitchFamily="18" charset="0"/>
                          <a:cs typeface="Segoe UI Semilight" panose="020B0402040204020203" pitchFamily="34" charset="0"/>
                        </a:rPr>
                        <m:t>𝑓</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7" name="TextBox 6">
                <a:extLst>
                  <a:ext uri="{FF2B5EF4-FFF2-40B4-BE49-F238E27FC236}">
                    <a16:creationId xmlns:a16="http://schemas.microsoft.com/office/drawing/2014/main" id="{E70477AB-F959-6919-61EF-84B5033AE3D8}"/>
                  </a:ext>
                </a:extLst>
              </p:cNvPr>
              <p:cNvSpPr txBox="1">
                <a:spLocks noRot="1" noChangeAspect="1" noMove="1" noResize="1" noEditPoints="1" noAdjustHandles="1" noChangeArrowheads="1" noChangeShapeType="1" noTextEdit="1"/>
              </p:cNvSpPr>
              <p:nvPr/>
            </p:nvSpPr>
            <p:spPr>
              <a:xfrm>
                <a:off x="628650" y="2562885"/>
                <a:ext cx="662024" cy="584775"/>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1649FA-DFA7-F954-D7B2-8DF595A2DBA4}"/>
                  </a:ext>
                </a:extLst>
              </p:cNvPr>
              <p:cNvSpPr txBox="1"/>
              <p:nvPr/>
            </p:nvSpPr>
            <p:spPr>
              <a:xfrm>
                <a:off x="551660" y="4678382"/>
                <a:ext cx="6620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3200" b="0" i="1" smtClean="0">
                          <a:latin typeface="Cambria Math" panose="02040503050406030204" pitchFamily="18" charset="0"/>
                          <a:cs typeface="Segoe UI Semilight" panose="020B0402040204020203" pitchFamily="34" charset="0"/>
                        </a:rPr>
                        <m:t>𝑓</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15" name="TextBox 14">
                <a:extLst>
                  <a:ext uri="{FF2B5EF4-FFF2-40B4-BE49-F238E27FC236}">
                    <a16:creationId xmlns:a16="http://schemas.microsoft.com/office/drawing/2014/main" id="{951649FA-DFA7-F954-D7B2-8DF595A2DBA4}"/>
                  </a:ext>
                </a:extLst>
              </p:cNvPr>
              <p:cNvSpPr txBox="1">
                <a:spLocks noRot="1" noChangeAspect="1" noMove="1" noResize="1" noEditPoints="1" noAdjustHandles="1" noChangeArrowheads="1" noChangeShapeType="1" noTextEdit="1"/>
              </p:cNvSpPr>
              <p:nvPr/>
            </p:nvSpPr>
            <p:spPr>
              <a:xfrm>
                <a:off x="551660" y="4678382"/>
                <a:ext cx="662024" cy="584775"/>
              </a:xfrm>
              <a:prstGeom prst="rect">
                <a:avLst/>
              </a:prstGeom>
              <a:blipFill>
                <a:blip r:embed="rId3"/>
                <a:stretch>
                  <a:fillRect/>
                </a:stretch>
              </a:blipFill>
            </p:spPr>
            <p:txBody>
              <a:bodyPr/>
              <a:lstStyle/>
              <a:p>
                <a:r>
                  <a:rPr lang="en-SG">
                    <a:noFill/>
                  </a:rPr>
                  <a:t> </a:t>
                </a:r>
              </a:p>
            </p:txBody>
          </p:sp>
        </mc:Fallback>
      </mc:AlternateContent>
      <p:grpSp>
        <p:nvGrpSpPr>
          <p:cNvPr id="4" name="Group 3">
            <a:extLst>
              <a:ext uri="{FF2B5EF4-FFF2-40B4-BE49-F238E27FC236}">
                <a16:creationId xmlns:a16="http://schemas.microsoft.com/office/drawing/2014/main" id="{4D1AC549-02C3-05E9-9680-0A6F250D1573}"/>
              </a:ext>
            </a:extLst>
          </p:cNvPr>
          <p:cNvGrpSpPr/>
          <p:nvPr/>
        </p:nvGrpSpPr>
        <p:grpSpPr>
          <a:xfrm>
            <a:off x="3494630" y="2376928"/>
            <a:ext cx="3025253" cy="770732"/>
            <a:chOff x="3494630" y="2376928"/>
            <a:chExt cx="3025253" cy="77073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0FFA0C-099E-4A54-2A04-B12A31C2D6C9}"/>
                    </a:ext>
                  </a:extLst>
                </p:cNvPr>
                <p:cNvSpPr txBox="1"/>
                <p:nvPr/>
              </p:nvSpPr>
              <p:spPr>
                <a:xfrm>
                  <a:off x="4524351" y="2535056"/>
                  <a:ext cx="1995532" cy="612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SG" sz="3200" i="1" smtClean="0">
                                <a:latin typeface="Cambria Math" panose="02040503050406030204" pitchFamily="18" charset="0"/>
                                <a:cs typeface="Segoe UI Semilight" panose="020B0402040204020203" pitchFamily="34" charset="0"/>
                              </a:rPr>
                            </m:ctrlPr>
                          </m:accPr>
                          <m:e>
                            <m:r>
                              <a:rPr lang="en-US" sz="3200" b="0" i="1" smtClean="0">
                                <a:latin typeface="Cambria Math" panose="02040503050406030204" pitchFamily="18" charset="0"/>
                                <a:cs typeface="Segoe UI Semilight" panose="020B0402040204020203" pitchFamily="34" charset="0"/>
                              </a:rPr>
                              <m:t>𝑔</m:t>
                            </m:r>
                          </m:e>
                        </m:acc>
                        <m:r>
                          <a:rPr lang="en-US" sz="3200" i="1">
                            <a:latin typeface="Cambria Math" panose="02040503050406030204" pitchFamily="18" charset="0"/>
                            <a:cs typeface="Segoe UI Semilight" panose="020B0402040204020203" pitchFamily="34" charset="0"/>
                          </a:rPr>
                          <m:t>(</m:t>
                        </m:r>
                        <m:r>
                          <a:rPr lang="en-US" sz="3200" i="1">
                            <a:latin typeface="Cambria Math" panose="02040503050406030204" pitchFamily="18" charset="0"/>
                            <a:ea typeface="Cambria Math" panose="02040503050406030204" pitchFamily="18" charset="0"/>
                            <a:cs typeface="Segoe UI Semilight" panose="020B0402040204020203" pitchFamily="34" charset="0"/>
                          </a:rPr>
                          <m:t>𝜔</m:t>
                        </m:r>
                        <m:r>
                          <a:rPr lang="en-US" sz="3200" i="1">
                            <a:latin typeface="Cambria Math" panose="02040503050406030204" pitchFamily="18" charset="0"/>
                            <a:ea typeface="Cambria Math" panose="02040503050406030204" pitchFamily="18" charset="0"/>
                            <a:cs typeface="Segoe UI Semilight" panose="020B0402040204020203" pitchFamily="34" charset="0"/>
                          </a:rPr>
                          <m:t>)</m:t>
                        </m:r>
                        <m:acc>
                          <m:accPr>
                            <m:chr m:val="̂"/>
                            <m:ctrlPr>
                              <a:rPr lang="en-SG" sz="3200" b="0" i="1" smtClean="0">
                                <a:latin typeface="Cambria Math" panose="02040503050406030204" pitchFamily="18" charset="0"/>
                                <a:cs typeface="Segoe UI Semilight" panose="020B0402040204020203" pitchFamily="34" charset="0"/>
                              </a:rPr>
                            </m:ctrlPr>
                          </m:accPr>
                          <m:e>
                            <m:r>
                              <a:rPr lang="en-US" sz="3200" b="0" i="1" smtClean="0">
                                <a:latin typeface="Cambria Math" panose="02040503050406030204" pitchFamily="18" charset="0"/>
                                <a:cs typeface="Segoe UI Semilight" panose="020B0402040204020203" pitchFamily="34" charset="0"/>
                              </a:rPr>
                              <m:t>𝑓</m:t>
                            </m:r>
                          </m:e>
                        </m:acc>
                        <m:r>
                          <a:rPr lang="en-US" sz="3200" b="0" i="1" smtClean="0">
                            <a:latin typeface="Cambria Math" panose="02040503050406030204" pitchFamily="18" charset="0"/>
                            <a:cs typeface="Segoe UI Semilight" panose="020B0402040204020203" pitchFamily="34" charset="0"/>
                          </a:rPr>
                          <m:t>(</m:t>
                        </m:r>
                        <m:r>
                          <a:rPr lang="en-US" sz="3200" b="0" i="1" smtClean="0">
                            <a:latin typeface="Cambria Math" panose="02040503050406030204" pitchFamily="18" charset="0"/>
                            <a:ea typeface="Cambria Math" panose="02040503050406030204" pitchFamily="18" charset="0"/>
                            <a:cs typeface="Segoe UI Semilight" panose="020B0402040204020203" pitchFamily="34" charset="0"/>
                          </a:rPr>
                          <m:t>𝜔</m:t>
                        </m:r>
                        <m:r>
                          <a:rPr lang="en-US" sz="3200" b="0" i="1" smtClean="0">
                            <a:latin typeface="Cambria Math" panose="02040503050406030204" pitchFamily="18" charset="0"/>
                            <a:ea typeface="Cambria Math" panose="02040503050406030204" pitchFamily="18" charset="0"/>
                            <a:cs typeface="Segoe UI Semilight" panose="020B0402040204020203" pitchFamily="34" charset="0"/>
                          </a:rPr>
                          <m:t>)</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9" name="TextBox 8">
                  <a:extLst>
                    <a:ext uri="{FF2B5EF4-FFF2-40B4-BE49-F238E27FC236}">
                      <a16:creationId xmlns:a16="http://schemas.microsoft.com/office/drawing/2014/main" id="{A50FFA0C-099E-4A54-2A04-B12A31C2D6C9}"/>
                    </a:ext>
                  </a:extLst>
                </p:cNvPr>
                <p:cNvSpPr txBox="1">
                  <a:spLocks noRot="1" noChangeAspect="1" noMove="1" noResize="1" noEditPoints="1" noAdjustHandles="1" noChangeArrowheads="1" noChangeShapeType="1" noTextEdit="1"/>
                </p:cNvSpPr>
                <p:nvPr/>
              </p:nvSpPr>
              <p:spPr>
                <a:xfrm>
                  <a:off x="4524351" y="2535056"/>
                  <a:ext cx="1995532" cy="612604"/>
                </a:xfrm>
                <a:prstGeom prst="rect">
                  <a:avLst/>
                </a:prstGeom>
                <a:blipFill>
                  <a:blip r:embed="rId7"/>
                  <a:stretch>
                    <a:fillRect/>
                  </a:stretch>
                </a:blipFill>
              </p:spPr>
              <p:txBody>
                <a:bodyPr/>
                <a:lstStyle/>
                <a:p>
                  <a:r>
                    <a:rPr lang="en-SG">
                      <a:noFill/>
                    </a:rPr>
                    <a:t> </a:t>
                  </a:r>
                </a:p>
              </p:txBody>
            </p:sp>
          </mc:Fallback>
        </mc:AlternateContent>
        <p:cxnSp>
          <p:nvCxnSpPr>
            <p:cNvPr id="11" name="Straight Arrow Connector 10">
              <a:extLst>
                <a:ext uri="{FF2B5EF4-FFF2-40B4-BE49-F238E27FC236}">
                  <a16:creationId xmlns:a16="http://schemas.microsoft.com/office/drawing/2014/main" id="{B59B8683-F90D-3B0A-C272-53036A6AA58C}"/>
                </a:ext>
              </a:extLst>
            </p:cNvPr>
            <p:cNvCxnSpPr>
              <a:cxnSpLocks/>
            </p:cNvCxnSpPr>
            <p:nvPr/>
          </p:nvCxnSpPr>
          <p:spPr>
            <a:xfrm flipV="1">
              <a:off x="3494630" y="2869356"/>
              <a:ext cx="954815" cy="140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1E9D86B-5571-FDE1-DBD2-A5B9ABDA101E}"/>
                </a:ext>
              </a:extLst>
            </p:cNvPr>
            <p:cNvSpPr txBox="1"/>
            <p:nvPr/>
          </p:nvSpPr>
          <p:spPr>
            <a:xfrm>
              <a:off x="3563474" y="2376928"/>
              <a:ext cx="817126" cy="369332"/>
            </a:xfrm>
            <a:prstGeom prst="rect">
              <a:avLst/>
            </a:prstGeom>
            <a:noFill/>
          </p:spPr>
          <p:txBody>
            <a:bodyPr wrap="square" rtlCol="0">
              <a:spAutoFit/>
            </a:bodyPr>
            <a:lstStyle/>
            <a:p>
              <a:pPr algn="l"/>
              <a:r>
                <a:rPr lang="en-US" b="1" i="1" dirty="0">
                  <a:latin typeface="Segoe UI Semilight" panose="020B0402040204020203" pitchFamily="34" charset="0"/>
                  <a:cs typeface="Segoe UI Semilight" panose="020B0402040204020203" pitchFamily="34" charset="0"/>
                </a:rPr>
                <a:t>Filter</a:t>
              </a:r>
              <a:endParaRPr lang="en-SG" b="1" i="1" dirty="0">
                <a:latin typeface="Segoe UI Semilight" panose="020B0402040204020203" pitchFamily="34" charset="0"/>
                <a:cs typeface="Segoe UI Semilight" panose="020B0402040204020203" pitchFamily="34" charset="0"/>
              </a:endParaRPr>
            </a:p>
          </p:txBody>
        </p:sp>
      </p:grpSp>
      <p:grpSp>
        <p:nvGrpSpPr>
          <p:cNvPr id="3" name="Group 2">
            <a:extLst>
              <a:ext uri="{FF2B5EF4-FFF2-40B4-BE49-F238E27FC236}">
                <a16:creationId xmlns:a16="http://schemas.microsoft.com/office/drawing/2014/main" id="{CAB4AA04-BC58-7B56-4FF4-74418DDA7A3C}"/>
              </a:ext>
            </a:extLst>
          </p:cNvPr>
          <p:cNvGrpSpPr/>
          <p:nvPr/>
        </p:nvGrpSpPr>
        <p:grpSpPr>
          <a:xfrm>
            <a:off x="1290674" y="2376928"/>
            <a:ext cx="2203956" cy="784646"/>
            <a:chOff x="1290674" y="2376928"/>
            <a:chExt cx="2203956" cy="784646"/>
          </a:xfrm>
        </p:grpSpPr>
        <p:cxnSp>
          <p:nvCxnSpPr>
            <p:cNvPr id="6" name="Straight Arrow Connector 5">
              <a:extLst>
                <a:ext uri="{FF2B5EF4-FFF2-40B4-BE49-F238E27FC236}">
                  <a16:creationId xmlns:a16="http://schemas.microsoft.com/office/drawing/2014/main" id="{0246408D-D82B-1CA8-EBA0-1486A3408918}"/>
                </a:ext>
              </a:extLst>
            </p:cNvPr>
            <p:cNvCxnSpPr>
              <a:cxnSpLocks/>
            </p:cNvCxnSpPr>
            <p:nvPr/>
          </p:nvCxnSpPr>
          <p:spPr>
            <a:xfrm flipV="1">
              <a:off x="1290674" y="2855272"/>
              <a:ext cx="954815" cy="140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9F5499-71B8-247D-5A3F-13E848D4B206}"/>
                    </a:ext>
                  </a:extLst>
                </p:cNvPr>
                <p:cNvSpPr txBox="1"/>
                <p:nvPr/>
              </p:nvSpPr>
              <p:spPr>
                <a:xfrm>
                  <a:off x="2320395" y="2548970"/>
                  <a:ext cx="1174235" cy="612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SG" sz="3200" b="0" i="1" smtClean="0">
                                <a:latin typeface="Cambria Math" panose="02040503050406030204" pitchFamily="18" charset="0"/>
                                <a:cs typeface="Segoe UI Semilight" panose="020B0402040204020203" pitchFamily="34" charset="0"/>
                              </a:rPr>
                            </m:ctrlPr>
                          </m:accPr>
                          <m:e>
                            <m:r>
                              <a:rPr lang="en-US" sz="3200" b="0" i="1" smtClean="0">
                                <a:latin typeface="Cambria Math" panose="02040503050406030204" pitchFamily="18" charset="0"/>
                                <a:cs typeface="Segoe UI Semilight" panose="020B0402040204020203" pitchFamily="34" charset="0"/>
                              </a:rPr>
                              <m:t>𝑓</m:t>
                            </m:r>
                          </m:e>
                        </m:acc>
                        <m:r>
                          <a:rPr lang="en-US" sz="3200" b="0" i="1" smtClean="0">
                            <a:latin typeface="Cambria Math" panose="02040503050406030204" pitchFamily="18" charset="0"/>
                            <a:cs typeface="Segoe UI Semilight" panose="020B0402040204020203" pitchFamily="34" charset="0"/>
                          </a:rPr>
                          <m:t>(</m:t>
                        </m:r>
                        <m:r>
                          <a:rPr lang="en-US" sz="3200" b="0" i="1" smtClean="0">
                            <a:latin typeface="Cambria Math" panose="02040503050406030204" pitchFamily="18" charset="0"/>
                            <a:ea typeface="Cambria Math" panose="02040503050406030204" pitchFamily="18" charset="0"/>
                            <a:cs typeface="Segoe UI Semilight" panose="020B0402040204020203" pitchFamily="34" charset="0"/>
                          </a:rPr>
                          <m:t>𝜔</m:t>
                        </m:r>
                        <m:r>
                          <a:rPr lang="en-US" sz="3200" b="0" i="1" smtClean="0">
                            <a:latin typeface="Cambria Math" panose="02040503050406030204" pitchFamily="18" charset="0"/>
                            <a:ea typeface="Cambria Math" panose="02040503050406030204" pitchFamily="18" charset="0"/>
                            <a:cs typeface="Segoe UI Semilight" panose="020B0402040204020203" pitchFamily="34" charset="0"/>
                          </a:rPr>
                          <m:t>)</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5" name="TextBox 4">
                  <a:extLst>
                    <a:ext uri="{FF2B5EF4-FFF2-40B4-BE49-F238E27FC236}">
                      <a16:creationId xmlns:a16="http://schemas.microsoft.com/office/drawing/2014/main" id="{689F5499-71B8-247D-5A3F-13E848D4B206}"/>
                    </a:ext>
                  </a:extLst>
                </p:cNvPr>
                <p:cNvSpPr txBox="1">
                  <a:spLocks noRot="1" noChangeAspect="1" noMove="1" noResize="1" noEditPoints="1" noAdjustHandles="1" noChangeArrowheads="1" noChangeShapeType="1" noTextEdit="1"/>
                </p:cNvSpPr>
                <p:nvPr/>
              </p:nvSpPr>
              <p:spPr>
                <a:xfrm>
                  <a:off x="2320395" y="2548970"/>
                  <a:ext cx="1174235" cy="612604"/>
                </a:xfrm>
                <a:prstGeom prst="rect">
                  <a:avLst/>
                </a:prstGeom>
                <a:blipFill>
                  <a:blip r:embed="rId8"/>
                  <a:stretch>
                    <a:fillRect/>
                  </a:stretch>
                </a:blipFill>
              </p:spPr>
              <p:txBody>
                <a:bodyPr/>
                <a:lstStyle/>
                <a:p>
                  <a:r>
                    <a:rPr lang="en-SG">
                      <a:noFill/>
                    </a:rPr>
                    <a:t> </a:t>
                  </a:r>
                </a:p>
              </p:txBody>
            </p:sp>
          </mc:Fallback>
        </mc:AlternateContent>
        <p:sp>
          <p:nvSpPr>
            <p:cNvPr id="22" name="TextBox 21">
              <a:extLst>
                <a:ext uri="{FF2B5EF4-FFF2-40B4-BE49-F238E27FC236}">
                  <a16:creationId xmlns:a16="http://schemas.microsoft.com/office/drawing/2014/main" id="{A5397E73-3FF4-8A26-8511-8FC17C2190DA}"/>
                </a:ext>
              </a:extLst>
            </p:cNvPr>
            <p:cNvSpPr txBox="1"/>
            <p:nvPr/>
          </p:nvSpPr>
          <p:spPr>
            <a:xfrm>
              <a:off x="1459994" y="2376928"/>
              <a:ext cx="817126" cy="369332"/>
            </a:xfrm>
            <a:prstGeom prst="rect">
              <a:avLst/>
            </a:prstGeom>
            <a:noFill/>
          </p:spPr>
          <p:txBody>
            <a:bodyPr wrap="square" rtlCol="0">
              <a:spAutoFit/>
            </a:bodyPr>
            <a:lstStyle/>
            <a:p>
              <a:pPr algn="l"/>
              <a:r>
                <a:rPr lang="en-US" b="1" i="1" dirty="0">
                  <a:latin typeface="Segoe UI Semilight" panose="020B0402040204020203" pitchFamily="34" charset="0"/>
                  <a:cs typeface="Segoe UI Semilight" panose="020B0402040204020203" pitchFamily="34" charset="0"/>
                </a:rPr>
                <a:t>FT</a:t>
              </a:r>
              <a:endParaRPr lang="en-SG" b="1" i="1" dirty="0">
                <a:latin typeface="Segoe UI Semilight" panose="020B0402040204020203" pitchFamily="34" charset="0"/>
                <a:cs typeface="Segoe UI Semilight" panose="020B0402040204020203" pitchFamily="34" charset="0"/>
              </a:endParaRPr>
            </a:p>
          </p:txBody>
        </p:sp>
      </p:grpSp>
      <p:grpSp>
        <p:nvGrpSpPr>
          <p:cNvPr id="8" name="Group 7">
            <a:extLst>
              <a:ext uri="{FF2B5EF4-FFF2-40B4-BE49-F238E27FC236}">
                <a16:creationId xmlns:a16="http://schemas.microsoft.com/office/drawing/2014/main" id="{36FCF349-616D-C8C4-7B41-6EA249991366}"/>
              </a:ext>
            </a:extLst>
          </p:cNvPr>
          <p:cNvGrpSpPr/>
          <p:nvPr/>
        </p:nvGrpSpPr>
        <p:grpSpPr>
          <a:xfrm>
            <a:off x="6524650" y="2410930"/>
            <a:ext cx="2129050" cy="743771"/>
            <a:chOff x="6524650" y="2410930"/>
            <a:chExt cx="2129050" cy="74377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DC39F80-BB93-96A6-AAF5-92A5E276C216}"/>
                    </a:ext>
                  </a:extLst>
                </p:cNvPr>
                <p:cNvSpPr txBox="1"/>
                <p:nvPr/>
              </p:nvSpPr>
              <p:spPr>
                <a:xfrm>
                  <a:off x="7479465" y="2569926"/>
                  <a:ext cx="11742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cs typeface="Segoe UI Semilight" panose="020B0402040204020203" pitchFamily="34" charset="0"/>
                          </a:rPr>
                          <m:t>𝑓</m:t>
                        </m:r>
                        <m:r>
                          <a:rPr lang="en-US" sz="3200" b="0" i="1" smtClean="0">
                            <a:latin typeface="Cambria Math" panose="02040503050406030204" pitchFamily="18" charset="0"/>
                            <a:cs typeface="Segoe UI Semilight" panose="020B0402040204020203" pitchFamily="34" charset="0"/>
                          </a:rPr>
                          <m:t>∗</m:t>
                        </m:r>
                        <m:r>
                          <a:rPr lang="en-US" sz="3200" b="0" i="1" smtClean="0">
                            <a:latin typeface="Cambria Math" panose="02040503050406030204" pitchFamily="18" charset="0"/>
                            <a:cs typeface="Segoe UI Semilight" panose="020B0402040204020203" pitchFamily="34" charset="0"/>
                          </a:rPr>
                          <m:t>𝑔</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12" name="TextBox 11">
                  <a:extLst>
                    <a:ext uri="{FF2B5EF4-FFF2-40B4-BE49-F238E27FC236}">
                      <a16:creationId xmlns:a16="http://schemas.microsoft.com/office/drawing/2014/main" id="{EDC39F80-BB93-96A6-AAF5-92A5E276C216}"/>
                    </a:ext>
                  </a:extLst>
                </p:cNvPr>
                <p:cNvSpPr txBox="1">
                  <a:spLocks noRot="1" noChangeAspect="1" noMove="1" noResize="1" noEditPoints="1" noAdjustHandles="1" noChangeArrowheads="1" noChangeShapeType="1" noTextEdit="1"/>
                </p:cNvSpPr>
                <p:nvPr/>
              </p:nvSpPr>
              <p:spPr>
                <a:xfrm>
                  <a:off x="7479465" y="2569926"/>
                  <a:ext cx="1174235" cy="584775"/>
                </a:xfrm>
                <a:prstGeom prst="rect">
                  <a:avLst/>
                </a:prstGeom>
                <a:blipFill>
                  <a:blip r:embed="rId9"/>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CED80F1C-A91B-B4C4-1C42-1E86F8774A53}"/>
                </a:ext>
              </a:extLst>
            </p:cNvPr>
            <p:cNvCxnSpPr>
              <a:cxnSpLocks/>
            </p:cNvCxnSpPr>
            <p:nvPr/>
          </p:nvCxnSpPr>
          <p:spPr>
            <a:xfrm flipV="1">
              <a:off x="6524650" y="2862314"/>
              <a:ext cx="954815" cy="140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5E52595-11B9-7087-1945-32EB41E95E44}"/>
                </a:ext>
              </a:extLst>
            </p:cNvPr>
            <p:cNvSpPr txBox="1"/>
            <p:nvPr/>
          </p:nvSpPr>
          <p:spPr>
            <a:xfrm>
              <a:off x="6591111" y="2410930"/>
              <a:ext cx="817126" cy="369332"/>
            </a:xfrm>
            <a:prstGeom prst="rect">
              <a:avLst/>
            </a:prstGeom>
            <a:noFill/>
          </p:spPr>
          <p:txBody>
            <a:bodyPr wrap="square" rtlCol="0">
              <a:spAutoFit/>
            </a:bodyPr>
            <a:lstStyle/>
            <a:p>
              <a:pPr algn="l"/>
              <a:r>
                <a:rPr lang="en-US" b="1" i="1" dirty="0">
                  <a:latin typeface="Segoe UI Semilight" panose="020B0402040204020203" pitchFamily="34" charset="0"/>
                  <a:cs typeface="Segoe UI Semilight" panose="020B0402040204020203" pitchFamily="34" charset="0"/>
                </a:rPr>
                <a:t>IFT</a:t>
              </a:r>
              <a:endParaRPr lang="en-SG" b="1" i="1" dirty="0">
                <a:latin typeface="Segoe UI Semilight" panose="020B0402040204020203" pitchFamily="34" charset="0"/>
                <a:cs typeface="Segoe UI Semilight" panose="020B0402040204020203" pitchFamily="34" charset="0"/>
              </a:endParaRPr>
            </a:p>
          </p:txBody>
        </p:sp>
      </p:grpSp>
      <p:grpSp>
        <p:nvGrpSpPr>
          <p:cNvPr id="10" name="Group 9">
            <a:extLst>
              <a:ext uri="{FF2B5EF4-FFF2-40B4-BE49-F238E27FC236}">
                <a16:creationId xmlns:a16="http://schemas.microsoft.com/office/drawing/2014/main" id="{77987AE5-F383-4309-89B2-BBD2D7FBF17E}"/>
              </a:ext>
            </a:extLst>
          </p:cNvPr>
          <p:cNvGrpSpPr/>
          <p:nvPr/>
        </p:nvGrpSpPr>
        <p:grpSpPr>
          <a:xfrm>
            <a:off x="1075995" y="4412766"/>
            <a:ext cx="1967146" cy="827422"/>
            <a:chOff x="1152985" y="4965534"/>
            <a:chExt cx="1967146" cy="827422"/>
          </a:xfrm>
        </p:grpSpPr>
        <p:cxnSp>
          <p:nvCxnSpPr>
            <p:cNvPr id="14" name="Straight Arrow Connector 13">
              <a:extLst>
                <a:ext uri="{FF2B5EF4-FFF2-40B4-BE49-F238E27FC236}">
                  <a16:creationId xmlns:a16="http://schemas.microsoft.com/office/drawing/2014/main" id="{68180487-DFB4-7A6F-313E-C8A13982F637}"/>
                </a:ext>
              </a:extLst>
            </p:cNvPr>
            <p:cNvCxnSpPr>
              <a:cxnSpLocks/>
            </p:cNvCxnSpPr>
            <p:nvPr/>
          </p:nvCxnSpPr>
          <p:spPr>
            <a:xfrm flipV="1">
              <a:off x="1152985" y="5523538"/>
              <a:ext cx="954815" cy="140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DA78267-AD94-C1D3-DED7-C46CD724389A}"/>
                    </a:ext>
                  </a:extLst>
                </p:cNvPr>
                <p:cNvSpPr txBox="1"/>
                <p:nvPr/>
              </p:nvSpPr>
              <p:spPr>
                <a:xfrm>
                  <a:off x="1945896" y="5208181"/>
                  <a:ext cx="11742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cs typeface="Segoe UI Semilight" panose="020B0402040204020203" pitchFamily="34" charset="0"/>
                              </a:rPr>
                            </m:ctrlPr>
                          </m:sSupPr>
                          <m:e>
                            <m:r>
                              <a:rPr lang="en-US" sz="3200" b="0" i="1" smtClean="0">
                                <a:latin typeface="Cambria Math" panose="02040503050406030204" pitchFamily="18" charset="0"/>
                                <a:cs typeface="Segoe UI Semilight" panose="020B0402040204020203" pitchFamily="34" charset="0"/>
                              </a:rPr>
                              <m:t>𝑈</m:t>
                            </m:r>
                          </m:e>
                          <m:sup>
                            <m:r>
                              <a:rPr lang="en-US" sz="3200" b="0" i="1" smtClean="0">
                                <a:latin typeface="Cambria Math" panose="02040503050406030204" pitchFamily="18" charset="0"/>
                                <a:cs typeface="Segoe UI Semilight" panose="020B0402040204020203" pitchFamily="34" charset="0"/>
                              </a:rPr>
                              <m:t>𝑇</m:t>
                            </m:r>
                          </m:sup>
                        </m:sSup>
                        <m:r>
                          <a:rPr lang="en-US" sz="3200" b="0" i="1" smtClean="0">
                            <a:latin typeface="Cambria Math" panose="02040503050406030204" pitchFamily="18" charset="0"/>
                            <a:cs typeface="Segoe UI Semilight" panose="020B0402040204020203" pitchFamily="34" charset="0"/>
                          </a:rPr>
                          <m:t>𝑓</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16" name="TextBox 15">
                  <a:extLst>
                    <a:ext uri="{FF2B5EF4-FFF2-40B4-BE49-F238E27FC236}">
                      <a16:creationId xmlns:a16="http://schemas.microsoft.com/office/drawing/2014/main" id="{ADA78267-AD94-C1D3-DED7-C46CD724389A}"/>
                    </a:ext>
                  </a:extLst>
                </p:cNvPr>
                <p:cNvSpPr txBox="1">
                  <a:spLocks noRot="1" noChangeAspect="1" noMove="1" noResize="1" noEditPoints="1" noAdjustHandles="1" noChangeArrowheads="1" noChangeShapeType="1" noTextEdit="1"/>
                </p:cNvSpPr>
                <p:nvPr/>
              </p:nvSpPr>
              <p:spPr>
                <a:xfrm>
                  <a:off x="1945896" y="5208181"/>
                  <a:ext cx="1174235" cy="584775"/>
                </a:xfrm>
                <a:prstGeom prst="rect">
                  <a:avLst/>
                </a:prstGeom>
                <a:blipFill>
                  <a:blip r:embed="rId10"/>
                  <a:stretch>
                    <a:fillRect/>
                  </a:stretch>
                </a:blipFill>
              </p:spPr>
              <p:txBody>
                <a:bodyPr/>
                <a:lstStyle/>
                <a:p>
                  <a:r>
                    <a:rPr lang="en-SG">
                      <a:noFill/>
                    </a:rPr>
                    <a:t> </a:t>
                  </a:r>
                </a:p>
              </p:txBody>
            </p:sp>
          </mc:Fallback>
        </mc:AlternateContent>
        <p:sp>
          <p:nvSpPr>
            <p:cNvPr id="24" name="TextBox 23">
              <a:extLst>
                <a:ext uri="{FF2B5EF4-FFF2-40B4-BE49-F238E27FC236}">
                  <a16:creationId xmlns:a16="http://schemas.microsoft.com/office/drawing/2014/main" id="{F76D7EB2-B234-4E1A-F62E-BAFFA0568D28}"/>
                </a:ext>
              </a:extLst>
            </p:cNvPr>
            <p:cNvSpPr txBox="1"/>
            <p:nvPr/>
          </p:nvSpPr>
          <p:spPr>
            <a:xfrm>
              <a:off x="1260973" y="4965534"/>
              <a:ext cx="817126" cy="369332"/>
            </a:xfrm>
            <a:prstGeom prst="rect">
              <a:avLst/>
            </a:prstGeom>
            <a:noFill/>
          </p:spPr>
          <p:txBody>
            <a:bodyPr wrap="square" rtlCol="0">
              <a:spAutoFit/>
            </a:bodyPr>
            <a:lstStyle/>
            <a:p>
              <a:pPr algn="l"/>
              <a:r>
                <a:rPr lang="en-US" b="1" i="1" dirty="0">
                  <a:latin typeface="Segoe UI Semilight" panose="020B0402040204020203" pitchFamily="34" charset="0"/>
                  <a:cs typeface="Segoe UI Semilight" panose="020B0402040204020203" pitchFamily="34" charset="0"/>
                </a:rPr>
                <a:t>GFT</a:t>
              </a:r>
              <a:endParaRPr lang="en-SG" b="1" i="1" dirty="0">
                <a:latin typeface="Segoe UI Semilight" panose="020B0402040204020203" pitchFamily="34" charset="0"/>
                <a:cs typeface="Segoe UI Semilight" panose="020B0402040204020203" pitchFamily="34" charset="0"/>
              </a:endParaRPr>
            </a:p>
          </p:txBody>
        </p:sp>
      </p:grpSp>
      <p:grpSp>
        <p:nvGrpSpPr>
          <p:cNvPr id="27" name="Group 26">
            <a:extLst>
              <a:ext uri="{FF2B5EF4-FFF2-40B4-BE49-F238E27FC236}">
                <a16:creationId xmlns:a16="http://schemas.microsoft.com/office/drawing/2014/main" id="{708E041C-5A13-C5EF-6AEA-C64B6117752D}"/>
              </a:ext>
            </a:extLst>
          </p:cNvPr>
          <p:cNvGrpSpPr/>
          <p:nvPr/>
        </p:nvGrpSpPr>
        <p:grpSpPr>
          <a:xfrm>
            <a:off x="2820442" y="4410058"/>
            <a:ext cx="2866652" cy="817137"/>
            <a:chOff x="2897432" y="4962826"/>
            <a:chExt cx="2866652" cy="817137"/>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AC5841-7858-B6F6-9E8A-8FD84350CFDD}"/>
                    </a:ext>
                  </a:extLst>
                </p:cNvPr>
                <p:cNvSpPr txBox="1"/>
                <p:nvPr/>
              </p:nvSpPr>
              <p:spPr>
                <a:xfrm>
                  <a:off x="3768552" y="5195188"/>
                  <a:ext cx="199553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SG" sz="3200" i="1" smtClean="0">
                                <a:latin typeface="Cambria Math" panose="02040503050406030204" pitchFamily="18" charset="0"/>
                                <a:cs typeface="Segoe UI Semilight" panose="020B0402040204020203" pitchFamily="34" charset="0"/>
                              </a:rPr>
                            </m:ctrlPr>
                          </m:accPr>
                          <m:e>
                            <m:r>
                              <a:rPr lang="en-US" sz="3200" b="0" i="1" smtClean="0">
                                <a:latin typeface="Cambria Math" panose="02040503050406030204" pitchFamily="18" charset="0"/>
                                <a:cs typeface="Segoe UI Semilight" panose="020B0402040204020203" pitchFamily="34" charset="0"/>
                              </a:rPr>
                              <m:t>𝑔</m:t>
                            </m:r>
                          </m:e>
                        </m:acc>
                        <m:r>
                          <a:rPr lang="en-US" sz="3200" i="1">
                            <a:latin typeface="Cambria Math" panose="02040503050406030204" pitchFamily="18" charset="0"/>
                            <a:cs typeface="Segoe UI Semilight" panose="020B0402040204020203" pitchFamily="34" charset="0"/>
                          </a:rPr>
                          <m:t>(</m:t>
                        </m:r>
                        <m:r>
                          <m:rPr>
                            <m:sty m:val="p"/>
                          </m:rPr>
                          <a:rPr lang="el-GR" sz="3200" i="1" smtClean="0">
                            <a:latin typeface="Cambria Math" panose="02040503050406030204" pitchFamily="18" charset="0"/>
                            <a:ea typeface="Cambria Math" panose="02040503050406030204" pitchFamily="18" charset="0"/>
                            <a:cs typeface="Segoe UI Semilight" panose="020B0402040204020203" pitchFamily="34" charset="0"/>
                          </a:rPr>
                          <m:t>Λ</m:t>
                        </m:r>
                        <m:r>
                          <a:rPr lang="en-US" sz="3200" i="1">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US" sz="3200" i="1">
                                <a:latin typeface="Cambria Math" panose="02040503050406030204" pitchFamily="18" charset="0"/>
                                <a:cs typeface="Segoe UI Semilight" panose="020B0402040204020203" pitchFamily="34" charset="0"/>
                              </a:rPr>
                            </m:ctrlPr>
                          </m:sSupPr>
                          <m:e>
                            <m:r>
                              <a:rPr lang="en-US" sz="3200" i="1">
                                <a:latin typeface="Cambria Math" panose="02040503050406030204" pitchFamily="18" charset="0"/>
                                <a:cs typeface="Segoe UI Semilight" panose="020B0402040204020203" pitchFamily="34" charset="0"/>
                              </a:rPr>
                              <m:t>𝑈</m:t>
                            </m:r>
                          </m:e>
                          <m:sup>
                            <m:r>
                              <a:rPr lang="en-US" sz="3200" i="1">
                                <a:latin typeface="Cambria Math" panose="02040503050406030204" pitchFamily="18" charset="0"/>
                                <a:cs typeface="Segoe UI Semilight" panose="020B0402040204020203" pitchFamily="34" charset="0"/>
                              </a:rPr>
                              <m:t>𝑇</m:t>
                            </m:r>
                          </m:sup>
                        </m:sSup>
                        <m:r>
                          <a:rPr lang="en-US" sz="3200" i="1">
                            <a:latin typeface="Cambria Math" panose="02040503050406030204" pitchFamily="18" charset="0"/>
                            <a:cs typeface="Segoe UI Semilight" panose="020B0402040204020203" pitchFamily="34" charset="0"/>
                          </a:rPr>
                          <m:t>𝑓</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17" name="TextBox 16">
                  <a:extLst>
                    <a:ext uri="{FF2B5EF4-FFF2-40B4-BE49-F238E27FC236}">
                      <a16:creationId xmlns:a16="http://schemas.microsoft.com/office/drawing/2014/main" id="{83AC5841-7858-B6F6-9E8A-8FD84350CFDD}"/>
                    </a:ext>
                  </a:extLst>
                </p:cNvPr>
                <p:cNvSpPr txBox="1">
                  <a:spLocks noRot="1" noChangeAspect="1" noMove="1" noResize="1" noEditPoints="1" noAdjustHandles="1" noChangeArrowheads="1" noChangeShapeType="1" noTextEdit="1"/>
                </p:cNvSpPr>
                <p:nvPr/>
              </p:nvSpPr>
              <p:spPr>
                <a:xfrm>
                  <a:off x="3768552" y="5195188"/>
                  <a:ext cx="1995532" cy="584775"/>
                </a:xfrm>
                <a:prstGeom prst="rect">
                  <a:avLst/>
                </a:prstGeom>
                <a:blipFill>
                  <a:blip r:embed="rId11"/>
                  <a:stretch>
                    <a:fillRect/>
                  </a:stretch>
                </a:blipFill>
              </p:spPr>
              <p:txBody>
                <a:bodyPr/>
                <a:lstStyle/>
                <a:p>
                  <a:r>
                    <a:rPr lang="en-SG">
                      <a:noFill/>
                    </a:rPr>
                    <a:t> </a:t>
                  </a:r>
                </a:p>
              </p:txBody>
            </p:sp>
          </mc:Fallback>
        </mc:AlternateContent>
        <p:cxnSp>
          <p:nvCxnSpPr>
            <p:cNvPr id="18" name="Straight Arrow Connector 17">
              <a:extLst>
                <a:ext uri="{FF2B5EF4-FFF2-40B4-BE49-F238E27FC236}">
                  <a16:creationId xmlns:a16="http://schemas.microsoft.com/office/drawing/2014/main" id="{3EE7A730-1415-4A61-F561-38BDC44C2FF1}"/>
                </a:ext>
              </a:extLst>
            </p:cNvPr>
            <p:cNvCxnSpPr>
              <a:cxnSpLocks/>
            </p:cNvCxnSpPr>
            <p:nvPr/>
          </p:nvCxnSpPr>
          <p:spPr>
            <a:xfrm flipV="1">
              <a:off x="2897432" y="5516496"/>
              <a:ext cx="954815" cy="140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F5EC0C-1B21-46BA-2462-931156FE4684}"/>
                </a:ext>
              </a:extLst>
            </p:cNvPr>
            <p:cNvSpPr txBox="1"/>
            <p:nvPr/>
          </p:nvSpPr>
          <p:spPr>
            <a:xfrm>
              <a:off x="2997974" y="4962826"/>
              <a:ext cx="817126" cy="369332"/>
            </a:xfrm>
            <a:prstGeom prst="rect">
              <a:avLst/>
            </a:prstGeom>
            <a:noFill/>
          </p:spPr>
          <p:txBody>
            <a:bodyPr wrap="square" rtlCol="0">
              <a:spAutoFit/>
            </a:bodyPr>
            <a:lstStyle/>
            <a:p>
              <a:pPr algn="l"/>
              <a:r>
                <a:rPr lang="en-US" b="1" i="1" dirty="0">
                  <a:latin typeface="Segoe UI Semilight" panose="020B0402040204020203" pitchFamily="34" charset="0"/>
                  <a:cs typeface="Segoe UI Semilight" panose="020B0402040204020203" pitchFamily="34" charset="0"/>
                </a:rPr>
                <a:t>Filter</a:t>
              </a:r>
              <a:endParaRPr lang="en-SG" b="1" i="1" dirty="0">
                <a:latin typeface="Segoe UI Semilight" panose="020B0402040204020203" pitchFamily="34" charset="0"/>
                <a:cs typeface="Segoe UI Semilight" panose="020B0402040204020203" pitchFamily="34" charset="0"/>
              </a:endParaRPr>
            </a:p>
          </p:txBody>
        </p:sp>
      </p:grpSp>
      <p:grpSp>
        <p:nvGrpSpPr>
          <p:cNvPr id="28" name="Group 27">
            <a:extLst>
              <a:ext uri="{FF2B5EF4-FFF2-40B4-BE49-F238E27FC236}">
                <a16:creationId xmlns:a16="http://schemas.microsoft.com/office/drawing/2014/main" id="{F1C9B208-90D8-FFFF-83A6-788B5D4CE388}"/>
              </a:ext>
            </a:extLst>
          </p:cNvPr>
          <p:cNvGrpSpPr/>
          <p:nvPr/>
        </p:nvGrpSpPr>
        <p:grpSpPr>
          <a:xfrm>
            <a:off x="5519704" y="4410058"/>
            <a:ext cx="2129050" cy="851968"/>
            <a:chOff x="5596694" y="4962826"/>
            <a:chExt cx="2129050" cy="851968"/>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DFB540-0D8A-E2BA-2843-44D93309FC16}"/>
                    </a:ext>
                  </a:extLst>
                </p:cNvPr>
                <p:cNvSpPr txBox="1"/>
                <p:nvPr/>
              </p:nvSpPr>
              <p:spPr>
                <a:xfrm>
                  <a:off x="6551509" y="5217066"/>
                  <a:ext cx="1174235" cy="5977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Segoe UI Semilight" panose="020B0402040204020203" pitchFamily="34" charset="0"/>
                          </a:rPr>
                          <m:t>𝑈</m:t>
                        </m:r>
                        <m:acc>
                          <m:accPr>
                            <m:chr m:val="̂"/>
                            <m:ctrlPr>
                              <a:rPr lang="en-SG" sz="3200" i="1" smtClean="0">
                                <a:latin typeface="Cambria Math" panose="02040503050406030204" pitchFamily="18" charset="0"/>
                                <a:cs typeface="Segoe UI Semilight" panose="020B0402040204020203" pitchFamily="34" charset="0"/>
                              </a:rPr>
                            </m:ctrlPr>
                          </m:accPr>
                          <m:e>
                            <m:r>
                              <a:rPr lang="en-US" sz="3200" i="1">
                                <a:latin typeface="Cambria Math" panose="02040503050406030204" pitchFamily="18" charset="0"/>
                                <a:cs typeface="Segoe UI Semilight" panose="020B0402040204020203" pitchFamily="34" charset="0"/>
                              </a:rPr>
                              <m:t>𝑔</m:t>
                            </m:r>
                          </m:e>
                        </m:acc>
                        <m:r>
                          <a:rPr lang="en-US" sz="3200" i="1">
                            <a:latin typeface="Cambria Math" panose="02040503050406030204" pitchFamily="18" charset="0"/>
                            <a:cs typeface="Segoe UI Semilight" panose="020B0402040204020203" pitchFamily="34" charset="0"/>
                          </a:rPr>
                          <m:t>(</m:t>
                        </m:r>
                        <m:r>
                          <m:rPr>
                            <m:sty m:val="p"/>
                          </m:rPr>
                          <a:rPr lang="el-GR" sz="3200" i="1">
                            <a:latin typeface="Cambria Math" panose="02040503050406030204" pitchFamily="18" charset="0"/>
                            <a:ea typeface="Cambria Math" panose="02040503050406030204" pitchFamily="18" charset="0"/>
                            <a:cs typeface="Segoe UI Semilight" panose="020B0402040204020203" pitchFamily="34" charset="0"/>
                          </a:rPr>
                          <m:t>Λ</m:t>
                        </m:r>
                        <m:r>
                          <a:rPr lang="en-US" sz="3200" i="1">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US" sz="3200" i="1">
                                <a:latin typeface="Cambria Math" panose="02040503050406030204" pitchFamily="18" charset="0"/>
                                <a:cs typeface="Segoe UI Semilight" panose="020B0402040204020203" pitchFamily="34" charset="0"/>
                              </a:rPr>
                            </m:ctrlPr>
                          </m:sSupPr>
                          <m:e>
                            <m:r>
                              <a:rPr lang="en-US" sz="3200" i="1">
                                <a:latin typeface="Cambria Math" panose="02040503050406030204" pitchFamily="18" charset="0"/>
                                <a:cs typeface="Segoe UI Semilight" panose="020B0402040204020203" pitchFamily="34" charset="0"/>
                              </a:rPr>
                              <m:t>𝑈</m:t>
                            </m:r>
                          </m:e>
                          <m:sup>
                            <m:r>
                              <a:rPr lang="en-US" sz="3200" i="1">
                                <a:latin typeface="Cambria Math" panose="02040503050406030204" pitchFamily="18" charset="0"/>
                                <a:cs typeface="Segoe UI Semilight" panose="020B0402040204020203" pitchFamily="34" charset="0"/>
                              </a:rPr>
                              <m:t>𝑇</m:t>
                            </m:r>
                          </m:sup>
                        </m:sSup>
                        <m:r>
                          <a:rPr lang="en-US" sz="3200" i="1">
                            <a:latin typeface="Cambria Math" panose="02040503050406030204" pitchFamily="18" charset="0"/>
                            <a:cs typeface="Segoe UI Semilight" panose="020B0402040204020203" pitchFamily="34" charset="0"/>
                          </a:rPr>
                          <m:t>𝑓</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19" name="TextBox 18">
                  <a:extLst>
                    <a:ext uri="{FF2B5EF4-FFF2-40B4-BE49-F238E27FC236}">
                      <a16:creationId xmlns:a16="http://schemas.microsoft.com/office/drawing/2014/main" id="{D6DFB540-0D8A-E2BA-2843-44D93309FC16}"/>
                    </a:ext>
                  </a:extLst>
                </p:cNvPr>
                <p:cNvSpPr txBox="1">
                  <a:spLocks noRot="1" noChangeAspect="1" noMove="1" noResize="1" noEditPoints="1" noAdjustHandles="1" noChangeArrowheads="1" noChangeShapeType="1" noTextEdit="1"/>
                </p:cNvSpPr>
                <p:nvPr/>
              </p:nvSpPr>
              <p:spPr>
                <a:xfrm>
                  <a:off x="6551509" y="5217066"/>
                  <a:ext cx="1174235" cy="597728"/>
                </a:xfrm>
                <a:prstGeom prst="rect">
                  <a:avLst/>
                </a:prstGeom>
                <a:blipFill>
                  <a:blip r:embed="rId12"/>
                  <a:stretch>
                    <a:fillRect r="-66667"/>
                  </a:stretch>
                </a:blipFill>
              </p:spPr>
              <p:txBody>
                <a:bodyPr/>
                <a:lstStyle/>
                <a:p>
                  <a:r>
                    <a:rPr lang="en-SG">
                      <a:noFill/>
                    </a:rPr>
                    <a:t> </a:t>
                  </a:r>
                </a:p>
              </p:txBody>
            </p:sp>
          </mc:Fallback>
        </mc:AlternateContent>
        <p:cxnSp>
          <p:nvCxnSpPr>
            <p:cNvPr id="20" name="Straight Arrow Connector 19">
              <a:extLst>
                <a:ext uri="{FF2B5EF4-FFF2-40B4-BE49-F238E27FC236}">
                  <a16:creationId xmlns:a16="http://schemas.microsoft.com/office/drawing/2014/main" id="{D0D430A9-BBF9-2F48-84CA-09A17E6F1BAF}"/>
                </a:ext>
              </a:extLst>
            </p:cNvPr>
            <p:cNvCxnSpPr>
              <a:cxnSpLocks/>
            </p:cNvCxnSpPr>
            <p:nvPr/>
          </p:nvCxnSpPr>
          <p:spPr>
            <a:xfrm flipV="1">
              <a:off x="5596694" y="5509454"/>
              <a:ext cx="954815" cy="140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432AC8-6F9D-F763-B753-0EE9CFE93342}"/>
                </a:ext>
              </a:extLst>
            </p:cNvPr>
            <p:cNvSpPr txBox="1"/>
            <p:nvPr/>
          </p:nvSpPr>
          <p:spPr>
            <a:xfrm>
              <a:off x="5598700" y="4962826"/>
              <a:ext cx="817126" cy="369332"/>
            </a:xfrm>
            <a:prstGeom prst="rect">
              <a:avLst/>
            </a:prstGeom>
            <a:noFill/>
          </p:spPr>
          <p:txBody>
            <a:bodyPr wrap="square" rtlCol="0">
              <a:spAutoFit/>
            </a:bodyPr>
            <a:lstStyle/>
            <a:p>
              <a:pPr algn="l"/>
              <a:r>
                <a:rPr lang="en-US" b="1" i="1" dirty="0">
                  <a:latin typeface="Segoe UI Semilight" panose="020B0402040204020203" pitchFamily="34" charset="0"/>
                  <a:cs typeface="Segoe UI Semilight" panose="020B0402040204020203" pitchFamily="34" charset="0"/>
                </a:rPr>
                <a:t>IGFT</a:t>
              </a:r>
              <a:endParaRPr lang="en-SG" b="1" i="1" dirty="0">
                <a:latin typeface="Segoe UI Semilight" panose="020B0402040204020203" pitchFamily="34" charset="0"/>
                <a:cs typeface="Segoe UI Semilight" panose="020B0402040204020203" pitchFamily="34" charset="0"/>
              </a:endParaRPr>
            </a:p>
          </p:txBody>
        </p:sp>
      </p:grpSp>
      <p:grpSp>
        <p:nvGrpSpPr>
          <p:cNvPr id="29" name="Group 28">
            <a:extLst>
              <a:ext uri="{FF2B5EF4-FFF2-40B4-BE49-F238E27FC236}">
                <a16:creationId xmlns:a16="http://schemas.microsoft.com/office/drawing/2014/main" id="{6AB5C3F8-5462-8EAC-BDFA-C6231FA5FFB9}"/>
              </a:ext>
            </a:extLst>
          </p:cNvPr>
          <p:cNvGrpSpPr/>
          <p:nvPr/>
        </p:nvGrpSpPr>
        <p:grpSpPr>
          <a:xfrm>
            <a:off x="551660" y="6275599"/>
            <a:ext cx="8040689" cy="353497"/>
            <a:chOff x="551656" y="6275595"/>
            <a:chExt cx="8040689" cy="353497"/>
          </a:xfrm>
        </p:grpSpPr>
        <p:sp>
          <p:nvSpPr>
            <p:cNvPr id="30" name="TextBox 2">
              <a:extLst>
                <a:ext uri="{FF2B5EF4-FFF2-40B4-BE49-F238E27FC236}">
                  <a16:creationId xmlns:a16="http://schemas.microsoft.com/office/drawing/2014/main" id="{CF334D84-34D1-F53B-25BE-98CFF04E5590}"/>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1" name="Straight Connector 30">
              <a:extLst>
                <a:ext uri="{FF2B5EF4-FFF2-40B4-BE49-F238E27FC236}">
                  <a16:creationId xmlns:a16="http://schemas.microsoft.com/office/drawing/2014/main" id="{C751F211-A4D0-4443-FA17-10F1AD36A385}"/>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811EF1-1370-D584-22F1-6B8DBDF74D63}"/>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5">
              <a:extLst>
                <a:ext uri="{FF2B5EF4-FFF2-40B4-BE49-F238E27FC236}">
                  <a16:creationId xmlns:a16="http://schemas.microsoft.com/office/drawing/2014/main" id="{A0995E63-CFD1-AC6F-AA3E-800AFF9DA109}"/>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4" name="Straight Connector 33">
              <a:extLst>
                <a:ext uri="{FF2B5EF4-FFF2-40B4-BE49-F238E27FC236}">
                  <a16:creationId xmlns:a16="http://schemas.microsoft.com/office/drawing/2014/main" id="{C8178605-8E3B-5FD7-A8BE-F7359287EF03}"/>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7">
              <a:extLst>
                <a:ext uri="{FF2B5EF4-FFF2-40B4-BE49-F238E27FC236}">
                  <a16:creationId xmlns:a16="http://schemas.microsoft.com/office/drawing/2014/main" id="{25CA2883-25BD-C743-9BD1-A1AD5F01D5ED}"/>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6" name="Straight Connector 35">
              <a:extLst>
                <a:ext uri="{FF2B5EF4-FFF2-40B4-BE49-F238E27FC236}">
                  <a16:creationId xmlns:a16="http://schemas.microsoft.com/office/drawing/2014/main" id="{14B37CD8-ADC3-4C82-40A2-37F06EA4A5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9">
              <a:extLst>
                <a:ext uri="{FF2B5EF4-FFF2-40B4-BE49-F238E27FC236}">
                  <a16:creationId xmlns:a16="http://schemas.microsoft.com/office/drawing/2014/main" id="{FF3A57D9-AC62-2E48-5332-45426FB6B385}"/>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547931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4C17-61D0-7518-9F8B-A2DF3D21C4E3}"/>
              </a:ext>
            </a:extLst>
          </p:cNvPr>
          <p:cNvSpPr>
            <a:spLocks noGrp="1"/>
          </p:cNvSpPr>
          <p:nvPr>
            <p:ph type="title"/>
          </p:nvPr>
        </p:nvSpPr>
        <p:spPr/>
        <p:txBody>
          <a:bodyPr/>
          <a:lstStyle/>
          <a:p>
            <a:r>
              <a:rPr lang="en-SG" dirty="0"/>
              <a:t>Types of spectral filters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FA5F4F3-C1BF-9DA5-6980-B668FFE6BFF3}"/>
                  </a:ext>
                </a:extLst>
              </p:cNvPr>
              <p:cNvSpPr txBox="1"/>
              <p:nvPr/>
            </p:nvSpPr>
            <p:spPr>
              <a:xfrm>
                <a:off x="6712282" y="645327"/>
                <a:ext cx="2069977" cy="5977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Segoe UI Semilight" panose="020B0402040204020203" pitchFamily="34" charset="0"/>
                        </a:rPr>
                        <m:t>𝑈</m:t>
                      </m:r>
                      <m:acc>
                        <m:accPr>
                          <m:chr m:val="̂"/>
                          <m:ctrlPr>
                            <a:rPr lang="en-SG" sz="3200" i="1" smtClean="0">
                              <a:latin typeface="Cambria Math" panose="02040503050406030204" pitchFamily="18" charset="0"/>
                              <a:cs typeface="Segoe UI Semilight" panose="020B0402040204020203" pitchFamily="34" charset="0"/>
                            </a:rPr>
                          </m:ctrlPr>
                        </m:accPr>
                        <m:e>
                          <m:r>
                            <a:rPr lang="en-US" sz="3200" i="1">
                              <a:latin typeface="Cambria Math" panose="02040503050406030204" pitchFamily="18" charset="0"/>
                              <a:cs typeface="Segoe UI Semilight" panose="020B0402040204020203" pitchFamily="34" charset="0"/>
                            </a:rPr>
                            <m:t>𝑔</m:t>
                          </m:r>
                        </m:e>
                      </m:acc>
                      <m:r>
                        <a:rPr lang="en-US" sz="3200" i="1">
                          <a:latin typeface="Cambria Math" panose="02040503050406030204" pitchFamily="18" charset="0"/>
                          <a:cs typeface="Segoe UI Semilight" panose="020B0402040204020203" pitchFamily="34" charset="0"/>
                        </a:rPr>
                        <m:t>(</m:t>
                      </m:r>
                      <m:r>
                        <m:rPr>
                          <m:sty m:val="p"/>
                        </m:rPr>
                        <a:rPr lang="el-GR" sz="3200" i="1">
                          <a:latin typeface="Cambria Math" panose="02040503050406030204" pitchFamily="18" charset="0"/>
                          <a:ea typeface="Cambria Math" panose="02040503050406030204" pitchFamily="18" charset="0"/>
                          <a:cs typeface="Segoe UI Semilight" panose="020B0402040204020203" pitchFamily="34" charset="0"/>
                        </a:rPr>
                        <m:t>Λ</m:t>
                      </m:r>
                      <m:r>
                        <a:rPr lang="en-US" sz="3200" i="1">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US" sz="3200" i="1">
                              <a:latin typeface="Cambria Math" panose="02040503050406030204" pitchFamily="18" charset="0"/>
                              <a:cs typeface="Segoe UI Semilight" panose="020B0402040204020203" pitchFamily="34" charset="0"/>
                            </a:rPr>
                          </m:ctrlPr>
                        </m:sSupPr>
                        <m:e>
                          <m:r>
                            <a:rPr lang="en-US" sz="3200" i="1">
                              <a:latin typeface="Cambria Math" panose="02040503050406030204" pitchFamily="18" charset="0"/>
                              <a:cs typeface="Segoe UI Semilight" panose="020B0402040204020203" pitchFamily="34" charset="0"/>
                            </a:rPr>
                            <m:t>𝑈</m:t>
                          </m:r>
                        </m:e>
                        <m:sup>
                          <m:r>
                            <a:rPr lang="en-US" sz="3200" i="1">
                              <a:latin typeface="Cambria Math" panose="02040503050406030204" pitchFamily="18" charset="0"/>
                              <a:cs typeface="Segoe UI Semilight" panose="020B0402040204020203" pitchFamily="34" charset="0"/>
                            </a:rPr>
                            <m:t>𝑇</m:t>
                          </m:r>
                        </m:sup>
                      </m:sSup>
                      <m:r>
                        <a:rPr lang="en-US" sz="3200" i="1">
                          <a:latin typeface="Cambria Math" panose="02040503050406030204" pitchFamily="18" charset="0"/>
                          <a:cs typeface="Segoe UI Semilight" panose="020B0402040204020203" pitchFamily="34" charset="0"/>
                        </a:rPr>
                        <m:t>𝑓</m:t>
                      </m:r>
                    </m:oMath>
                  </m:oMathPara>
                </a14:m>
                <a:endParaRPr lang="en-SG" sz="3200" i="1" dirty="0">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DFA5F4F3-C1BF-9DA5-6980-B668FFE6BFF3}"/>
                  </a:ext>
                </a:extLst>
              </p:cNvPr>
              <p:cNvSpPr txBox="1">
                <a:spLocks noRot="1" noChangeAspect="1" noMove="1" noResize="1" noEditPoints="1" noAdjustHandles="1" noChangeArrowheads="1" noChangeShapeType="1" noTextEdit="1"/>
              </p:cNvSpPr>
              <p:nvPr/>
            </p:nvSpPr>
            <p:spPr>
              <a:xfrm>
                <a:off x="6712282" y="645327"/>
                <a:ext cx="2069977" cy="597728"/>
              </a:xfrm>
              <a:prstGeom prst="rect">
                <a:avLst/>
              </a:prstGeom>
              <a:blipFill>
                <a:blip r:embed="rId2"/>
                <a:stretch>
                  <a:fillRect/>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68A7FC66-D422-99C4-C7AD-9F5B001021E6}"/>
              </a:ext>
            </a:extLst>
          </p:cNvPr>
          <p:cNvSpPr/>
          <p:nvPr/>
        </p:nvSpPr>
        <p:spPr>
          <a:xfrm>
            <a:off x="7053943" y="645327"/>
            <a:ext cx="924448" cy="6982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6129544-C3E1-4128-1659-085A107D2884}"/>
                  </a:ext>
                </a:extLst>
              </p:cNvPr>
              <p:cNvSpPr txBox="1"/>
              <p:nvPr/>
            </p:nvSpPr>
            <p:spPr>
              <a:xfrm>
                <a:off x="4208499" y="2612855"/>
                <a:ext cx="4240421" cy="15011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SG" sz="2400" i="1" smtClean="0">
                              <a:latin typeface="Cambria Math" panose="02040503050406030204" pitchFamily="18" charset="0"/>
                              <a:cs typeface="Segoe UI Semilight" panose="020B0402040204020203" pitchFamily="34" charset="0"/>
                            </a:rPr>
                          </m:ctrlPr>
                        </m:accPr>
                        <m:e>
                          <m:r>
                            <a:rPr lang="en-US" sz="2400" i="1">
                              <a:latin typeface="Cambria Math" panose="02040503050406030204" pitchFamily="18" charset="0"/>
                              <a:cs typeface="Segoe UI Semilight" panose="020B0402040204020203" pitchFamily="34" charset="0"/>
                            </a:rPr>
                            <m:t>𝑔</m:t>
                          </m:r>
                        </m:e>
                      </m:acc>
                      <m:d>
                        <m:dPr>
                          <m:ctrlPr>
                            <a:rPr lang="en-US" sz="2400" i="1">
                              <a:latin typeface="Cambria Math" panose="02040503050406030204" pitchFamily="18" charset="0"/>
                              <a:cs typeface="Segoe UI Semilight" panose="020B0402040204020203" pitchFamily="34" charset="0"/>
                            </a:rPr>
                          </m:ctrlPr>
                        </m:dPr>
                        <m:e>
                          <m:r>
                            <m:rPr>
                              <m:sty m:val="p"/>
                            </m:rPr>
                            <a:rPr lang="el-GR" sz="2400" i="1">
                              <a:latin typeface="Cambria Math" panose="02040503050406030204" pitchFamily="18" charset="0"/>
                              <a:ea typeface="Cambria Math" panose="02040503050406030204" pitchFamily="18" charset="0"/>
                              <a:cs typeface="Segoe UI Semilight" panose="020B0402040204020203" pitchFamily="34" charset="0"/>
                            </a:rPr>
                            <m:t>Λ</m:t>
                          </m:r>
                        </m:e>
                      </m:d>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d>
                        <m:dPr>
                          <m:begChr m:val="["/>
                          <m:endChr m:val="]"/>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dPr>
                        <m:e>
                          <m:m>
                            <m:mPr>
                              <m:mcs>
                                <m:mc>
                                  <m:mcPr>
                                    <m:count m:val="4"/>
                                    <m:mcJc m:val="center"/>
                                  </m:mcPr>
                                </m:mc>
                              </m:mcs>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mPr>
                            <m:mr>
                              <m:e>
                                <m:sSub>
                                  <m:sSub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𝜃</m:t>
                                    </m:r>
                                  </m:e>
                                  <m:sub>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0</m:t>
                                    </m:r>
                                  </m:sub>
                                </m:sSub>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0</m:t>
                                </m:r>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0</m:t>
                                </m:r>
                              </m:e>
                            </m:mr>
                            <m:mr>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0</m:t>
                                </m:r>
                              </m:e>
                              <m:e>
                                <m:sSub>
                                  <m:sSubPr>
                                    <m:ctrlPr>
                                      <a:rPr lang="en-SG" sz="2400" i="1">
                                        <a:latin typeface="Cambria Math" panose="02040503050406030204" pitchFamily="18" charset="0"/>
                                        <a:ea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ea typeface="Cambria Math" panose="02040503050406030204" pitchFamily="18" charset="0"/>
                                        <a:cs typeface="Segoe UI Semilight" panose="020B0402040204020203" pitchFamily="34" charset="0"/>
                                      </a:rPr>
                                      <m:t>𝜃</m:t>
                                    </m:r>
                                  </m:e>
                                  <m:sub>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1</m:t>
                                    </m:r>
                                  </m:sub>
                                </m:sSub>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0</m:t>
                                </m:r>
                              </m:e>
                            </m:mr>
                            <m:mr>
                              <m:e>
                                <m:r>
                                  <a:rPr lang="en-SG" sz="2400" i="1">
                                    <a:latin typeface="Cambria Math" panose="02040503050406030204" pitchFamily="18" charset="0"/>
                                    <a:ea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e>
                            </m:mr>
                            <m:mr>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0</m:t>
                                </m:r>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0</m:t>
                                </m:r>
                              </m:e>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e>
                              <m:e>
                                <m:sSub>
                                  <m:sSubPr>
                                    <m:ctrlPr>
                                      <a:rPr lang="en-SG" sz="2400" i="1">
                                        <a:latin typeface="Cambria Math" panose="02040503050406030204" pitchFamily="18" charset="0"/>
                                        <a:ea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ea typeface="Cambria Math" panose="02040503050406030204" pitchFamily="18" charset="0"/>
                                        <a:cs typeface="Segoe UI Semilight" panose="020B0402040204020203" pitchFamily="34" charset="0"/>
                                      </a:rPr>
                                      <m:t>𝜃</m:t>
                                    </m:r>
                                  </m:e>
                                  <m:sub>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𝑁</m:t>
                                    </m:r>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1</m:t>
                                    </m:r>
                                  </m:sub>
                                </m:sSub>
                              </m:e>
                            </m:mr>
                          </m:m>
                        </m:e>
                      </m:d>
                    </m:oMath>
                  </m:oMathPara>
                </a14:m>
                <a:endParaRPr lang="en-SG" sz="2400" i="1" dirty="0">
                  <a:latin typeface="Segoe UI Semilight" panose="020B0402040204020203" pitchFamily="34" charset="0"/>
                  <a:cs typeface="Segoe UI Semilight" panose="020B0402040204020203" pitchFamily="34" charset="0"/>
                </a:endParaRPr>
              </a:p>
            </p:txBody>
          </p:sp>
        </mc:Choice>
        <mc:Fallback>
          <p:sp>
            <p:nvSpPr>
              <p:cNvPr id="5" name="TextBox 4">
                <a:extLst>
                  <a:ext uri="{FF2B5EF4-FFF2-40B4-BE49-F238E27FC236}">
                    <a16:creationId xmlns:a16="http://schemas.microsoft.com/office/drawing/2014/main" id="{16129544-C3E1-4128-1659-085A107D2884}"/>
                  </a:ext>
                </a:extLst>
              </p:cNvPr>
              <p:cNvSpPr txBox="1">
                <a:spLocks noRot="1" noChangeAspect="1" noMove="1" noResize="1" noEditPoints="1" noAdjustHandles="1" noChangeArrowheads="1" noChangeShapeType="1" noTextEdit="1"/>
              </p:cNvSpPr>
              <p:nvPr/>
            </p:nvSpPr>
            <p:spPr>
              <a:xfrm>
                <a:off x="4208499" y="2612855"/>
                <a:ext cx="4240421" cy="1501180"/>
              </a:xfrm>
              <a:prstGeom prst="rect">
                <a:avLst/>
              </a:prstGeom>
              <a:blipFill>
                <a:blip r:embed="rId3"/>
                <a:stretch>
                  <a:fillRect/>
                </a:stretch>
              </a:blipFill>
            </p:spPr>
            <p:txBody>
              <a:bodyPr/>
              <a:lstStyle/>
              <a:p>
                <a:r>
                  <a:rPr lang="en-SG">
                    <a:noFill/>
                  </a:rPr>
                  <a:t> </a:t>
                </a:r>
              </a:p>
            </p:txBody>
          </p:sp>
        </mc:Fallback>
      </mc:AlternateContent>
      <p:sp>
        <p:nvSpPr>
          <p:cNvPr id="6" name="TextBox 5">
            <a:extLst>
              <a:ext uri="{FF2B5EF4-FFF2-40B4-BE49-F238E27FC236}">
                <a16:creationId xmlns:a16="http://schemas.microsoft.com/office/drawing/2014/main" id="{701078D5-9C73-83C9-114E-DE697BFF91F4}"/>
              </a:ext>
            </a:extLst>
          </p:cNvPr>
          <p:cNvSpPr txBox="1"/>
          <p:nvPr/>
        </p:nvSpPr>
        <p:spPr>
          <a:xfrm>
            <a:off x="1239208" y="3169159"/>
            <a:ext cx="2411605"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Non-parametric filters</a:t>
            </a:r>
          </a:p>
        </p:txBody>
      </p:sp>
      <p:sp>
        <p:nvSpPr>
          <p:cNvPr id="7" name="TextBox 6">
            <a:extLst>
              <a:ext uri="{FF2B5EF4-FFF2-40B4-BE49-F238E27FC236}">
                <a16:creationId xmlns:a16="http://schemas.microsoft.com/office/drawing/2014/main" id="{F2D5AB9F-4E2F-8E34-4A8A-A9BDD0381171}"/>
              </a:ext>
            </a:extLst>
          </p:cNvPr>
          <p:cNvSpPr txBox="1"/>
          <p:nvPr/>
        </p:nvSpPr>
        <p:spPr>
          <a:xfrm>
            <a:off x="1063375" y="4780962"/>
            <a:ext cx="314512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Parametric polynomial filters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88B2702-55CE-552C-CF77-D18D70315409}"/>
                  </a:ext>
                </a:extLst>
              </p:cNvPr>
              <p:cNvSpPr txBox="1"/>
              <p:nvPr/>
            </p:nvSpPr>
            <p:spPr>
              <a:xfrm>
                <a:off x="3796505" y="4369035"/>
                <a:ext cx="4572000" cy="1130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SG" sz="2400" i="1" smtClean="0">
                              <a:latin typeface="Cambria Math" panose="02040503050406030204" pitchFamily="18" charset="0"/>
                              <a:cs typeface="Segoe UI Semilight" panose="020B0402040204020203" pitchFamily="34" charset="0"/>
                            </a:rPr>
                          </m:ctrlPr>
                        </m:accPr>
                        <m:e>
                          <m:r>
                            <a:rPr lang="en-US" sz="2400" i="1">
                              <a:latin typeface="Cambria Math" panose="02040503050406030204" pitchFamily="18" charset="0"/>
                              <a:cs typeface="Segoe UI Semilight" panose="020B0402040204020203" pitchFamily="34" charset="0"/>
                            </a:rPr>
                            <m:t>𝑔</m:t>
                          </m:r>
                        </m:e>
                      </m:acc>
                      <m:d>
                        <m:dPr>
                          <m:ctrlPr>
                            <a:rPr lang="en-US" sz="2400" i="1">
                              <a:latin typeface="Cambria Math" panose="02040503050406030204" pitchFamily="18" charset="0"/>
                              <a:cs typeface="Segoe UI Semilight" panose="020B0402040204020203" pitchFamily="34" charset="0"/>
                            </a:rPr>
                          </m:ctrlPr>
                        </m:dPr>
                        <m:e>
                          <m:r>
                            <m:rPr>
                              <m:sty m:val="p"/>
                            </m:rPr>
                            <a:rPr lang="el-GR" sz="2400" i="1">
                              <a:latin typeface="Cambria Math" panose="02040503050406030204" pitchFamily="18" charset="0"/>
                              <a:ea typeface="Cambria Math" panose="02040503050406030204" pitchFamily="18" charset="0"/>
                              <a:cs typeface="Segoe UI Semilight" panose="020B0402040204020203" pitchFamily="34" charset="0"/>
                            </a:rPr>
                            <m:t>Λ</m:t>
                          </m:r>
                        </m:e>
                      </m:d>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nary>
                        <m:naryPr>
                          <m:chr m:val="∑"/>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naryPr>
                        <m:sub>
                          <m:r>
                            <m:rPr>
                              <m:brk m:alnAt="23"/>
                            </m:r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𝑘</m:t>
                          </m:r>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1</m:t>
                          </m:r>
                        </m:sub>
                        <m:sup>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𝐾</m:t>
                          </m:r>
                        </m:sup>
                        <m:e>
                          <m:sSub>
                            <m:sSubPr>
                              <m:ctrlPr>
                                <a:rPr lang="en-SG" sz="2400" i="1">
                                  <a:latin typeface="Cambria Math" panose="02040503050406030204" pitchFamily="18" charset="0"/>
                                  <a:ea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ea typeface="Cambria Math" panose="02040503050406030204" pitchFamily="18" charset="0"/>
                                  <a:cs typeface="Segoe UI Semilight" panose="020B0402040204020203" pitchFamily="34" charset="0"/>
                                </a:rPr>
                                <m:t>𝜃</m:t>
                              </m:r>
                            </m:e>
                            <m:sub>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𝑘</m:t>
                              </m:r>
                            </m:sub>
                          </m:sSub>
                          <m:sSup>
                            <m:sSup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m:rPr>
                                  <m:sty m:val="p"/>
                                </m:rPr>
                                <a:rPr lang="el-GR" sz="2400" b="0" i="1" smtClean="0">
                                  <a:latin typeface="Cambria Math" panose="02040503050406030204" pitchFamily="18" charset="0"/>
                                  <a:ea typeface="Cambria Math" panose="02040503050406030204" pitchFamily="18" charset="0"/>
                                  <a:cs typeface="Segoe UI Semilight" panose="020B0402040204020203" pitchFamily="34" charset="0"/>
                                </a:rPr>
                                <m:t>Λ</m:t>
                              </m:r>
                            </m:e>
                            <m:sup>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𝑘</m:t>
                              </m:r>
                            </m:sup>
                          </m:sSup>
                        </m:e>
                      </m:nary>
                    </m:oMath>
                  </m:oMathPara>
                </a14:m>
                <a:endParaRPr lang="en-SG" sz="2400" i="1" dirty="0">
                  <a:latin typeface="Segoe UI Semilight" panose="020B0402040204020203" pitchFamily="34" charset="0"/>
                  <a:cs typeface="Segoe UI Semilight" panose="020B0402040204020203" pitchFamily="34" charset="0"/>
                </a:endParaRPr>
              </a:p>
            </p:txBody>
          </p:sp>
        </mc:Choice>
        <mc:Fallback>
          <p:sp>
            <p:nvSpPr>
              <p:cNvPr id="9" name="TextBox 8">
                <a:extLst>
                  <a:ext uri="{FF2B5EF4-FFF2-40B4-BE49-F238E27FC236}">
                    <a16:creationId xmlns:a16="http://schemas.microsoft.com/office/drawing/2014/main" id="{B88B2702-55CE-552C-CF77-D18D70315409}"/>
                  </a:ext>
                </a:extLst>
              </p:cNvPr>
              <p:cNvSpPr txBox="1">
                <a:spLocks noRot="1" noChangeAspect="1" noMove="1" noResize="1" noEditPoints="1" noAdjustHandles="1" noChangeArrowheads="1" noChangeShapeType="1" noTextEdit="1"/>
              </p:cNvSpPr>
              <p:nvPr/>
            </p:nvSpPr>
            <p:spPr>
              <a:xfrm>
                <a:off x="3796505" y="4369035"/>
                <a:ext cx="4572000" cy="1130822"/>
              </a:xfrm>
              <a:prstGeom prst="rect">
                <a:avLst/>
              </a:prstGeom>
              <a:blipFill>
                <a:blip r:embed="rId4"/>
                <a:stretch>
                  <a:fillRect/>
                </a:stretch>
              </a:blipFill>
            </p:spPr>
            <p:txBody>
              <a:bodyPr/>
              <a:lstStyle/>
              <a:p>
                <a:r>
                  <a:rPr lang="en-SG">
                    <a:noFill/>
                  </a:rPr>
                  <a:t> </a:t>
                </a:r>
              </a:p>
            </p:txBody>
          </p:sp>
        </mc:Fallback>
      </mc:AlternateContent>
      <p:grpSp>
        <p:nvGrpSpPr>
          <p:cNvPr id="8" name="Group 7">
            <a:extLst>
              <a:ext uri="{FF2B5EF4-FFF2-40B4-BE49-F238E27FC236}">
                <a16:creationId xmlns:a16="http://schemas.microsoft.com/office/drawing/2014/main" id="{AF17125A-55FF-D681-0CD9-63B4171079F8}"/>
              </a:ext>
            </a:extLst>
          </p:cNvPr>
          <p:cNvGrpSpPr/>
          <p:nvPr/>
        </p:nvGrpSpPr>
        <p:grpSpPr>
          <a:xfrm>
            <a:off x="551660" y="6275599"/>
            <a:ext cx="8040689" cy="353497"/>
            <a:chOff x="551656" y="6275595"/>
            <a:chExt cx="8040689" cy="353497"/>
          </a:xfrm>
        </p:grpSpPr>
        <p:sp>
          <p:nvSpPr>
            <p:cNvPr id="10" name="TextBox 2">
              <a:extLst>
                <a:ext uri="{FF2B5EF4-FFF2-40B4-BE49-F238E27FC236}">
                  <a16:creationId xmlns:a16="http://schemas.microsoft.com/office/drawing/2014/main" id="{64D2075C-331C-67F9-7FBA-18C101A4FCA1}"/>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9E59DD53-95D9-72CA-1DAD-CBEACFC8B546}"/>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7C90F0-F789-6997-C72D-31BBA6403ECD}"/>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56986A0E-A82A-2C23-E2E7-1246D061D7EA}"/>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83984BE0-C467-DA91-3C45-CC23356E2A7E}"/>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AB6E54B3-246E-EC96-7313-3C2BFDAAD86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A80ABF20-E1A0-BFC5-57E5-B0460DD563D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5FD84FD6-10B3-19EE-206C-7796F4C054B2}"/>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12194866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D8F2-37DD-4597-4A5F-0E5214ABCBED}"/>
              </a:ext>
            </a:extLst>
          </p:cNvPr>
          <p:cNvSpPr>
            <a:spLocks noGrp="1"/>
          </p:cNvSpPr>
          <p:nvPr>
            <p:ph type="title"/>
          </p:nvPr>
        </p:nvSpPr>
        <p:spPr>
          <a:xfrm>
            <a:off x="628650" y="365125"/>
            <a:ext cx="7886700" cy="1796656"/>
          </a:xfrm>
        </p:spPr>
        <p:txBody>
          <a:bodyPr/>
          <a:lstStyle/>
          <a:p>
            <a:r>
              <a:rPr lang="en-US" dirty="0"/>
              <a:t>Spectral filtering on graphs with code</a:t>
            </a:r>
            <a:endParaRPr lang="en-SG" dirty="0"/>
          </a:p>
        </p:txBody>
      </p:sp>
      <p:pic>
        <p:nvPicPr>
          <p:cNvPr id="4" name="Picture 3">
            <a:extLst>
              <a:ext uri="{FF2B5EF4-FFF2-40B4-BE49-F238E27FC236}">
                <a16:creationId xmlns:a16="http://schemas.microsoft.com/office/drawing/2014/main" id="{121FBDA7-F222-DA55-3AAC-B5A5D01B9F27}"/>
              </a:ext>
            </a:extLst>
          </p:cNvPr>
          <p:cNvPicPr>
            <a:picLocks noChangeAspect="1"/>
          </p:cNvPicPr>
          <p:nvPr/>
        </p:nvPicPr>
        <p:blipFill>
          <a:blip r:embed="rId2"/>
          <a:stretch>
            <a:fillRect/>
          </a:stretch>
        </p:blipFill>
        <p:spPr>
          <a:xfrm>
            <a:off x="747118" y="2207502"/>
            <a:ext cx="3292319" cy="2442996"/>
          </a:xfrm>
          <a:prstGeom prst="rect">
            <a:avLst/>
          </a:prstGeom>
        </p:spPr>
      </p:pic>
      <p:sp>
        <p:nvSpPr>
          <p:cNvPr id="5" name="TextBox 4">
            <a:extLst>
              <a:ext uri="{FF2B5EF4-FFF2-40B4-BE49-F238E27FC236}">
                <a16:creationId xmlns:a16="http://schemas.microsoft.com/office/drawing/2014/main" id="{61467544-FACF-6A43-928B-9491A42266F8}"/>
              </a:ext>
            </a:extLst>
          </p:cNvPr>
          <p:cNvSpPr txBox="1"/>
          <p:nvPr/>
        </p:nvSpPr>
        <p:spPr>
          <a:xfrm>
            <a:off x="747118" y="5076306"/>
            <a:ext cx="3292319"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Low-pass filtering for denoising</a:t>
            </a:r>
          </a:p>
        </p:txBody>
      </p:sp>
      <p:pic>
        <p:nvPicPr>
          <p:cNvPr id="3" name="Picture 12" descr="SciPy and NumPy - Full Stack Python">
            <a:extLst>
              <a:ext uri="{FF2B5EF4-FFF2-40B4-BE49-F238E27FC236}">
                <a16:creationId xmlns:a16="http://schemas.microsoft.com/office/drawing/2014/main" id="{5FBFFD08-9727-480B-371B-050F3D7C6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881" y="1689066"/>
            <a:ext cx="3564716" cy="14163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1956D51-EF25-98A7-8017-B5E6B558130A}"/>
              </a:ext>
            </a:extLst>
          </p:cNvPr>
          <p:cNvGrpSpPr/>
          <p:nvPr/>
        </p:nvGrpSpPr>
        <p:grpSpPr>
          <a:xfrm>
            <a:off x="551660" y="6275599"/>
            <a:ext cx="8040689" cy="353497"/>
            <a:chOff x="551656" y="6275595"/>
            <a:chExt cx="8040689" cy="353497"/>
          </a:xfrm>
        </p:grpSpPr>
        <p:sp>
          <p:nvSpPr>
            <p:cNvPr id="10" name="TextBox 2">
              <a:extLst>
                <a:ext uri="{FF2B5EF4-FFF2-40B4-BE49-F238E27FC236}">
                  <a16:creationId xmlns:a16="http://schemas.microsoft.com/office/drawing/2014/main" id="{B487E19C-B436-5E2F-D516-73F7CE2DA879}"/>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B39D71B3-1237-67BA-45C3-22E126BEFF23}"/>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ABB70A0-06FF-8F68-94DA-B7E4350A6DCD}"/>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2F31EBC1-EF37-C13B-4BEB-CEBD2B39704A}"/>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C03E286B-E5DD-5E55-C776-CC50909A213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1EDADC25-E481-8763-62C2-9DE26D6D416B}"/>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6AE04C4D-F8D3-222B-96CC-84C4BFDB6124}"/>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05A78B7E-F806-84C7-98B5-EA1391DB6B12}"/>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18" name="Picture 2" descr="NetworkX · GitHub">
            <a:extLst>
              <a:ext uri="{FF2B5EF4-FFF2-40B4-BE49-F238E27FC236}">
                <a16:creationId xmlns:a16="http://schemas.microsoft.com/office/drawing/2014/main" id="{2A605783-DFD0-17AA-2206-F4C62C41A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59" y="3417374"/>
            <a:ext cx="2192759" cy="2192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7969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B99F-FD1C-28F8-1A1C-E7C1077EE8A5}"/>
              </a:ext>
            </a:extLst>
          </p:cNvPr>
          <p:cNvSpPr>
            <a:spLocks noGrp="1"/>
          </p:cNvSpPr>
          <p:nvPr>
            <p:ph type="title"/>
          </p:nvPr>
        </p:nvSpPr>
        <p:spPr/>
        <p:txBody>
          <a:bodyPr/>
          <a:lstStyle/>
          <a:p>
            <a:r>
              <a:rPr lang="en-SG"/>
              <a:t>Problem with spectral approach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EF3114-DF96-8E9C-39CE-1C5D9A8A9E07}"/>
                  </a:ext>
                </a:extLst>
              </p:cNvPr>
              <p:cNvSpPr txBox="1"/>
              <p:nvPr/>
            </p:nvSpPr>
            <p:spPr>
              <a:xfrm>
                <a:off x="2112645" y="2551837"/>
                <a:ext cx="4918710" cy="1754326"/>
              </a:xfrm>
              <a:prstGeom prst="rect">
                <a:avLst/>
              </a:prstGeom>
              <a:noFill/>
            </p:spPr>
            <p:txBody>
              <a:bodyPr wrap="square" rtlCol="0">
                <a:spAutoFit/>
              </a:bodyPr>
              <a:lstStyle/>
              <a:p>
                <a:pPr algn="l"/>
                <a:r>
                  <a:rPr lang="en-SG" sz="3600" i="1">
                    <a:latin typeface="Segoe UI Semilight" panose="020B0402040204020203" pitchFamily="34" charset="0"/>
                    <a:cs typeface="Segoe UI Semilight" panose="020B0402040204020203" pitchFamily="34" charset="0"/>
                  </a:rPr>
                  <a:t>Eigendecomposition is too slow -&gt; </a:t>
                </a:r>
                <a14:m>
                  <m:oMath xmlns:m="http://schemas.openxmlformats.org/officeDocument/2006/math">
                    <m:r>
                      <a:rPr lang="en-SG" sz="3600" b="0" i="1" smtClean="0">
                        <a:latin typeface="Cambria Math" panose="02040503050406030204" pitchFamily="18" charset="0"/>
                        <a:cs typeface="Segoe UI Semilight" panose="020B0402040204020203" pitchFamily="34" charset="0"/>
                      </a:rPr>
                      <m:t>𝑂</m:t>
                    </m:r>
                    <m:r>
                      <a:rPr lang="en-SG" sz="3600" b="0" i="1" smtClean="0">
                        <a:latin typeface="Cambria Math" panose="02040503050406030204" pitchFamily="18" charset="0"/>
                        <a:cs typeface="Segoe UI Semilight" panose="020B0402040204020203" pitchFamily="34" charset="0"/>
                      </a:rPr>
                      <m:t>(</m:t>
                    </m:r>
                    <m:sSup>
                      <m:sSupPr>
                        <m:ctrlPr>
                          <a:rPr lang="en-SG" sz="3600" b="0" i="1" smtClean="0">
                            <a:latin typeface="Cambria Math" panose="02040503050406030204" pitchFamily="18" charset="0"/>
                            <a:cs typeface="Segoe UI Semilight" panose="020B0402040204020203" pitchFamily="34" charset="0"/>
                          </a:rPr>
                        </m:ctrlPr>
                      </m:sSupPr>
                      <m:e>
                        <m:r>
                          <a:rPr lang="en-SG" sz="3600" b="0" i="1" smtClean="0">
                            <a:latin typeface="Cambria Math" panose="02040503050406030204" pitchFamily="18" charset="0"/>
                            <a:cs typeface="Segoe UI Semilight" panose="020B0402040204020203" pitchFamily="34" charset="0"/>
                          </a:rPr>
                          <m:t>𝑛</m:t>
                        </m:r>
                      </m:e>
                      <m:sup>
                        <m:r>
                          <a:rPr lang="en-SG" sz="3600" b="0" i="1" smtClean="0">
                            <a:latin typeface="Cambria Math" panose="02040503050406030204" pitchFamily="18" charset="0"/>
                            <a:cs typeface="Segoe UI Semilight" panose="020B0402040204020203" pitchFamily="34" charset="0"/>
                          </a:rPr>
                          <m:t>3</m:t>
                        </m:r>
                      </m:sup>
                    </m:sSup>
                    <m:r>
                      <a:rPr lang="en-SG" sz="3600" b="0" i="1" smtClean="0">
                        <a:latin typeface="Cambria Math" panose="02040503050406030204" pitchFamily="18" charset="0"/>
                        <a:cs typeface="Segoe UI Semilight" panose="020B0402040204020203" pitchFamily="34" charset="0"/>
                      </a:rPr>
                      <m:t>)</m:t>
                    </m:r>
                  </m:oMath>
                </a14:m>
                <a:endParaRPr lang="en-SG" sz="3600" i="1">
                  <a:latin typeface="Segoe UI Semilight" panose="020B0402040204020203" pitchFamily="34" charset="0"/>
                  <a:cs typeface="Segoe UI Semilight" panose="020B0402040204020203" pitchFamily="34" charset="0"/>
                </a:endParaRPr>
              </a:p>
              <a:p>
                <a:pPr algn="l"/>
                <a:r>
                  <a:rPr lang="en-SG" sz="3600" i="1">
                    <a:latin typeface="Segoe UI Semilight" panose="020B0402040204020203" pitchFamily="34" charset="0"/>
                    <a:cs typeface="Segoe UI Semilight" panose="020B0402040204020203" pitchFamily="34" charset="0"/>
                  </a:rPr>
                  <a:t>Need for approximation</a:t>
                </a:r>
              </a:p>
            </p:txBody>
          </p:sp>
        </mc:Choice>
        <mc:Fallback xmlns="">
          <p:sp>
            <p:nvSpPr>
              <p:cNvPr id="3" name="TextBox 2">
                <a:extLst>
                  <a:ext uri="{FF2B5EF4-FFF2-40B4-BE49-F238E27FC236}">
                    <a16:creationId xmlns:a16="http://schemas.microsoft.com/office/drawing/2014/main" id="{1EEF3114-DF96-8E9C-39CE-1C5D9A8A9E07}"/>
                  </a:ext>
                </a:extLst>
              </p:cNvPr>
              <p:cNvSpPr txBox="1">
                <a:spLocks noRot="1" noChangeAspect="1" noMove="1" noResize="1" noEditPoints="1" noAdjustHandles="1" noChangeArrowheads="1" noChangeShapeType="1" noTextEdit="1"/>
              </p:cNvSpPr>
              <p:nvPr/>
            </p:nvSpPr>
            <p:spPr>
              <a:xfrm>
                <a:off x="2112645" y="2551837"/>
                <a:ext cx="4918710" cy="1754326"/>
              </a:xfrm>
              <a:prstGeom prst="rect">
                <a:avLst/>
              </a:prstGeom>
              <a:blipFill>
                <a:blip r:embed="rId2"/>
                <a:stretch>
                  <a:fillRect l="-3846" t="-5575" r="-372" b="-12544"/>
                </a:stretch>
              </a:blipFill>
            </p:spPr>
            <p:txBody>
              <a:bodyPr/>
              <a:lstStyle/>
              <a:p>
                <a:r>
                  <a:rPr lang="en-SG">
                    <a:noFill/>
                  </a:rPr>
                  <a:t> </a:t>
                </a:r>
              </a:p>
            </p:txBody>
          </p:sp>
        </mc:Fallback>
      </mc:AlternateContent>
      <p:grpSp>
        <p:nvGrpSpPr>
          <p:cNvPr id="6" name="Group 5">
            <a:extLst>
              <a:ext uri="{FF2B5EF4-FFF2-40B4-BE49-F238E27FC236}">
                <a16:creationId xmlns:a16="http://schemas.microsoft.com/office/drawing/2014/main" id="{D27433B2-57B4-A310-B431-89F09607A948}"/>
              </a:ext>
            </a:extLst>
          </p:cNvPr>
          <p:cNvGrpSpPr/>
          <p:nvPr/>
        </p:nvGrpSpPr>
        <p:grpSpPr>
          <a:xfrm>
            <a:off x="551660" y="6275599"/>
            <a:ext cx="8040689" cy="353497"/>
            <a:chOff x="551656" y="6275595"/>
            <a:chExt cx="8040689" cy="353497"/>
          </a:xfrm>
        </p:grpSpPr>
        <p:sp>
          <p:nvSpPr>
            <p:cNvPr id="7" name="TextBox 2">
              <a:extLst>
                <a:ext uri="{FF2B5EF4-FFF2-40B4-BE49-F238E27FC236}">
                  <a16:creationId xmlns:a16="http://schemas.microsoft.com/office/drawing/2014/main" id="{D315B304-5924-F795-A03B-21A0F330EE80}"/>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8" name="Straight Connector 7">
              <a:extLst>
                <a:ext uri="{FF2B5EF4-FFF2-40B4-BE49-F238E27FC236}">
                  <a16:creationId xmlns:a16="http://schemas.microsoft.com/office/drawing/2014/main" id="{793F8B8D-45C7-EA70-6D43-EEDABBE8A33F}"/>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B243FA-E8E6-9A3F-8199-017F39AD80E8}"/>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85BBDCDC-E934-8211-7B11-BA27888AE0D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1" name="Straight Connector 10">
              <a:extLst>
                <a:ext uri="{FF2B5EF4-FFF2-40B4-BE49-F238E27FC236}">
                  <a16:creationId xmlns:a16="http://schemas.microsoft.com/office/drawing/2014/main" id="{57359699-E491-4F62-6FE9-3FD8B5E01E43}"/>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9872A85F-9EEB-0207-2C2A-3CF31F66C5B0}"/>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C014B7F5-99F1-36BE-152B-179FE9A0058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060A5C5B-4BBF-98FD-7197-FEDEB3D5CCCE}"/>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69339274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9718-0828-0D24-26E7-266C19107C62}"/>
              </a:ext>
            </a:extLst>
          </p:cNvPr>
          <p:cNvSpPr>
            <a:spLocks noGrp="1"/>
          </p:cNvSpPr>
          <p:nvPr>
            <p:ph type="title"/>
          </p:nvPr>
        </p:nvSpPr>
        <p:spPr/>
        <p:txBody>
          <a:bodyPr/>
          <a:lstStyle/>
          <a:p>
            <a:r>
              <a:rPr lang="en-US" dirty="0"/>
              <a:t>Solution: Approximation</a:t>
            </a:r>
            <a:endParaRPr lang="en-SG"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AE27C5C-A029-1A10-413F-75DE77DDB3F2}"/>
                  </a:ext>
                </a:extLst>
              </p:cNvPr>
              <p:cNvSpPr txBox="1"/>
              <p:nvPr/>
            </p:nvSpPr>
            <p:spPr>
              <a:xfrm>
                <a:off x="4325394" y="2228364"/>
                <a:ext cx="46470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i="1" smtClean="0">
                              <a:latin typeface="Cambria Math" panose="02040503050406030204" pitchFamily="18" charset="0"/>
                              <a:cs typeface="Segoe UI Semilight" panose="020B0402040204020203" pitchFamily="34" charset="0"/>
                            </a:rPr>
                          </m:ctrlPr>
                        </m:sSubPr>
                        <m:e>
                          <m:r>
                            <a:rPr lang="en-US" sz="2800" b="0" i="1" smtClean="0">
                              <a:latin typeface="Cambria Math" panose="02040503050406030204" pitchFamily="18" charset="0"/>
                              <a:cs typeface="Segoe UI Semilight" panose="020B0402040204020203" pitchFamily="34" charset="0"/>
                            </a:rPr>
                            <m:t>𝑇</m:t>
                          </m:r>
                        </m:e>
                        <m:sub>
                          <m:r>
                            <a:rPr lang="en-SG" sz="2800" b="0" i="1" smtClean="0">
                              <a:latin typeface="Cambria Math" panose="02040503050406030204" pitchFamily="18" charset="0"/>
                              <a:cs typeface="Segoe UI Semilight" panose="020B0402040204020203" pitchFamily="34" charset="0"/>
                            </a:rPr>
                            <m:t>𝑘</m:t>
                          </m:r>
                        </m:sub>
                      </m:sSub>
                      <m:d>
                        <m:dPr>
                          <m:ctrlPr>
                            <a:rPr lang="en-US" sz="2800" b="0" i="1" smtClean="0">
                              <a:latin typeface="Cambria Math" panose="02040503050406030204" pitchFamily="18" charset="0"/>
                              <a:cs typeface="Segoe UI Semilight" panose="020B0402040204020203" pitchFamily="34" charset="0"/>
                            </a:rPr>
                          </m:ctrlPr>
                        </m:dPr>
                        <m:e>
                          <m:r>
                            <a:rPr lang="en-SG" sz="2800" b="0" i="1" smtClean="0">
                              <a:latin typeface="Cambria Math" panose="02040503050406030204" pitchFamily="18" charset="0"/>
                              <a:cs typeface="Segoe UI Semilight" panose="020B0402040204020203" pitchFamily="34" charset="0"/>
                            </a:rPr>
                            <m:t>𝑥</m:t>
                          </m:r>
                        </m:e>
                      </m:d>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2</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𝑥</m:t>
                      </m:r>
                      <m:sSub>
                        <m:sSubPr>
                          <m:ctrlPr>
                            <a:rPr lang="en-SG" sz="2800" i="1">
                              <a:latin typeface="Cambria Math" panose="02040503050406030204" pitchFamily="18" charset="0"/>
                              <a:cs typeface="Segoe UI Semilight" panose="020B0402040204020203" pitchFamily="34" charset="0"/>
                            </a:rPr>
                          </m:ctrlPr>
                        </m:sSubPr>
                        <m:e>
                          <m:r>
                            <a:rPr lang="en-US" sz="2800" i="1">
                              <a:latin typeface="Cambria Math" panose="02040503050406030204" pitchFamily="18" charset="0"/>
                              <a:cs typeface="Segoe UI Semilight" panose="020B0402040204020203" pitchFamily="34" charset="0"/>
                            </a:rPr>
                            <m:t>𝑇</m:t>
                          </m:r>
                        </m:e>
                        <m:sub>
                          <m:r>
                            <a:rPr lang="en-SG" sz="2800" i="1">
                              <a:latin typeface="Cambria Math" panose="02040503050406030204" pitchFamily="18" charset="0"/>
                              <a:cs typeface="Segoe UI Semilight" panose="020B0402040204020203" pitchFamily="34" charset="0"/>
                            </a:rPr>
                            <m:t>𝑘</m:t>
                          </m:r>
                          <m:r>
                            <a:rPr lang="en-SG" sz="2800" b="0" i="1" smtClean="0">
                              <a:latin typeface="Cambria Math" panose="02040503050406030204" pitchFamily="18" charset="0"/>
                              <a:cs typeface="Segoe UI Semilight" panose="020B0402040204020203" pitchFamily="34" charset="0"/>
                            </a:rPr>
                            <m:t>−1</m:t>
                          </m:r>
                        </m:sub>
                      </m:sSub>
                      <m:d>
                        <m:dPr>
                          <m:ctrlPr>
                            <a:rPr lang="en-US" sz="2800" i="1">
                              <a:latin typeface="Cambria Math" panose="02040503050406030204" pitchFamily="18" charset="0"/>
                              <a:cs typeface="Segoe UI Semilight" panose="020B0402040204020203" pitchFamily="34" charset="0"/>
                            </a:rPr>
                          </m:ctrlPr>
                        </m:dPr>
                        <m:e>
                          <m:r>
                            <a:rPr lang="en-SG" sz="2800" i="1">
                              <a:latin typeface="Cambria Math" panose="02040503050406030204" pitchFamily="18" charset="0"/>
                              <a:cs typeface="Segoe UI Semilight" panose="020B0402040204020203" pitchFamily="34" charset="0"/>
                            </a:rPr>
                            <m:t>𝑥</m:t>
                          </m:r>
                        </m:e>
                      </m:d>
                      <m:r>
                        <a:rPr lang="en-SG" sz="2800" b="0" i="1" smtClean="0">
                          <a:latin typeface="Cambria Math" panose="02040503050406030204" pitchFamily="18" charset="0"/>
                          <a:cs typeface="Segoe UI Semilight" panose="020B0402040204020203" pitchFamily="34" charset="0"/>
                        </a:rPr>
                        <m:t>+</m:t>
                      </m:r>
                      <m:sSub>
                        <m:sSubPr>
                          <m:ctrlPr>
                            <a:rPr lang="en-SG" sz="2800" i="1">
                              <a:latin typeface="Cambria Math" panose="02040503050406030204" pitchFamily="18" charset="0"/>
                              <a:cs typeface="Segoe UI Semilight" panose="020B0402040204020203" pitchFamily="34" charset="0"/>
                            </a:rPr>
                          </m:ctrlPr>
                        </m:sSubPr>
                        <m:e>
                          <m:r>
                            <a:rPr lang="en-US" sz="2800" i="1">
                              <a:latin typeface="Cambria Math" panose="02040503050406030204" pitchFamily="18" charset="0"/>
                              <a:cs typeface="Segoe UI Semilight" panose="020B0402040204020203" pitchFamily="34" charset="0"/>
                            </a:rPr>
                            <m:t>𝑇</m:t>
                          </m:r>
                        </m:e>
                        <m:sub>
                          <m:r>
                            <a:rPr lang="en-SG" sz="2800" i="1">
                              <a:latin typeface="Cambria Math" panose="02040503050406030204" pitchFamily="18" charset="0"/>
                              <a:cs typeface="Segoe UI Semilight" panose="020B0402040204020203" pitchFamily="34" charset="0"/>
                            </a:rPr>
                            <m:t>𝑘</m:t>
                          </m:r>
                          <m:r>
                            <a:rPr lang="en-SG" sz="2800" b="0" i="1" smtClean="0">
                              <a:latin typeface="Cambria Math" panose="02040503050406030204" pitchFamily="18" charset="0"/>
                              <a:cs typeface="Segoe UI Semilight" panose="020B0402040204020203" pitchFamily="34" charset="0"/>
                            </a:rPr>
                            <m:t>−2</m:t>
                          </m:r>
                        </m:sub>
                      </m:sSub>
                      <m:d>
                        <m:dPr>
                          <m:ctrlPr>
                            <a:rPr lang="en-US" sz="2800" i="1">
                              <a:latin typeface="Cambria Math" panose="02040503050406030204" pitchFamily="18" charset="0"/>
                              <a:cs typeface="Segoe UI Semilight" panose="020B0402040204020203" pitchFamily="34" charset="0"/>
                            </a:rPr>
                          </m:ctrlPr>
                        </m:dPr>
                        <m:e>
                          <m:r>
                            <a:rPr lang="en-SG" sz="2800" i="1">
                              <a:latin typeface="Cambria Math" panose="02040503050406030204" pitchFamily="18" charset="0"/>
                              <a:cs typeface="Segoe UI Semilight" panose="020B0402040204020203" pitchFamily="34" charset="0"/>
                            </a:rPr>
                            <m:t>𝑥</m:t>
                          </m:r>
                        </m:e>
                      </m:d>
                    </m:oMath>
                  </m:oMathPara>
                </a14:m>
                <a:endParaRPr lang="en-SG" sz="2800" i="1" dirty="0">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EAE27C5C-A029-1A10-413F-75DE77DDB3F2}"/>
                  </a:ext>
                </a:extLst>
              </p:cNvPr>
              <p:cNvSpPr txBox="1">
                <a:spLocks noRot="1" noChangeAspect="1" noMove="1" noResize="1" noEditPoints="1" noAdjustHandles="1" noChangeArrowheads="1" noChangeShapeType="1" noTextEdit="1"/>
              </p:cNvSpPr>
              <p:nvPr/>
            </p:nvSpPr>
            <p:spPr>
              <a:xfrm>
                <a:off x="4325394" y="2228364"/>
                <a:ext cx="4647041" cy="430887"/>
              </a:xfrm>
              <a:prstGeom prst="rect">
                <a:avLst/>
              </a:prstGeom>
              <a:blipFill>
                <a:blip r:embed="rId2"/>
                <a:stretch>
                  <a:fillRect/>
                </a:stretch>
              </a:blipFill>
            </p:spPr>
            <p:txBody>
              <a:bodyPr/>
              <a:lstStyle/>
              <a:p>
                <a:r>
                  <a:rPr lang="en-SG">
                    <a:noFill/>
                  </a:rPr>
                  <a:t> </a:t>
                </a:r>
              </a:p>
            </p:txBody>
          </p:sp>
        </mc:Fallback>
      </mc:AlternateContent>
      <p:sp>
        <p:nvSpPr>
          <p:cNvPr id="4" name="TextBox 3">
            <a:extLst>
              <a:ext uri="{FF2B5EF4-FFF2-40B4-BE49-F238E27FC236}">
                <a16:creationId xmlns:a16="http://schemas.microsoft.com/office/drawing/2014/main" id="{138878AF-3D66-F939-19F2-FB518CE1FF45}"/>
              </a:ext>
            </a:extLst>
          </p:cNvPr>
          <p:cNvSpPr txBox="1"/>
          <p:nvPr/>
        </p:nvSpPr>
        <p:spPr>
          <a:xfrm>
            <a:off x="628650" y="1547446"/>
            <a:ext cx="3109337" cy="369332"/>
          </a:xfrm>
          <a:prstGeom prst="rect">
            <a:avLst/>
          </a:prstGeom>
          <a:noFill/>
        </p:spPr>
        <p:txBody>
          <a:bodyPr wrap="square" rtlCol="0">
            <a:spAutoFit/>
          </a:bodyPr>
          <a:lstStyle/>
          <a:p>
            <a:pPr algn="l"/>
            <a:r>
              <a:rPr lang="en-US" i="1" dirty="0">
                <a:latin typeface="Segoe UI Semilight" panose="020B0402040204020203" pitchFamily="34" charset="0"/>
                <a:cs typeface="Segoe UI Semilight" panose="020B0402040204020203" pitchFamily="34" charset="0"/>
              </a:rPr>
              <a:t>Chebyshev polynomial</a:t>
            </a:r>
            <a:endParaRPr lang="en-SG" i="1" dirty="0">
              <a:latin typeface="Segoe UI Semilight" panose="020B0402040204020203" pitchFamily="34" charset="0"/>
              <a:cs typeface="Segoe UI Semilight" panose="020B0402040204020203" pitchFamily="34" charset="0"/>
            </a:endParaRPr>
          </a:p>
        </p:txBody>
      </p:sp>
      <p:pic>
        <p:nvPicPr>
          <p:cNvPr id="8" name="Picture 7" descr="Chart, histogram&#10;&#10;Description automatically generated">
            <a:extLst>
              <a:ext uri="{FF2B5EF4-FFF2-40B4-BE49-F238E27FC236}">
                <a16:creationId xmlns:a16="http://schemas.microsoft.com/office/drawing/2014/main" id="{36B4E142-D35C-1859-4CE8-489B201EC22C}"/>
              </a:ext>
            </a:extLst>
          </p:cNvPr>
          <p:cNvPicPr>
            <a:picLocks noChangeAspect="1"/>
          </p:cNvPicPr>
          <p:nvPr/>
        </p:nvPicPr>
        <p:blipFill rotWithShape="1">
          <a:blip r:embed="rId3">
            <a:extLst>
              <a:ext uri="{28A0092B-C50C-407E-A947-70E740481C1C}">
                <a14:useLocalDpi xmlns:a14="http://schemas.microsoft.com/office/drawing/2010/main" val="0"/>
              </a:ext>
            </a:extLst>
          </a:blip>
          <a:srcRect r="49878"/>
          <a:stretch/>
        </p:blipFill>
        <p:spPr>
          <a:xfrm>
            <a:off x="147301" y="3429000"/>
            <a:ext cx="4072034" cy="2790930"/>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D4C6C14-A9D5-B9A2-80A7-FBCB8663903B}"/>
                  </a:ext>
                </a:extLst>
              </p:cNvPr>
              <p:cNvSpPr txBox="1"/>
              <p:nvPr/>
            </p:nvSpPr>
            <p:spPr>
              <a:xfrm>
                <a:off x="5191330" y="5044736"/>
                <a:ext cx="3094117" cy="1175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i="1" smtClean="0">
                          <a:latin typeface="Cambria Math" panose="02040503050406030204" pitchFamily="18" charset="0"/>
                          <a:cs typeface="Segoe UI Semilight" panose="020B0402040204020203" pitchFamily="34" charset="0"/>
                        </a:rPr>
                        <m:t>𝑓</m:t>
                      </m:r>
                      <m:d>
                        <m:dPr>
                          <m:ctrlPr>
                            <a:rPr lang="pt-BR" sz="2800" i="1" smtClean="0">
                              <a:latin typeface="Cambria Math" panose="02040503050406030204" pitchFamily="18" charset="0"/>
                              <a:cs typeface="Segoe UI Semilight" panose="020B0402040204020203" pitchFamily="34" charset="0"/>
                            </a:rPr>
                          </m:ctrlPr>
                        </m:dPr>
                        <m:e>
                          <m:r>
                            <a:rPr lang="pt-BR" sz="2800" i="1" smtClean="0">
                              <a:latin typeface="Cambria Math" panose="02040503050406030204" pitchFamily="18" charset="0"/>
                              <a:cs typeface="Segoe UI Semilight" panose="020B0402040204020203" pitchFamily="34" charset="0"/>
                            </a:rPr>
                            <m:t>𝑥</m:t>
                          </m:r>
                        </m:e>
                      </m:d>
                      <m:r>
                        <a:rPr lang="pt-BR" sz="2800" i="1" smtClean="0">
                          <a:latin typeface="Cambria Math" panose="02040503050406030204" pitchFamily="18" charset="0"/>
                          <a:cs typeface="Segoe UI Semilight" panose="020B0402040204020203" pitchFamily="34" charset="0"/>
                        </a:rPr>
                        <m:t>=</m:t>
                      </m:r>
                      <m:nary>
                        <m:naryPr>
                          <m:chr m:val="∑"/>
                          <m:ctrlPr>
                            <a:rPr lang="pt-BR" sz="2800" i="1" smtClean="0">
                              <a:latin typeface="Cambria Math" panose="02040503050406030204" pitchFamily="18" charset="0"/>
                              <a:cs typeface="Segoe UI Semilight" panose="020B0402040204020203" pitchFamily="34" charset="0"/>
                            </a:rPr>
                          </m:ctrlPr>
                        </m:naryPr>
                        <m:sub>
                          <m:r>
                            <a:rPr lang="pt-BR" sz="2800" i="1" smtClean="0">
                              <a:latin typeface="Cambria Math" panose="02040503050406030204" pitchFamily="18" charset="0"/>
                              <a:cs typeface="Segoe UI Semilight" panose="020B0402040204020203" pitchFamily="34" charset="0"/>
                            </a:rPr>
                            <m:t>𝑛</m:t>
                          </m:r>
                          <m:r>
                            <a:rPr lang="en-US" sz="2800" b="0" i="1" smtClean="0">
                              <a:latin typeface="Cambria Math" panose="02040503050406030204" pitchFamily="18" charset="0"/>
                              <a:cs typeface="Segoe UI Semilight" panose="020B0402040204020203" pitchFamily="34" charset="0"/>
                            </a:rPr>
                            <m:t>=0</m:t>
                          </m:r>
                        </m:sub>
                        <m:sup>
                          <m:r>
                            <a:rPr lang="pt-BR" sz="2800" i="1" smtClean="0">
                              <a:latin typeface="Cambria Math" panose="02040503050406030204" pitchFamily="18" charset="0"/>
                              <a:cs typeface="Segoe UI Semilight" panose="020B0402040204020203" pitchFamily="34" charset="0"/>
                            </a:rPr>
                            <m:t>∞</m:t>
                          </m:r>
                        </m:sup>
                        <m:e>
                          <m:sSub>
                            <m:sSubPr>
                              <m:ctrlPr>
                                <a:rPr lang="pt-BR" sz="2800" i="1">
                                  <a:latin typeface="Cambria Math" panose="02040503050406030204" pitchFamily="18" charset="0"/>
                                  <a:cs typeface="Segoe UI Semilight" panose="020B0402040204020203" pitchFamily="34" charset="0"/>
                                </a:rPr>
                              </m:ctrlPr>
                            </m:sSubPr>
                            <m:e>
                              <m:r>
                                <a:rPr lang="pt-BR" sz="2800" i="1">
                                  <a:latin typeface="Cambria Math" panose="02040503050406030204" pitchFamily="18" charset="0"/>
                                  <a:cs typeface="Segoe UI Semilight" panose="020B0402040204020203" pitchFamily="34" charset="0"/>
                                </a:rPr>
                                <m:t>𝑎</m:t>
                              </m:r>
                            </m:e>
                            <m:sub>
                              <m:r>
                                <a:rPr lang="pt-BR" sz="2800" i="1">
                                  <a:latin typeface="Cambria Math" panose="02040503050406030204" pitchFamily="18" charset="0"/>
                                  <a:cs typeface="Segoe UI Semilight" panose="020B0402040204020203" pitchFamily="34" charset="0"/>
                                </a:rPr>
                                <m:t>𝑛</m:t>
                              </m:r>
                            </m:sub>
                          </m:sSub>
                          <m:sSub>
                            <m:sSubPr>
                              <m:ctrlPr>
                                <a:rPr lang="pt-BR" sz="2800" i="1" smtClean="0">
                                  <a:latin typeface="Cambria Math" panose="02040503050406030204" pitchFamily="18" charset="0"/>
                                  <a:cs typeface="Segoe UI Semilight" panose="020B0402040204020203" pitchFamily="34" charset="0"/>
                                </a:rPr>
                              </m:ctrlPr>
                            </m:sSubPr>
                            <m:e>
                              <m:r>
                                <a:rPr lang="en-US" sz="2800" b="0" i="1" smtClean="0">
                                  <a:latin typeface="Cambria Math" panose="02040503050406030204" pitchFamily="18" charset="0"/>
                                  <a:cs typeface="Segoe UI Semilight" panose="020B0402040204020203" pitchFamily="34" charset="0"/>
                                </a:rPr>
                                <m:t>𝑇</m:t>
                              </m:r>
                            </m:e>
                            <m:sub>
                              <m:r>
                                <a:rPr lang="en-US" sz="2800" b="0" i="1" smtClean="0">
                                  <a:latin typeface="Cambria Math" panose="02040503050406030204" pitchFamily="18" charset="0"/>
                                  <a:cs typeface="Segoe UI Semilight" panose="020B0402040204020203" pitchFamily="34" charset="0"/>
                                </a:rPr>
                                <m:t>𝑛</m:t>
                              </m:r>
                            </m:sub>
                          </m:sSub>
                          <m:r>
                            <a:rPr lang="en-US" sz="2800" b="0" i="1" smtClean="0">
                              <a:latin typeface="Cambria Math" panose="02040503050406030204" pitchFamily="18" charset="0"/>
                              <a:cs typeface="Segoe UI Semilight" panose="020B0402040204020203" pitchFamily="34" charset="0"/>
                            </a:rPr>
                            <m:t>(</m:t>
                          </m:r>
                          <m:r>
                            <a:rPr lang="en-US" sz="2800" b="0" i="1" smtClean="0">
                              <a:latin typeface="Cambria Math" panose="02040503050406030204" pitchFamily="18" charset="0"/>
                              <a:cs typeface="Segoe UI Semilight" panose="020B0402040204020203" pitchFamily="34" charset="0"/>
                            </a:rPr>
                            <m:t>𝑥</m:t>
                          </m:r>
                          <m:r>
                            <a:rPr lang="en-US" sz="2800" b="0" i="1" smtClean="0">
                              <a:latin typeface="Cambria Math" panose="02040503050406030204" pitchFamily="18" charset="0"/>
                              <a:cs typeface="Segoe UI Semilight" panose="020B0402040204020203" pitchFamily="34" charset="0"/>
                            </a:rPr>
                            <m:t>)</m:t>
                          </m:r>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p:sp>
            <p:nvSpPr>
              <p:cNvPr id="9" name="TextBox 8">
                <a:extLst>
                  <a:ext uri="{FF2B5EF4-FFF2-40B4-BE49-F238E27FC236}">
                    <a16:creationId xmlns:a16="http://schemas.microsoft.com/office/drawing/2014/main" id="{5D4C6C14-A9D5-B9A2-80A7-FBCB8663903B}"/>
                  </a:ext>
                </a:extLst>
              </p:cNvPr>
              <p:cNvSpPr txBox="1">
                <a:spLocks noRot="1" noChangeAspect="1" noMove="1" noResize="1" noEditPoints="1" noAdjustHandles="1" noChangeArrowheads="1" noChangeShapeType="1" noTextEdit="1"/>
              </p:cNvSpPr>
              <p:nvPr/>
            </p:nvSpPr>
            <p:spPr>
              <a:xfrm>
                <a:off x="5191330" y="5044736"/>
                <a:ext cx="3094117" cy="1175194"/>
              </a:xfrm>
              <a:prstGeom prst="rect">
                <a:avLst/>
              </a:prstGeom>
              <a:blipFill>
                <a:blip r:embed="rId4"/>
                <a:stretch>
                  <a:fillRect/>
                </a:stretch>
              </a:blipFill>
            </p:spPr>
            <p:txBody>
              <a:bodyPr/>
              <a:lstStyle/>
              <a:p>
                <a:r>
                  <a:rPr lang="en-SG">
                    <a:noFill/>
                  </a:rPr>
                  <a:t> </a:t>
                </a:r>
              </a:p>
            </p:txBody>
          </p:sp>
        </mc:Fallback>
      </mc:AlternateContent>
      <p:pic>
        <p:nvPicPr>
          <p:cNvPr id="3078" name="Picture 6">
            <a:extLst>
              <a:ext uri="{FF2B5EF4-FFF2-40B4-BE49-F238E27FC236}">
                <a16:creationId xmlns:a16="http://schemas.microsoft.com/office/drawing/2014/main" id="{DCEFF1F1-0A8F-7606-790E-AF72FB691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4343" y="3534526"/>
            <a:ext cx="4468092" cy="10324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CED02C7-AF9F-06C4-FE9A-0F3F640B271A}"/>
              </a:ext>
            </a:extLst>
          </p:cNvPr>
          <p:cNvGrpSpPr/>
          <p:nvPr/>
        </p:nvGrpSpPr>
        <p:grpSpPr>
          <a:xfrm>
            <a:off x="551660" y="6275599"/>
            <a:ext cx="8040689" cy="353497"/>
            <a:chOff x="551656" y="6275595"/>
            <a:chExt cx="8040689" cy="353497"/>
          </a:xfrm>
        </p:grpSpPr>
        <p:sp>
          <p:nvSpPr>
            <p:cNvPr id="16" name="TextBox 2">
              <a:extLst>
                <a:ext uri="{FF2B5EF4-FFF2-40B4-BE49-F238E27FC236}">
                  <a16:creationId xmlns:a16="http://schemas.microsoft.com/office/drawing/2014/main" id="{A70B6729-879D-3F0F-ECC7-B0E07D3ACBC2}"/>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7" name="Straight Connector 16">
              <a:extLst>
                <a:ext uri="{FF2B5EF4-FFF2-40B4-BE49-F238E27FC236}">
                  <a16:creationId xmlns:a16="http://schemas.microsoft.com/office/drawing/2014/main" id="{2D2D6605-D68E-6B9D-26DC-DDF5A107FE7D}"/>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7FFD55-5F51-0FF8-4E86-0544D8165FD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5">
              <a:extLst>
                <a:ext uri="{FF2B5EF4-FFF2-40B4-BE49-F238E27FC236}">
                  <a16:creationId xmlns:a16="http://schemas.microsoft.com/office/drawing/2014/main" id="{149769FB-7AA5-FE6F-F3E5-5B302C9EABC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20" name="Straight Connector 19">
              <a:extLst>
                <a:ext uri="{FF2B5EF4-FFF2-40B4-BE49-F238E27FC236}">
                  <a16:creationId xmlns:a16="http://schemas.microsoft.com/office/drawing/2014/main" id="{38049982-9D38-2220-AE64-017BF2E243E1}"/>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7">
              <a:extLst>
                <a:ext uri="{FF2B5EF4-FFF2-40B4-BE49-F238E27FC236}">
                  <a16:creationId xmlns:a16="http://schemas.microsoft.com/office/drawing/2014/main" id="{FDAEE937-0360-1494-55D0-AE7729965965}"/>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22" name="Straight Connector 21">
              <a:extLst>
                <a:ext uri="{FF2B5EF4-FFF2-40B4-BE49-F238E27FC236}">
                  <a16:creationId xmlns:a16="http://schemas.microsoft.com/office/drawing/2014/main" id="{B56A3322-E664-6468-8E3F-8D158250348E}"/>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9">
              <a:extLst>
                <a:ext uri="{FF2B5EF4-FFF2-40B4-BE49-F238E27FC236}">
                  <a16:creationId xmlns:a16="http://schemas.microsoft.com/office/drawing/2014/main" id="{266C5D6B-C40A-33AE-D99E-25DEF92AC2C4}"/>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AB6CAD6-C979-0EA8-F9B4-2DE34BFD50F8}"/>
                  </a:ext>
                </a:extLst>
              </p:cNvPr>
              <p:cNvSpPr txBox="1"/>
              <p:nvPr/>
            </p:nvSpPr>
            <p:spPr>
              <a:xfrm>
                <a:off x="424054" y="2250475"/>
                <a:ext cx="35185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i="1" smtClean="0">
                              <a:latin typeface="Cambria Math" panose="02040503050406030204" pitchFamily="18" charset="0"/>
                              <a:cs typeface="Segoe UI Semilight" panose="020B0402040204020203" pitchFamily="34" charset="0"/>
                            </a:rPr>
                          </m:ctrlPr>
                        </m:sSubPr>
                        <m:e>
                          <m:r>
                            <a:rPr lang="en-US" sz="2800" b="0" i="1" smtClean="0">
                              <a:latin typeface="Cambria Math" panose="02040503050406030204" pitchFamily="18" charset="0"/>
                              <a:cs typeface="Segoe UI Semilight" panose="020B0402040204020203" pitchFamily="34" charset="0"/>
                            </a:rPr>
                            <m:t>𝑇</m:t>
                          </m:r>
                        </m:e>
                        <m:sub>
                          <m:r>
                            <a:rPr lang="en-US" sz="2800" b="0" i="1" smtClean="0">
                              <a:latin typeface="Cambria Math" panose="02040503050406030204" pitchFamily="18" charset="0"/>
                              <a:cs typeface="Segoe UI Semilight" panose="020B0402040204020203" pitchFamily="34" charset="0"/>
                            </a:rPr>
                            <m:t>𝑛</m:t>
                          </m:r>
                        </m:sub>
                      </m:sSub>
                      <m:d>
                        <m:dPr>
                          <m:ctrlPr>
                            <a:rPr lang="en-US" sz="2800" b="0" i="1" smtClean="0">
                              <a:latin typeface="Cambria Math" panose="02040503050406030204" pitchFamily="18" charset="0"/>
                              <a:cs typeface="Segoe UI Semilight" panose="020B0402040204020203" pitchFamily="34" charset="0"/>
                            </a:rPr>
                          </m:ctrlPr>
                        </m:dPr>
                        <m:e>
                          <m:func>
                            <m:funcPr>
                              <m:ctrlPr>
                                <a:rPr lang="en-US" sz="2800" b="0" i="1" smtClean="0">
                                  <a:latin typeface="Cambria Math" panose="02040503050406030204" pitchFamily="18" charset="0"/>
                                  <a:cs typeface="Segoe UI Semilight" panose="020B0402040204020203" pitchFamily="34" charset="0"/>
                                </a:rPr>
                              </m:ctrlPr>
                            </m:funcPr>
                            <m:fName>
                              <m:r>
                                <m:rPr>
                                  <m:sty m:val="p"/>
                                </m:rPr>
                                <a:rPr lang="en-US" sz="2800" b="0" i="0" smtClean="0">
                                  <a:latin typeface="Cambria Math" panose="02040503050406030204" pitchFamily="18" charset="0"/>
                                  <a:cs typeface="Segoe UI Semilight" panose="020B0402040204020203" pitchFamily="34" charset="0"/>
                                </a:rPr>
                                <m:t>cos</m:t>
                              </m:r>
                            </m:fName>
                            <m:e>
                              <m:d>
                                <m:dPr>
                                  <m:ctrlPr>
                                    <a:rPr lang="en-US" sz="2800" b="0" i="1" smtClean="0">
                                      <a:latin typeface="Cambria Math" panose="02040503050406030204" pitchFamily="18" charset="0"/>
                                      <a:cs typeface="Segoe UI Semilight" panose="020B0402040204020203" pitchFamily="34" charset="0"/>
                                    </a:rPr>
                                  </m:ctrlPr>
                                </m:dPr>
                                <m:e>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𝜃</m:t>
                                  </m:r>
                                </m:e>
                              </m:d>
                            </m:e>
                          </m:func>
                        </m:e>
                      </m:d>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𝑛</m:t>
                      </m:r>
                      <m:func>
                        <m:funcPr>
                          <m:ctrlPr>
                            <a:rPr lang="en-US" sz="2800" i="1">
                              <a:latin typeface="Cambria Math" panose="02040503050406030204" pitchFamily="18" charset="0"/>
                              <a:cs typeface="Segoe UI Semilight" panose="020B0402040204020203" pitchFamily="34" charset="0"/>
                            </a:rPr>
                          </m:ctrlPr>
                        </m:funcPr>
                        <m:fName>
                          <m:r>
                            <m:rPr>
                              <m:sty m:val="p"/>
                            </m:rPr>
                            <a:rPr lang="en-US" sz="2800">
                              <a:latin typeface="Cambria Math" panose="02040503050406030204" pitchFamily="18" charset="0"/>
                              <a:cs typeface="Segoe UI Semilight" panose="020B0402040204020203" pitchFamily="34" charset="0"/>
                            </a:rPr>
                            <m:t>cos</m:t>
                          </m:r>
                        </m:fName>
                        <m:e>
                          <m:d>
                            <m:dPr>
                              <m:ctrlPr>
                                <a:rPr lang="en-US" sz="2800" i="1">
                                  <a:latin typeface="Cambria Math" panose="02040503050406030204" pitchFamily="18" charset="0"/>
                                  <a:cs typeface="Segoe UI Semilight" panose="020B0402040204020203" pitchFamily="34" charset="0"/>
                                </a:rPr>
                              </m:ctrlPr>
                            </m:dPr>
                            <m:e>
                              <m:r>
                                <a:rPr lang="en-US" sz="2800" i="1">
                                  <a:latin typeface="Cambria Math" panose="02040503050406030204" pitchFamily="18" charset="0"/>
                                  <a:ea typeface="Cambria Math" panose="02040503050406030204" pitchFamily="18" charset="0"/>
                                  <a:cs typeface="Segoe UI Semilight" panose="020B0402040204020203" pitchFamily="34" charset="0"/>
                                </a:rPr>
                                <m:t>𝜃</m:t>
                              </m:r>
                            </m:e>
                          </m:d>
                        </m:e>
                      </m:func>
                    </m:oMath>
                  </m:oMathPara>
                </a14:m>
                <a:endParaRPr lang="en-SG" sz="2800" i="1" dirty="0">
                  <a:latin typeface="Segoe UI Semilight" panose="020B0402040204020203" pitchFamily="34" charset="0"/>
                  <a:cs typeface="Segoe UI Semilight" panose="020B0402040204020203" pitchFamily="34" charset="0"/>
                </a:endParaRPr>
              </a:p>
            </p:txBody>
          </p:sp>
        </mc:Choice>
        <mc:Fallback>
          <p:sp>
            <p:nvSpPr>
              <p:cNvPr id="24" name="TextBox 23">
                <a:extLst>
                  <a:ext uri="{FF2B5EF4-FFF2-40B4-BE49-F238E27FC236}">
                    <a16:creationId xmlns:a16="http://schemas.microsoft.com/office/drawing/2014/main" id="{CAB6CAD6-C979-0EA8-F9B4-2DE34BFD50F8}"/>
                  </a:ext>
                </a:extLst>
              </p:cNvPr>
              <p:cNvSpPr txBox="1">
                <a:spLocks noRot="1" noChangeAspect="1" noMove="1" noResize="1" noEditPoints="1" noAdjustHandles="1" noChangeArrowheads="1" noChangeShapeType="1" noTextEdit="1"/>
              </p:cNvSpPr>
              <p:nvPr/>
            </p:nvSpPr>
            <p:spPr>
              <a:xfrm>
                <a:off x="424054" y="2250475"/>
                <a:ext cx="3518527" cy="430887"/>
              </a:xfrm>
              <a:prstGeom prst="rect">
                <a:avLst/>
              </a:prstGeom>
              <a:blipFill>
                <a:blip r:embed="rId6"/>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467342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1000"/>
                                        <p:tgtEl>
                                          <p:spTgt spid="3078"/>
                                        </p:tgtEl>
                                      </p:cBhvr>
                                    </p:animEffect>
                                    <p:anim calcmode="lin" valueType="num">
                                      <p:cBhvr>
                                        <p:cTn id="13" dur="1000" fill="hold"/>
                                        <p:tgtEl>
                                          <p:spTgt spid="3078"/>
                                        </p:tgtEl>
                                        <p:attrNameLst>
                                          <p:attrName>ppt_x</p:attrName>
                                        </p:attrNameLst>
                                      </p:cBhvr>
                                      <p:tavLst>
                                        <p:tav tm="0">
                                          <p:val>
                                            <p:strVal val="#ppt_x"/>
                                          </p:val>
                                        </p:tav>
                                        <p:tav tm="100000">
                                          <p:val>
                                            <p:strVal val="#ppt_x"/>
                                          </p:val>
                                        </p:tav>
                                      </p:tavLst>
                                    </p:anim>
                                    <p:anim calcmode="lin" valueType="num">
                                      <p:cBhvr>
                                        <p:cTn id="14" dur="1000" fill="hold"/>
                                        <p:tgtEl>
                                          <p:spTgt spid="307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E608-DC3F-4B94-21B0-D5773E59D972}"/>
              </a:ext>
            </a:extLst>
          </p:cNvPr>
          <p:cNvSpPr>
            <a:spLocks noGrp="1"/>
          </p:cNvSpPr>
          <p:nvPr>
            <p:ph type="title"/>
          </p:nvPr>
        </p:nvSpPr>
        <p:spPr/>
        <p:txBody>
          <a:bodyPr/>
          <a:lstStyle/>
          <a:p>
            <a:r>
              <a:rPr lang="en-SG" dirty="0"/>
              <a:t>Spectral GNN Layer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EAE273-D290-4ED9-05C7-95A4DD628B0B}"/>
                  </a:ext>
                </a:extLst>
              </p:cNvPr>
              <p:cNvSpPr txBox="1"/>
              <p:nvPr/>
            </p:nvSpPr>
            <p:spPr>
              <a:xfrm>
                <a:off x="3265698" y="2413576"/>
                <a:ext cx="1174235" cy="5977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Segoe UI Semilight" panose="020B0402040204020203" pitchFamily="34" charset="0"/>
                        </a:rPr>
                        <m:t>𝑈</m:t>
                      </m:r>
                      <m:acc>
                        <m:accPr>
                          <m:chr m:val="̂"/>
                          <m:ctrlPr>
                            <a:rPr lang="en-SG" sz="3200" i="1" smtClean="0">
                              <a:latin typeface="Cambria Math" panose="02040503050406030204" pitchFamily="18" charset="0"/>
                              <a:cs typeface="Segoe UI Semilight" panose="020B0402040204020203" pitchFamily="34" charset="0"/>
                            </a:rPr>
                          </m:ctrlPr>
                        </m:accPr>
                        <m:e>
                          <m:r>
                            <a:rPr lang="en-US" sz="3200" i="1">
                              <a:latin typeface="Cambria Math" panose="02040503050406030204" pitchFamily="18" charset="0"/>
                              <a:cs typeface="Segoe UI Semilight" panose="020B0402040204020203" pitchFamily="34" charset="0"/>
                            </a:rPr>
                            <m:t>𝑔</m:t>
                          </m:r>
                        </m:e>
                      </m:acc>
                      <m:r>
                        <a:rPr lang="en-US" sz="3200" i="1">
                          <a:latin typeface="Cambria Math" panose="02040503050406030204" pitchFamily="18" charset="0"/>
                          <a:cs typeface="Segoe UI Semilight" panose="020B0402040204020203" pitchFamily="34" charset="0"/>
                        </a:rPr>
                        <m:t>(</m:t>
                      </m:r>
                      <m:r>
                        <m:rPr>
                          <m:sty m:val="p"/>
                        </m:rPr>
                        <a:rPr lang="el-GR" sz="3200" i="1">
                          <a:latin typeface="Cambria Math" panose="02040503050406030204" pitchFamily="18" charset="0"/>
                          <a:ea typeface="Cambria Math" panose="02040503050406030204" pitchFamily="18" charset="0"/>
                          <a:cs typeface="Segoe UI Semilight" panose="020B0402040204020203" pitchFamily="34" charset="0"/>
                        </a:rPr>
                        <m:t>Λ</m:t>
                      </m:r>
                      <m:r>
                        <a:rPr lang="en-US" sz="3200" i="1">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US" sz="3200" i="1">
                              <a:latin typeface="Cambria Math" panose="02040503050406030204" pitchFamily="18" charset="0"/>
                              <a:cs typeface="Segoe UI Semilight" panose="020B0402040204020203" pitchFamily="34" charset="0"/>
                            </a:rPr>
                          </m:ctrlPr>
                        </m:sSupPr>
                        <m:e>
                          <m:r>
                            <a:rPr lang="en-US" sz="3200" i="1">
                              <a:latin typeface="Cambria Math" panose="02040503050406030204" pitchFamily="18" charset="0"/>
                              <a:cs typeface="Segoe UI Semilight" panose="020B0402040204020203" pitchFamily="34" charset="0"/>
                            </a:rPr>
                            <m:t>𝑈</m:t>
                          </m:r>
                        </m:e>
                        <m:sup>
                          <m:r>
                            <a:rPr lang="en-US" sz="3200" i="1">
                              <a:latin typeface="Cambria Math" panose="02040503050406030204" pitchFamily="18" charset="0"/>
                              <a:cs typeface="Segoe UI Semilight" panose="020B0402040204020203" pitchFamily="34" charset="0"/>
                            </a:rPr>
                            <m:t>𝑇</m:t>
                          </m:r>
                        </m:sup>
                      </m:sSup>
                      <m:r>
                        <a:rPr lang="en-US" sz="3200" i="1">
                          <a:latin typeface="Cambria Math" panose="02040503050406030204" pitchFamily="18" charset="0"/>
                          <a:cs typeface="Segoe UI Semilight" panose="020B0402040204020203" pitchFamily="34" charset="0"/>
                        </a:rPr>
                        <m:t>𝑓</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4" name="TextBox 3">
                <a:extLst>
                  <a:ext uri="{FF2B5EF4-FFF2-40B4-BE49-F238E27FC236}">
                    <a16:creationId xmlns:a16="http://schemas.microsoft.com/office/drawing/2014/main" id="{70EAE273-D290-4ED9-05C7-95A4DD628B0B}"/>
                  </a:ext>
                </a:extLst>
              </p:cNvPr>
              <p:cNvSpPr txBox="1">
                <a:spLocks noRot="1" noChangeAspect="1" noMove="1" noResize="1" noEditPoints="1" noAdjustHandles="1" noChangeArrowheads="1" noChangeShapeType="1" noTextEdit="1"/>
              </p:cNvSpPr>
              <p:nvPr/>
            </p:nvSpPr>
            <p:spPr>
              <a:xfrm>
                <a:off x="3265698" y="2413576"/>
                <a:ext cx="1174235" cy="597728"/>
              </a:xfrm>
              <a:prstGeom prst="rect">
                <a:avLst/>
              </a:prstGeom>
              <a:blipFill>
                <a:blip r:embed="rId2"/>
                <a:stretch>
                  <a:fillRect r="-66667"/>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B41415EF-068D-365D-BB0B-1EFDF663DA9B}"/>
              </a:ext>
            </a:extLst>
          </p:cNvPr>
          <p:cNvSpPr txBox="1"/>
          <p:nvPr/>
        </p:nvSpPr>
        <p:spPr>
          <a:xfrm>
            <a:off x="1376624" y="4481565"/>
            <a:ext cx="7043895" cy="954107"/>
          </a:xfrm>
          <a:prstGeom prst="rect">
            <a:avLst/>
          </a:prstGeom>
          <a:noFill/>
        </p:spPr>
        <p:txBody>
          <a:bodyPr wrap="square" rtlCol="0">
            <a:spAutoFit/>
          </a:bodyPr>
          <a:lstStyle/>
          <a:p>
            <a:pPr algn="l"/>
            <a:r>
              <a:rPr lang="en-SG" sz="2800" i="1" dirty="0">
                <a:latin typeface="Segoe UI Semilight" panose="020B0402040204020203" pitchFamily="34" charset="0"/>
                <a:cs typeface="Segoe UI Semilight" panose="020B0402040204020203" pitchFamily="34" charset="0"/>
              </a:rPr>
              <a:t>Trainable filter, usually a parametric polynomial filter</a:t>
            </a:r>
          </a:p>
        </p:txBody>
      </p:sp>
      <p:cxnSp>
        <p:nvCxnSpPr>
          <p:cNvPr id="7" name="Straight Arrow Connector 6">
            <a:extLst>
              <a:ext uri="{FF2B5EF4-FFF2-40B4-BE49-F238E27FC236}">
                <a16:creationId xmlns:a16="http://schemas.microsoft.com/office/drawing/2014/main" id="{43846964-E5C1-D7E4-541D-8F9B7C4932AF}"/>
              </a:ext>
            </a:extLst>
          </p:cNvPr>
          <p:cNvCxnSpPr>
            <a:endCxn id="4" idx="2"/>
          </p:cNvCxnSpPr>
          <p:nvPr/>
        </p:nvCxnSpPr>
        <p:spPr>
          <a:xfrm flipV="1">
            <a:off x="3852815" y="3011304"/>
            <a:ext cx="1" cy="1349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4129D9A-CB74-2854-0DF7-E3E7C0C831BB}"/>
              </a:ext>
            </a:extLst>
          </p:cNvPr>
          <p:cNvGrpSpPr/>
          <p:nvPr/>
        </p:nvGrpSpPr>
        <p:grpSpPr>
          <a:xfrm>
            <a:off x="551660" y="6275599"/>
            <a:ext cx="8040689" cy="353497"/>
            <a:chOff x="551656" y="6275595"/>
            <a:chExt cx="8040689" cy="353497"/>
          </a:xfrm>
        </p:grpSpPr>
        <p:sp>
          <p:nvSpPr>
            <p:cNvPr id="6" name="TextBox 2">
              <a:extLst>
                <a:ext uri="{FF2B5EF4-FFF2-40B4-BE49-F238E27FC236}">
                  <a16:creationId xmlns:a16="http://schemas.microsoft.com/office/drawing/2014/main" id="{30797EA4-2058-81F7-4B50-904C23AC0CA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8" name="Straight Connector 7">
              <a:extLst>
                <a:ext uri="{FF2B5EF4-FFF2-40B4-BE49-F238E27FC236}">
                  <a16:creationId xmlns:a16="http://schemas.microsoft.com/office/drawing/2014/main" id="{ABA9CEE5-E9A6-77B4-18B4-EE2119F0CE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4791A8-3E51-5F6D-A83A-9BA0AC695C0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094716CE-7B2E-3476-F5F4-8D1D9B8E6A54}"/>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1" name="Straight Connector 10">
              <a:extLst>
                <a:ext uri="{FF2B5EF4-FFF2-40B4-BE49-F238E27FC236}">
                  <a16:creationId xmlns:a16="http://schemas.microsoft.com/office/drawing/2014/main" id="{2E0D853C-37C8-71BB-B514-BBE31E521C7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B8D865D9-CA0B-C860-B159-D41D7B779562}"/>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FABE6606-4ABD-2D9A-C446-4E2AF92F4A8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A68DA30C-AC87-89C9-DE5A-33A473271BFB}"/>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39675169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9952-0F18-BC80-A966-E57BB4552C10}"/>
              </a:ext>
            </a:extLst>
          </p:cNvPr>
          <p:cNvSpPr>
            <a:spLocks noGrp="1"/>
          </p:cNvSpPr>
          <p:nvPr>
            <p:ph type="title"/>
          </p:nvPr>
        </p:nvSpPr>
        <p:spPr/>
        <p:txBody>
          <a:bodyPr/>
          <a:lstStyle/>
          <a:p>
            <a:r>
              <a:rPr lang="en-SG" err="1"/>
              <a:t>Chebnet</a:t>
            </a:r>
            <a:endParaRPr lang="en-SG"/>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ED781D6-1204-AA90-E575-9D23DD1AAF4A}"/>
                  </a:ext>
                </a:extLst>
              </p:cNvPr>
              <p:cNvSpPr txBox="1"/>
              <p:nvPr/>
            </p:nvSpPr>
            <p:spPr>
              <a:xfrm>
                <a:off x="1823217" y="2292450"/>
                <a:ext cx="5842000" cy="954107"/>
              </a:xfrm>
              <a:prstGeom prst="rect">
                <a:avLst/>
              </a:prstGeom>
              <a:noFill/>
            </p:spPr>
            <p:txBody>
              <a:bodyPr wrap="square" rtlCol="0">
                <a:spAutoFit/>
              </a:bodyPr>
              <a:lstStyle/>
              <a:p>
                <a:pPr algn="l"/>
                <a:r>
                  <a:rPr lang="en-SG" sz="2800" i="1">
                    <a:latin typeface="Segoe UI Semilight" panose="020B0402040204020203" pitchFamily="34" charset="0"/>
                    <a:cs typeface="Segoe UI Semilight" panose="020B0402040204020203" pitchFamily="34" charset="0"/>
                  </a:rPr>
                  <a:t>Approximation </a:t>
                </a:r>
                <a14:m>
                  <m:oMath xmlns:m="http://schemas.openxmlformats.org/officeDocument/2006/math">
                    <m:r>
                      <a:rPr lang="en-SG" sz="2800" b="0" i="1" smtClean="0">
                        <a:latin typeface="Cambria Math" panose="02040503050406030204" pitchFamily="18" charset="0"/>
                        <a:cs typeface="Segoe UI Semilight" panose="020B0402040204020203" pitchFamily="34" charset="0"/>
                      </a:rPr>
                      <m:t>𝑈</m:t>
                    </m:r>
                    <m:sSub>
                      <m:sSubPr>
                        <m:ctrlPr>
                          <a:rPr lang="en-SG" sz="2800" b="0" i="1" smtClean="0">
                            <a:latin typeface="Cambria Math" panose="02040503050406030204" pitchFamily="18" charset="0"/>
                            <a:cs typeface="Segoe UI Semilight" panose="020B0402040204020203" pitchFamily="34" charset="0"/>
                          </a:rPr>
                        </m:ctrlPr>
                      </m:sSubPr>
                      <m:e>
                        <m:r>
                          <a:rPr lang="en-SG" sz="2800" b="0" i="1" smtClean="0">
                            <a:latin typeface="Cambria Math" panose="02040503050406030204" pitchFamily="18" charset="0"/>
                            <a:cs typeface="Segoe UI Semilight" panose="020B0402040204020203" pitchFamily="34" charset="0"/>
                          </a:rPr>
                          <m:t>𝑔</m:t>
                        </m:r>
                      </m:e>
                      <m:sub>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𝜃</m:t>
                        </m:r>
                      </m:sub>
                    </m:sSub>
                    <m:d>
                      <m:d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dPr>
                      <m:e>
                        <m:r>
                          <m:rPr>
                            <m:sty m:val="p"/>
                          </m:rPr>
                          <a:rPr lang="el-GR" sz="2800" b="0" i="1" smtClean="0">
                            <a:latin typeface="Cambria Math" panose="02040503050406030204" pitchFamily="18" charset="0"/>
                            <a:ea typeface="Cambria Math" panose="02040503050406030204" pitchFamily="18" charset="0"/>
                            <a:cs typeface="Segoe UI Semilight" panose="020B0402040204020203" pitchFamily="34" charset="0"/>
                          </a:rPr>
                          <m:t>Λ</m:t>
                        </m:r>
                      </m:e>
                    </m:d>
                    <m:sSup>
                      <m:sSupPr>
                        <m:ctrlPr>
                          <a:rPr lang="en-SG" sz="2800" i="1">
                            <a:latin typeface="Cambria Math" panose="02040503050406030204" pitchFamily="18" charset="0"/>
                            <a:ea typeface="Cambria Math" panose="02040503050406030204" pitchFamily="18" charset="0"/>
                            <a:cs typeface="Segoe UI Semilight" panose="020B0402040204020203" pitchFamily="34" charset="0"/>
                          </a:rPr>
                        </m:ctrlPr>
                      </m:sSupPr>
                      <m:e>
                        <m:r>
                          <a:rPr lang="en-SG" sz="2800" i="1">
                            <a:latin typeface="Cambria Math" panose="02040503050406030204" pitchFamily="18" charset="0"/>
                            <a:ea typeface="Cambria Math" panose="02040503050406030204" pitchFamily="18" charset="0"/>
                            <a:cs typeface="Segoe UI Semilight" panose="020B0402040204020203" pitchFamily="34" charset="0"/>
                          </a:rPr>
                          <m:t>𝑈</m:t>
                        </m:r>
                      </m:e>
                      <m:sup>
                        <m:r>
                          <a:rPr lang="en-SG" sz="2800" i="1">
                            <a:latin typeface="Cambria Math" panose="02040503050406030204" pitchFamily="18" charset="0"/>
                            <a:ea typeface="Cambria Math" panose="02040503050406030204" pitchFamily="18" charset="0"/>
                            <a:cs typeface="Segoe UI Semilight" panose="020B0402040204020203" pitchFamily="34" charset="0"/>
                          </a:rPr>
                          <m:t>𝑇</m:t>
                        </m:r>
                      </m:sup>
                    </m:sSup>
                  </m:oMath>
                </a14:m>
                <a:r>
                  <a:rPr lang="en-SG" sz="2800" i="1">
                    <a:latin typeface="Segoe UI Semilight" panose="020B0402040204020203" pitchFamily="34" charset="0"/>
                    <a:cs typeface="Segoe UI Semilight" panose="020B0402040204020203" pitchFamily="34" charset="0"/>
                  </a:rPr>
                  <a:t> with Chebyshev Polynomials</a:t>
                </a:r>
              </a:p>
            </p:txBody>
          </p:sp>
        </mc:Choice>
        <mc:Fallback>
          <p:sp>
            <p:nvSpPr>
              <p:cNvPr id="4" name="TextBox 3">
                <a:extLst>
                  <a:ext uri="{FF2B5EF4-FFF2-40B4-BE49-F238E27FC236}">
                    <a16:creationId xmlns:a16="http://schemas.microsoft.com/office/drawing/2014/main" id="{1ED781D6-1204-AA90-E575-9D23DD1AAF4A}"/>
                  </a:ext>
                </a:extLst>
              </p:cNvPr>
              <p:cNvSpPr txBox="1">
                <a:spLocks noRot="1" noChangeAspect="1" noMove="1" noResize="1" noEditPoints="1" noAdjustHandles="1" noChangeArrowheads="1" noChangeShapeType="1" noTextEdit="1"/>
              </p:cNvSpPr>
              <p:nvPr/>
            </p:nvSpPr>
            <p:spPr>
              <a:xfrm>
                <a:off x="1823217" y="2292450"/>
                <a:ext cx="5842000" cy="954107"/>
              </a:xfrm>
              <a:prstGeom prst="rect">
                <a:avLst/>
              </a:prstGeom>
              <a:blipFill>
                <a:blip r:embed="rId3"/>
                <a:stretch>
                  <a:fillRect l="-2088" t="-6369" b="-1656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D1EFB7C-52BF-4497-8E72-41FAD92DF36D}"/>
                  </a:ext>
                </a:extLst>
              </p:cNvPr>
              <p:cNvSpPr txBox="1"/>
              <p:nvPr/>
            </p:nvSpPr>
            <p:spPr>
              <a:xfrm>
                <a:off x="2458217" y="3942404"/>
                <a:ext cx="4572000" cy="1130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SG" sz="2400" i="1" smtClean="0">
                              <a:latin typeface="Cambria Math" panose="02040503050406030204" pitchFamily="18" charset="0"/>
                              <a:cs typeface="Segoe UI Semilight" panose="020B0402040204020203" pitchFamily="34" charset="0"/>
                            </a:rPr>
                          </m:ctrlPr>
                        </m:accPr>
                        <m:e>
                          <m:r>
                            <a:rPr lang="en-US" sz="2400" i="1">
                              <a:latin typeface="Cambria Math" panose="02040503050406030204" pitchFamily="18" charset="0"/>
                              <a:cs typeface="Segoe UI Semilight" panose="020B0402040204020203" pitchFamily="34" charset="0"/>
                            </a:rPr>
                            <m:t>𝑔</m:t>
                          </m:r>
                        </m:e>
                      </m:acc>
                      <m:d>
                        <m:dPr>
                          <m:ctrlPr>
                            <a:rPr lang="en-US" sz="2400" i="1">
                              <a:latin typeface="Cambria Math" panose="02040503050406030204" pitchFamily="18" charset="0"/>
                              <a:cs typeface="Segoe UI Semilight" panose="020B0402040204020203" pitchFamily="34" charset="0"/>
                            </a:rPr>
                          </m:ctrlPr>
                        </m:dPr>
                        <m:e>
                          <m:r>
                            <m:rPr>
                              <m:sty m:val="p"/>
                            </m:rPr>
                            <a:rPr lang="el-GR" sz="2400" i="1">
                              <a:latin typeface="Cambria Math" panose="02040503050406030204" pitchFamily="18" charset="0"/>
                              <a:ea typeface="Cambria Math" panose="02040503050406030204" pitchFamily="18" charset="0"/>
                              <a:cs typeface="Segoe UI Semilight" panose="020B0402040204020203" pitchFamily="34" charset="0"/>
                            </a:rPr>
                            <m:t>Λ</m:t>
                          </m:r>
                        </m:e>
                      </m:d>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nary>
                        <m:naryPr>
                          <m:chr m:val="∑"/>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naryPr>
                        <m:sub>
                          <m:r>
                            <m:rPr>
                              <m:brk m:alnAt="23"/>
                            </m:r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𝑘</m:t>
                          </m:r>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1</m:t>
                          </m:r>
                        </m:sub>
                        <m:sup>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𝐾</m:t>
                          </m:r>
                        </m:sup>
                        <m:e>
                          <m:sSub>
                            <m:sSubPr>
                              <m:ctrlPr>
                                <a:rPr lang="en-SG" sz="2400" i="1">
                                  <a:latin typeface="Cambria Math" panose="02040503050406030204" pitchFamily="18" charset="0"/>
                                  <a:ea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ea typeface="Cambria Math" panose="02040503050406030204" pitchFamily="18" charset="0"/>
                                  <a:cs typeface="Segoe UI Semilight" panose="020B0402040204020203" pitchFamily="34" charset="0"/>
                                </a:rPr>
                                <m:t>𝜃</m:t>
                              </m:r>
                            </m:e>
                            <m:sub>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𝑘</m:t>
                              </m:r>
                            </m:sub>
                          </m:sSub>
                          <m:sSup>
                            <m:sSup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m:rPr>
                                  <m:sty m:val="p"/>
                                </m:rPr>
                                <a:rPr lang="el-GR" sz="2400" b="0" i="1" smtClean="0">
                                  <a:latin typeface="Cambria Math" panose="02040503050406030204" pitchFamily="18" charset="0"/>
                                  <a:ea typeface="Cambria Math" panose="02040503050406030204" pitchFamily="18" charset="0"/>
                                  <a:cs typeface="Segoe UI Semilight" panose="020B0402040204020203" pitchFamily="34" charset="0"/>
                                </a:rPr>
                                <m:t>Λ</m:t>
                              </m:r>
                            </m:e>
                            <m:sup>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𝑘</m:t>
                              </m:r>
                            </m:sup>
                          </m:sSup>
                        </m:e>
                      </m:nary>
                    </m:oMath>
                  </m:oMathPara>
                </a14:m>
                <a:endParaRPr lang="en-SG" sz="2400" i="1" dirty="0">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4D1EFB7C-52BF-4497-8E72-41FAD92DF36D}"/>
                  </a:ext>
                </a:extLst>
              </p:cNvPr>
              <p:cNvSpPr txBox="1">
                <a:spLocks noRot="1" noChangeAspect="1" noMove="1" noResize="1" noEditPoints="1" noAdjustHandles="1" noChangeArrowheads="1" noChangeShapeType="1" noTextEdit="1"/>
              </p:cNvSpPr>
              <p:nvPr/>
            </p:nvSpPr>
            <p:spPr>
              <a:xfrm>
                <a:off x="2458217" y="3942404"/>
                <a:ext cx="4572000" cy="1130822"/>
              </a:xfrm>
              <a:prstGeom prst="rect">
                <a:avLst/>
              </a:prstGeom>
              <a:blipFill>
                <a:blip r:embed="rId4"/>
                <a:stretch>
                  <a:fillRect/>
                </a:stretch>
              </a:blipFill>
            </p:spPr>
            <p:txBody>
              <a:bodyPr/>
              <a:lstStyle/>
              <a:p>
                <a:r>
                  <a:rPr lang="en-SG">
                    <a:noFill/>
                  </a:rPr>
                  <a:t> </a:t>
                </a:r>
              </a:p>
            </p:txBody>
          </p:sp>
        </mc:Fallback>
      </mc:AlternateContent>
      <p:grpSp>
        <p:nvGrpSpPr>
          <p:cNvPr id="5" name="Group 4">
            <a:extLst>
              <a:ext uri="{FF2B5EF4-FFF2-40B4-BE49-F238E27FC236}">
                <a16:creationId xmlns:a16="http://schemas.microsoft.com/office/drawing/2014/main" id="{90C4C108-756A-B003-466E-60795C08F44C}"/>
              </a:ext>
            </a:extLst>
          </p:cNvPr>
          <p:cNvGrpSpPr/>
          <p:nvPr/>
        </p:nvGrpSpPr>
        <p:grpSpPr>
          <a:xfrm>
            <a:off x="551660" y="6275599"/>
            <a:ext cx="8040689" cy="353497"/>
            <a:chOff x="551656" y="6275595"/>
            <a:chExt cx="8040689" cy="353497"/>
          </a:xfrm>
        </p:grpSpPr>
        <p:sp>
          <p:nvSpPr>
            <p:cNvPr id="6" name="TextBox 2">
              <a:extLst>
                <a:ext uri="{FF2B5EF4-FFF2-40B4-BE49-F238E27FC236}">
                  <a16:creationId xmlns:a16="http://schemas.microsoft.com/office/drawing/2014/main" id="{E710C91B-24BC-C8D2-86FA-80E581CB2885}"/>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7" name="Straight Connector 6">
              <a:extLst>
                <a:ext uri="{FF2B5EF4-FFF2-40B4-BE49-F238E27FC236}">
                  <a16:creationId xmlns:a16="http://schemas.microsoft.com/office/drawing/2014/main" id="{ED6D8E0E-9E79-C702-0D7F-F5116F9CD5D0}"/>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60DB4B-577A-9D7E-15C4-F7C67382AC04}"/>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6EDF174F-AF67-B54F-C794-25A82FE8866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0" name="Straight Connector 9">
              <a:extLst>
                <a:ext uri="{FF2B5EF4-FFF2-40B4-BE49-F238E27FC236}">
                  <a16:creationId xmlns:a16="http://schemas.microsoft.com/office/drawing/2014/main" id="{013C1E56-5991-6403-8687-6CE7DB426E9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7">
              <a:extLst>
                <a:ext uri="{FF2B5EF4-FFF2-40B4-BE49-F238E27FC236}">
                  <a16:creationId xmlns:a16="http://schemas.microsoft.com/office/drawing/2014/main" id="{4255FD76-DAC0-613D-B315-2F7EBC815E5C}"/>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2" name="Straight Connector 11">
              <a:extLst>
                <a:ext uri="{FF2B5EF4-FFF2-40B4-BE49-F238E27FC236}">
                  <a16:creationId xmlns:a16="http://schemas.microsoft.com/office/drawing/2014/main" id="{68EEDA65-D4F5-366B-6FE2-D6D32067840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C51721B5-512D-4D29-01E8-95EC7A51D08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1659230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802B-B400-53E7-073F-C573BB74DE11}"/>
              </a:ext>
            </a:extLst>
          </p:cNvPr>
          <p:cNvSpPr>
            <a:spLocks noGrp="1"/>
          </p:cNvSpPr>
          <p:nvPr>
            <p:ph type="title"/>
          </p:nvPr>
        </p:nvSpPr>
        <p:spPr/>
        <p:txBody>
          <a:bodyPr/>
          <a:lstStyle/>
          <a:p>
            <a:r>
              <a:rPr lang="en-SG" err="1"/>
              <a:t>Chebnet</a:t>
            </a:r>
            <a:endParaRPr lang="en-SG"/>
          </a:p>
        </p:txBody>
      </p:sp>
      <p:pic>
        <p:nvPicPr>
          <p:cNvPr id="6" name="Graphic 5">
            <a:extLst>
              <a:ext uri="{FF2B5EF4-FFF2-40B4-BE49-F238E27FC236}">
                <a16:creationId xmlns:a16="http://schemas.microsoft.com/office/drawing/2014/main" id="{517070C3-9859-0D0B-B5B0-A5107D9E91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3840" y="1496108"/>
            <a:ext cx="3393226" cy="1214858"/>
          </a:xfrm>
          <a:prstGeom prst="rect">
            <a:avLst/>
          </a:prstGeom>
        </p:spPr>
      </p:pic>
      <p:pic>
        <p:nvPicPr>
          <p:cNvPr id="8" name="Graphic 7">
            <a:extLst>
              <a:ext uri="{FF2B5EF4-FFF2-40B4-BE49-F238E27FC236}">
                <a16:creationId xmlns:a16="http://schemas.microsoft.com/office/drawing/2014/main" id="{77963019-8D3B-CFA9-F71B-82F123A35D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738" y="3078663"/>
            <a:ext cx="4408594" cy="1550480"/>
          </a:xfrm>
          <a:prstGeom prst="rect">
            <a:avLst/>
          </a:prstGeom>
        </p:spPr>
      </p:pic>
      <p:pic>
        <p:nvPicPr>
          <p:cNvPr id="14" name="Graphic 13">
            <a:extLst>
              <a:ext uri="{FF2B5EF4-FFF2-40B4-BE49-F238E27FC236}">
                <a16:creationId xmlns:a16="http://schemas.microsoft.com/office/drawing/2014/main" id="{9F014F1A-A9C7-2E5C-CDE7-E70548000F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83314" y="5090485"/>
            <a:ext cx="2474309" cy="857241"/>
          </a:xfrm>
          <a:prstGeom prst="rect">
            <a:avLst/>
          </a:prstGeom>
        </p:spPr>
      </p:pic>
      <p:pic>
        <p:nvPicPr>
          <p:cNvPr id="16" name="Graphic 15">
            <a:extLst>
              <a:ext uri="{FF2B5EF4-FFF2-40B4-BE49-F238E27FC236}">
                <a16:creationId xmlns:a16="http://schemas.microsoft.com/office/drawing/2014/main" id="{8110C34F-9487-6671-9EBF-8C04057D18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40120" y="5269108"/>
            <a:ext cx="3508182" cy="366526"/>
          </a:xfrm>
          <a:prstGeom prst="rect">
            <a:avLst/>
          </a:prstGeom>
        </p:spPr>
      </p:pic>
      <p:grpSp>
        <p:nvGrpSpPr>
          <p:cNvPr id="3" name="Group 2">
            <a:extLst>
              <a:ext uri="{FF2B5EF4-FFF2-40B4-BE49-F238E27FC236}">
                <a16:creationId xmlns:a16="http://schemas.microsoft.com/office/drawing/2014/main" id="{DC4BDE3E-FCB8-E436-237D-DDECFE81F74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335714E9-72D3-D419-0F8E-414C43D2DB92}"/>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E419F574-76D0-17DC-8A7C-391D7D890C87}"/>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D6A373-C1FA-1A76-BD4D-00544DF8B253}"/>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D43DABD2-84E5-3A9A-1FBF-2262B6033FC8}"/>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0" name="Straight Connector 9">
              <a:extLst>
                <a:ext uri="{FF2B5EF4-FFF2-40B4-BE49-F238E27FC236}">
                  <a16:creationId xmlns:a16="http://schemas.microsoft.com/office/drawing/2014/main" id="{25A0BB87-4AD3-79D3-C665-7E7F55AA6141}"/>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7">
              <a:extLst>
                <a:ext uri="{FF2B5EF4-FFF2-40B4-BE49-F238E27FC236}">
                  <a16:creationId xmlns:a16="http://schemas.microsoft.com/office/drawing/2014/main" id="{6600169E-F451-DC36-ABBB-C39E5B01B50C}"/>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2" name="Straight Connector 11">
              <a:extLst>
                <a:ext uri="{FF2B5EF4-FFF2-40B4-BE49-F238E27FC236}">
                  <a16:creationId xmlns:a16="http://schemas.microsoft.com/office/drawing/2014/main" id="{18D68B21-5BBE-C1DF-1493-935D887CE625}"/>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DDBF91FA-5F79-7133-6117-D23D588A21C7}"/>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59916997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9952-0F18-BC80-A966-E57BB4552C10}"/>
              </a:ext>
            </a:extLst>
          </p:cNvPr>
          <p:cNvSpPr>
            <a:spLocks noGrp="1"/>
          </p:cNvSpPr>
          <p:nvPr>
            <p:ph type="title"/>
          </p:nvPr>
        </p:nvSpPr>
        <p:spPr/>
        <p:txBody>
          <a:bodyPr/>
          <a:lstStyle/>
          <a:p>
            <a:r>
              <a:rPr lang="en-SG"/>
              <a:t>GCN</a:t>
            </a:r>
          </a:p>
        </p:txBody>
      </p:sp>
      <p:sp>
        <p:nvSpPr>
          <p:cNvPr id="4" name="TextBox 3">
            <a:extLst>
              <a:ext uri="{FF2B5EF4-FFF2-40B4-BE49-F238E27FC236}">
                <a16:creationId xmlns:a16="http://schemas.microsoft.com/office/drawing/2014/main" id="{1ED781D6-1204-AA90-E575-9D23DD1AAF4A}"/>
              </a:ext>
            </a:extLst>
          </p:cNvPr>
          <p:cNvSpPr txBox="1"/>
          <p:nvPr/>
        </p:nvSpPr>
        <p:spPr>
          <a:xfrm>
            <a:off x="586871" y="1422316"/>
            <a:ext cx="7886700" cy="954107"/>
          </a:xfrm>
          <a:prstGeom prst="rect">
            <a:avLst/>
          </a:prstGeom>
          <a:noFill/>
        </p:spPr>
        <p:txBody>
          <a:bodyPr wrap="square" rtlCol="0">
            <a:spAutoFit/>
          </a:bodyPr>
          <a:lstStyle/>
          <a:p>
            <a:pPr algn="l"/>
            <a:r>
              <a:rPr lang="en-SG" sz="2800" i="1" dirty="0">
                <a:latin typeface="Segoe UI Semilight" panose="020B0402040204020203" pitchFamily="34" charset="0"/>
                <a:cs typeface="Segoe UI Semilight" panose="020B0402040204020203" pitchFamily="34" charset="0"/>
              </a:rPr>
              <a:t>Current state of the art model, Further weaker approximation with multiple layers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695AD3-C799-89C5-3DD0-9301EC1CDFA2}"/>
                  </a:ext>
                </a:extLst>
              </p:cNvPr>
              <p:cNvSpPr txBox="1"/>
              <p:nvPr/>
            </p:nvSpPr>
            <p:spPr>
              <a:xfrm>
                <a:off x="1193084" y="2634575"/>
                <a:ext cx="1534331"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sz="2800" i="1" smtClean="0">
                              <a:latin typeface="Cambria Math" panose="02040503050406030204" pitchFamily="18" charset="0"/>
                              <a:cs typeface="Segoe UI Semilight" panose="020B0402040204020203" pitchFamily="34" charset="0"/>
                            </a:rPr>
                          </m:ctrlPr>
                        </m:sSubPr>
                        <m:e>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𝜆</m:t>
                          </m:r>
                        </m:e>
                        <m:sub>
                          <m:r>
                            <a:rPr lang="en-SG" sz="2800" b="0" i="1" smtClean="0">
                              <a:latin typeface="Cambria Math" panose="02040503050406030204" pitchFamily="18" charset="0"/>
                              <a:cs typeface="Segoe UI Semilight" panose="020B0402040204020203" pitchFamily="34" charset="0"/>
                            </a:rPr>
                            <m:t>𝑚𝑎𝑥</m:t>
                          </m:r>
                        </m:sub>
                      </m:sSub>
                      <m:r>
                        <a:rPr lang="en-SG" sz="2800" i="1">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2</m:t>
                      </m:r>
                    </m:oMath>
                  </m:oMathPara>
                </a14:m>
                <a:endParaRPr lang="en-SG" sz="3600" i="1" dirty="0">
                  <a:latin typeface="Segoe UI Semilight" panose="020B0402040204020203" pitchFamily="34" charset="0"/>
                  <a:cs typeface="Segoe UI Semilight" panose="020B0402040204020203" pitchFamily="34" charset="0"/>
                </a:endParaRPr>
              </a:p>
            </p:txBody>
          </p:sp>
        </mc:Choice>
        <mc:Fallback xmlns="">
          <p:sp>
            <p:nvSpPr>
              <p:cNvPr id="6" name="TextBox 5">
                <a:extLst>
                  <a:ext uri="{FF2B5EF4-FFF2-40B4-BE49-F238E27FC236}">
                    <a16:creationId xmlns:a16="http://schemas.microsoft.com/office/drawing/2014/main" id="{2E695AD3-C799-89C5-3DD0-9301EC1CDFA2}"/>
                  </a:ext>
                </a:extLst>
              </p:cNvPr>
              <p:cNvSpPr txBox="1">
                <a:spLocks noRot="1" noChangeAspect="1" noMove="1" noResize="1" noEditPoints="1" noAdjustHandles="1" noChangeArrowheads="1" noChangeShapeType="1" noTextEdit="1"/>
              </p:cNvSpPr>
              <p:nvPr/>
            </p:nvSpPr>
            <p:spPr>
              <a:xfrm>
                <a:off x="1193084" y="2634575"/>
                <a:ext cx="1534331" cy="430887"/>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FB3B0C-20EF-12A3-B7C7-4581EF5BA263}"/>
                  </a:ext>
                </a:extLst>
              </p:cNvPr>
              <p:cNvSpPr txBox="1"/>
              <p:nvPr/>
            </p:nvSpPr>
            <p:spPr>
              <a:xfrm>
                <a:off x="670429" y="4060993"/>
                <a:ext cx="7844921" cy="20193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3600" i="1" smtClean="0">
                              <a:latin typeface="Cambria Math" panose="02040503050406030204" pitchFamily="18" charset="0"/>
                              <a:cs typeface="Segoe UI Semilight" panose="020B0402040204020203" pitchFamily="34" charset="0"/>
                            </a:rPr>
                          </m:ctrlPr>
                        </m:sSubPr>
                        <m:e>
                          <m:r>
                            <a:rPr lang="en-SG" sz="3600" i="1">
                              <a:latin typeface="Cambria Math" panose="02040503050406030204" pitchFamily="18" charset="0"/>
                              <a:cs typeface="Segoe UI Semilight" panose="020B0402040204020203" pitchFamily="34" charset="0"/>
                            </a:rPr>
                            <m:t>𝑔</m:t>
                          </m:r>
                        </m:e>
                        <m:sub>
                          <m:r>
                            <a:rPr lang="en-SG" sz="3600" i="1">
                              <a:latin typeface="Cambria Math" panose="02040503050406030204" pitchFamily="18" charset="0"/>
                              <a:ea typeface="Cambria Math" panose="02040503050406030204" pitchFamily="18" charset="0"/>
                              <a:cs typeface="Segoe UI Semilight" panose="020B0402040204020203" pitchFamily="34" charset="0"/>
                            </a:rPr>
                            <m:t>𝜃</m:t>
                          </m:r>
                        </m:sub>
                      </m:sSub>
                      <m:d>
                        <m:dPr>
                          <m:ctrlPr>
                            <a:rPr lang="en-SG" sz="3600" i="1">
                              <a:latin typeface="Cambria Math" panose="02040503050406030204" pitchFamily="18" charset="0"/>
                              <a:cs typeface="Segoe UI Semilight" panose="020B0402040204020203" pitchFamily="34" charset="0"/>
                            </a:rPr>
                          </m:ctrlPr>
                        </m:dPr>
                        <m:e>
                          <m:r>
                            <m:rPr>
                              <m:sty m:val="p"/>
                            </m:rPr>
                            <a:rPr lang="el-GR" sz="3600" i="1">
                              <a:latin typeface="Cambria Math" panose="02040503050406030204" pitchFamily="18" charset="0"/>
                              <a:ea typeface="Cambria Math" panose="02040503050406030204" pitchFamily="18" charset="0"/>
                              <a:cs typeface="Segoe UI Semilight" panose="020B0402040204020203" pitchFamily="34" charset="0"/>
                            </a:rPr>
                            <m:t>Λ</m:t>
                          </m:r>
                        </m:e>
                      </m:d>
                      <m:r>
                        <a:rPr lang="en-SG" sz="3600" i="1" dirty="0">
                          <a:latin typeface="Cambria Math" panose="02040503050406030204" pitchFamily="18" charset="0"/>
                          <a:cs typeface="Segoe UI Semilight" panose="020B0402040204020203" pitchFamily="34" charset="0"/>
                        </a:rPr>
                        <m:t>⋆</m:t>
                      </m:r>
                      <m:r>
                        <m:rPr>
                          <m:nor/>
                        </m:rPr>
                        <a:rPr lang="en-SG" sz="3600" b="1">
                          <a:latin typeface="Cambria Math" panose="02040503050406030204" pitchFamily="18" charset="0"/>
                          <a:ea typeface="Cambria Math" panose="02040503050406030204" pitchFamily="18" charset="0"/>
                          <a:cs typeface="Segoe UI Semilight" panose="020B0402040204020203" pitchFamily="34" charset="0"/>
                        </a:rPr>
                        <m:t>x</m:t>
                      </m:r>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m:t>
                      </m:r>
                      <m:sSub>
                        <m:sSubPr>
                          <m:ctrlPr>
                            <a:rPr lang="en-SG" sz="3600" i="1">
                              <a:latin typeface="Cambria Math" panose="02040503050406030204" pitchFamily="18" charset="0"/>
                              <a:ea typeface="Cambria Math" panose="02040503050406030204" pitchFamily="18" charset="0"/>
                              <a:cs typeface="Segoe UI Semilight" panose="020B0402040204020203" pitchFamily="34" charset="0"/>
                            </a:rPr>
                          </m:ctrlPr>
                        </m:sSubPr>
                        <m:e>
                          <m:r>
                            <a:rPr lang="en-SG" sz="3600" b="0" i="1" smtClean="0">
                              <a:latin typeface="Cambria Math" panose="02040503050406030204" pitchFamily="18" charset="0"/>
                              <a:ea typeface="Cambria Math" panose="02040503050406030204" pitchFamily="18" charset="0"/>
                              <a:cs typeface="Segoe UI Semilight" panose="020B0402040204020203" pitchFamily="34" charset="0"/>
                            </a:rPr>
                            <m:t>𝜃</m:t>
                          </m:r>
                        </m:e>
                        <m:sub>
                          <m:r>
                            <a:rPr lang="en-SG" sz="3600" b="0" i="1">
                              <a:latin typeface="Cambria Math" panose="02040503050406030204" pitchFamily="18" charset="0"/>
                              <a:ea typeface="Cambria Math" panose="02040503050406030204" pitchFamily="18" charset="0"/>
                              <a:cs typeface="Segoe UI Semilight" panose="020B0402040204020203" pitchFamily="34" charset="0"/>
                            </a:rPr>
                            <m:t>0</m:t>
                          </m:r>
                        </m:sub>
                      </m:sSub>
                      <m:r>
                        <m:rPr>
                          <m:nor/>
                        </m:rPr>
                        <a:rPr lang="en-SG" sz="3600" b="1">
                          <a:latin typeface="Cambria Math" panose="02040503050406030204" pitchFamily="18" charset="0"/>
                          <a:ea typeface="Cambria Math" panose="02040503050406030204" pitchFamily="18" charset="0"/>
                          <a:cs typeface="Segoe UI Semilight" panose="020B0402040204020203" pitchFamily="34" charset="0"/>
                        </a:rPr>
                        <m:t>x</m:t>
                      </m:r>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SG" sz="3600" b="1" i="1" smtClean="0">
                              <a:latin typeface="Cambria Math" panose="02040503050406030204" pitchFamily="18" charset="0"/>
                              <a:ea typeface="Cambria Math" panose="02040503050406030204" pitchFamily="18" charset="0"/>
                              <a:cs typeface="Segoe UI Semilight" panose="020B0402040204020203" pitchFamily="34" charset="0"/>
                            </a:rPr>
                          </m:ctrlPr>
                        </m:sSupPr>
                        <m:e>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𝑫</m:t>
                          </m:r>
                        </m:e>
                        <m:sup>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𝟏</m:t>
                          </m:r>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𝟐</m:t>
                          </m:r>
                        </m:sup>
                      </m:sSup>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𝑨</m:t>
                      </m:r>
                      <m:sSup>
                        <m:sSupPr>
                          <m:ctrlPr>
                            <a:rPr lang="en-SG" sz="3600" b="1" i="1" smtClean="0">
                              <a:latin typeface="Cambria Math" panose="02040503050406030204" pitchFamily="18" charset="0"/>
                              <a:ea typeface="Cambria Math" panose="02040503050406030204" pitchFamily="18" charset="0"/>
                              <a:cs typeface="Segoe UI Semilight" panose="020B0402040204020203" pitchFamily="34" charset="0"/>
                            </a:rPr>
                          </m:ctrlPr>
                        </m:sSupPr>
                        <m:e>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𝑫</m:t>
                          </m:r>
                        </m:e>
                        <m:sup>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𝟏</m:t>
                          </m:r>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𝟐</m:t>
                          </m:r>
                        </m:sup>
                      </m:sSup>
                      <m:sSub>
                        <m:sSubPr>
                          <m:ctrlPr>
                            <a:rPr lang="en-SG" sz="3600" i="1">
                              <a:latin typeface="Cambria Math" panose="02040503050406030204" pitchFamily="18" charset="0"/>
                              <a:ea typeface="Cambria Math" panose="02040503050406030204" pitchFamily="18" charset="0"/>
                              <a:cs typeface="Segoe UI Semilight" panose="020B0402040204020203" pitchFamily="34" charset="0"/>
                            </a:rPr>
                          </m:ctrlPr>
                        </m:sSubPr>
                        <m:e>
                          <m:r>
                            <a:rPr lang="en-SG" sz="3600" b="0" i="1" smtClean="0">
                              <a:latin typeface="Cambria Math" panose="02040503050406030204" pitchFamily="18" charset="0"/>
                              <a:ea typeface="Cambria Math" panose="02040503050406030204" pitchFamily="18" charset="0"/>
                              <a:cs typeface="Segoe UI Semilight" panose="020B0402040204020203" pitchFamily="34" charset="0"/>
                            </a:rPr>
                            <m:t>𝜃</m:t>
                          </m:r>
                        </m:e>
                        <m:sub>
                          <m:r>
                            <a:rPr lang="en-SG" sz="3600" b="0" i="1">
                              <a:latin typeface="Cambria Math" panose="02040503050406030204" pitchFamily="18" charset="0"/>
                              <a:ea typeface="Cambria Math" panose="02040503050406030204" pitchFamily="18" charset="0"/>
                              <a:cs typeface="Segoe UI Semilight" panose="020B0402040204020203" pitchFamily="34" charset="0"/>
                            </a:rPr>
                            <m:t>1</m:t>
                          </m:r>
                        </m:sub>
                      </m:sSub>
                      <m:r>
                        <m:rPr>
                          <m:nor/>
                        </m:rPr>
                        <a:rPr lang="en-SG" sz="3600" b="1">
                          <a:latin typeface="Cambria Math" panose="02040503050406030204" pitchFamily="18" charset="0"/>
                          <a:ea typeface="Cambria Math" panose="02040503050406030204" pitchFamily="18" charset="0"/>
                          <a:cs typeface="Segoe UI Semilight" panose="020B0402040204020203" pitchFamily="34" charset="0"/>
                        </a:rPr>
                        <m:t>x</m:t>
                      </m:r>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m:t>
                      </m:r>
                    </m:oMath>
                  </m:oMathPara>
                </a14:m>
                <a:endParaRPr lang="en-SG" sz="3600" i="1" dirty="0">
                  <a:latin typeface="Segoe UI Semilight" panose="020B0402040204020203" pitchFamily="34" charset="0"/>
                  <a:cs typeface="Segoe UI Semilight" panose="020B0402040204020203" pitchFamily="34" charset="0"/>
                </a:endParaRPr>
              </a:p>
              <a:p>
                <a:r>
                  <a:rPr lang="en-SG" sz="3600" i="1" dirty="0">
                    <a:latin typeface="Segoe UI Semilight" panose="020B0402040204020203" pitchFamily="34" charset="0"/>
                    <a:cs typeface="Segoe UI Semilight" panose="020B0402040204020203" pitchFamily="34" charset="0"/>
                  </a:rPr>
                  <a:t>                = </a:t>
                </a:r>
                <a14:m>
                  <m:oMath xmlns:m="http://schemas.openxmlformats.org/officeDocument/2006/math">
                    <m:r>
                      <a:rPr lang="en-SG" sz="3600" b="0" i="1" smtClean="0">
                        <a:latin typeface="Cambria Math" panose="02040503050406030204" pitchFamily="18" charset="0"/>
                        <a:ea typeface="Cambria Math" panose="02040503050406030204" pitchFamily="18" charset="0"/>
                        <a:cs typeface="Segoe UI Semilight" panose="020B0402040204020203" pitchFamily="34" charset="0"/>
                      </a:rPr>
                      <m:t>𝜃</m:t>
                    </m:r>
                    <m:d>
                      <m:dPr>
                        <m:ctrlPr>
                          <a:rPr lang="en-SG" sz="3600" b="0" i="1" smtClean="0">
                            <a:latin typeface="Cambria Math" panose="02040503050406030204" pitchFamily="18" charset="0"/>
                            <a:ea typeface="Cambria Math" panose="02040503050406030204" pitchFamily="18" charset="0"/>
                            <a:cs typeface="Segoe UI Semilight" panose="020B0402040204020203" pitchFamily="34" charset="0"/>
                          </a:rPr>
                        </m:ctrlPr>
                      </m:dPr>
                      <m:e>
                        <m:r>
                          <a:rPr lang="en-SG" sz="3600" b="0" i="1" smtClean="0">
                            <a:latin typeface="Cambria Math" panose="02040503050406030204" pitchFamily="18" charset="0"/>
                            <a:ea typeface="Cambria Math" panose="02040503050406030204" pitchFamily="18" charset="0"/>
                            <a:cs typeface="Segoe UI Semilight" panose="020B0402040204020203" pitchFamily="34" charset="0"/>
                          </a:rPr>
                          <m:t>𝐼</m:t>
                        </m:r>
                        <m:r>
                          <a:rPr lang="en-SG" sz="3600" b="0" i="1" smtClean="0">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SG" sz="3600" b="1" i="1">
                                <a:latin typeface="Cambria Math" panose="02040503050406030204" pitchFamily="18" charset="0"/>
                                <a:ea typeface="Cambria Math" panose="02040503050406030204" pitchFamily="18" charset="0"/>
                                <a:cs typeface="Segoe UI Semilight" panose="020B0402040204020203" pitchFamily="34" charset="0"/>
                              </a:rPr>
                            </m:ctrlPr>
                          </m:sSupPr>
                          <m:e>
                            <m:r>
                              <a:rPr lang="en-SG" sz="3600" b="1" i="1">
                                <a:latin typeface="Cambria Math" panose="02040503050406030204" pitchFamily="18" charset="0"/>
                                <a:ea typeface="Cambria Math" panose="02040503050406030204" pitchFamily="18" charset="0"/>
                                <a:cs typeface="Segoe UI Semilight" panose="020B0402040204020203" pitchFamily="34" charset="0"/>
                              </a:rPr>
                              <m:t>𝑫</m:t>
                            </m:r>
                          </m:e>
                          <m:sup>
                            <m:r>
                              <a:rPr lang="en-SG" sz="3600" b="1" i="1">
                                <a:latin typeface="Cambria Math" panose="02040503050406030204" pitchFamily="18" charset="0"/>
                                <a:ea typeface="Cambria Math" panose="02040503050406030204" pitchFamily="18" charset="0"/>
                                <a:cs typeface="Segoe UI Semilight" panose="020B0402040204020203" pitchFamily="34" charset="0"/>
                              </a:rPr>
                              <m:t>−</m:t>
                            </m:r>
                            <m:f>
                              <m:fPr>
                                <m:ctrlPr>
                                  <a:rPr lang="en-SG" sz="3600" b="1" i="1">
                                    <a:latin typeface="Cambria Math" panose="02040503050406030204" pitchFamily="18" charset="0"/>
                                    <a:ea typeface="Cambria Math" panose="02040503050406030204" pitchFamily="18" charset="0"/>
                                    <a:cs typeface="Segoe UI Semilight" panose="020B0402040204020203" pitchFamily="34" charset="0"/>
                                  </a:rPr>
                                </m:ctrlPr>
                              </m:fPr>
                              <m:num>
                                <m:r>
                                  <a:rPr lang="en-SG" sz="3600" b="1" i="1">
                                    <a:latin typeface="Cambria Math" panose="02040503050406030204" pitchFamily="18" charset="0"/>
                                    <a:ea typeface="Cambria Math" panose="02040503050406030204" pitchFamily="18" charset="0"/>
                                    <a:cs typeface="Segoe UI Semilight" panose="020B0402040204020203" pitchFamily="34" charset="0"/>
                                  </a:rPr>
                                  <m:t>𝟏</m:t>
                                </m:r>
                              </m:num>
                              <m:den>
                                <m:r>
                                  <a:rPr lang="en-SG" sz="3600" b="1" i="1">
                                    <a:latin typeface="Cambria Math" panose="02040503050406030204" pitchFamily="18" charset="0"/>
                                    <a:ea typeface="Cambria Math" panose="02040503050406030204" pitchFamily="18" charset="0"/>
                                    <a:cs typeface="Segoe UI Semilight" panose="020B0402040204020203" pitchFamily="34" charset="0"/>
                                  </a:rPr>
                                  <m:t>𝟐</m:t>
                                </m:r>
                              </m:den>
                            </m:f>
                          </m:sup>
                        </m:sSup>
                        <m:r>
                          <a:rPr lang="en-SG" sz="3600" b="1" i="1">
                            <a:latin typeface="Cambria Math" panose="02040503050406030204" pitchFamily="18" charset="0"/>
                            <a:ea typeface="Cambria Math" panose="02040503050406030204" pitchFamily="18" charset="0"/>
                            <a:cs typeface="Segoe UI Semilight" panose="020B0402040204020203" pitchFamily="34" charset="0"/>
                          </a:rPr>
                          <m:t>𝑨</m:t>
                        </m:r>
                        <m:sSup>
                          <m:sSupPr>
                            <m:ctrlPr>
                              <a:rPr lang="en-SG" sz="3600" b="1" i="1">
                                <a:latin typeface="Cambria Math" panose="02040503050406030204" pitchFamily="18" charset="0"/>
                                <a:ea typeface="Cambria Math" panose="02040503050406030204" pitchFamily="18" charset="0"/>
                                <a:cs typeface="Segoe UI Semilight" panose="020B0402040204020203" pitchFamily="34" charset="0"/>
                              </a:rPr>
                            </m:ctrlPr>
                          </m:sSupPr>
                          <m:e>
                            <m:r>
                              <a:rPr lang="en-SG" sz="3600" b="1" i="1">
                                <a:latin typeface="Cambria Math" panose="02040503050406030204" pitchFamily="18" charset="0"/>
                                <a:ea typeface="Cambria Math" panose="02040503050406030204" pitchFamily="18" charset="0"/>
                                <a:cs typeface="Segoe UI Semilight" panose="020B0402040204020203" pitchFamily="34" charset="0"/>
                              </a:rPr>
                              <m:t>𝑫</m:t>
                            </m:r>
                          </m:e>
                          <m:sup>
                            <m:r>
                              <a:rPr lang="en-SG" sz="3600" b="1" i="1">
                                <a:latin typeface="Cambria Math" panose="02040503050406030204" pitchFamily="18" charset="0"/>
                                <a:ea typeface="Cambria Math" panose="02040503050406030204" pitchFamily="18" charset="0"/>
                                <a:cs typeface="Segoe UI Semilight" panose="020B0402040204020203" pitchFamily="34" charset="0"/>
                              </a:rPr>
                              <m:t>−</m:t>
                            </m:r>
                            <m:f>
                              <m:fPr>
                                <m:ctrlPr>
                                  <a:rPr lang="en-SG" sz="3600" b="1" i="1">
                                    <a:latin typeface="Cambria Math" panose="02040503050406030204" pitchFamily="18" charset="0"/>
                                    <a:ea typeface="Cambria Math" panose="02040503050406030204" pitchFamily="18" charset="0"/>
                                    <a:cs typeface="Segoe UI Semilight" panose="020B0402040204020203" pitchFamily="34" charset="0"/>
                                  </a:rPr>
                                </m:ctrlPr>
                              </m:fPr>
                              <m:num>
                                <m:r>
                                  <a:rPr lang="en-SG" sz="3600" b="1" i="1">
                                    <a:latin typeface="Cambria Math" panose="02040503050406030204" pitchFamily="18" charset="0"/>
                                    <a:ea typeface="Cambria Math" panose="02040503050406030204" pitchFamily="18" charset="0"/>
                                    <a:cs typeface="Segoe UI Semilight" panose="020B0402040204020203" pitchFamily="34" charset="0"/>
                                  </a:rPr>
                                  <m:t>𝟏</m:t>
                                </m:r>
                              </m:num>
                              <m:den>
                                <m:r>
                                  <a:rPr lang="en-SG" sz="3600" b="1" i="1">
                                    <a:latin typeface="Cambria Math" panose="02040503050406030204" pitchFamily="18" charset="0"/>
                                    <a:ea typeface="Cambria Math" panose="02040503050406030204" pitchFamily="18" charset="0"/>
                                    <a:cs typeface="Segoe UI Semilight" panose="020B0402040204020203" pitchFamily="34" charset="0"/>
                                  </a:rPr>
                                  <m:t>𝟐</m:t>
                                </m:r>
                              </m:den>
                            </m:f>
                          </m:sup>
                        </m:sSup>
                      </m:e>
                    </m:d>
                    <m:r>
                      <a:rPr lang="en-US" sz="3600" b="1" i="1" smtClean="0">
                        <a:latin typeface="Cambria Math" panose="02040503050406030204" pitchFamily="18" charset="0"/>
                        <a:ea typeface="Cambria Math" panose="02040503050406030204" pitchFamily="18" charset="0"/>
                        <a:cs typeface="Segoe UI Semilight" panose="020B0402040204020203" pitchFamily="34" charset="0"/>
                      </a:rPr>
                      <m:t>𝑿</m:t>
                    </m:r>
                  </m:oMath>
                </a14:m>
                <a:endParaRPr lang="en-SG" sz="3600" i="1" dirty="0">
                  <a:latin typeface="Segoe UI Semilight" panose="020B0402040204020203" pitchFamily="34" charset="0"/>
                  <a:cs typeface="Segoe UI Semilight" panose="020B0402040204020203" pitchFamily="34" charset="0"/>
                </a:endParaRPr>
              </a:p>
              <a:p>
                <a:r>
                  <a:rPr lang="en-SG" sz="3600" i="1" dirty="0">
                    <a:latin typeface="Segoe UI Semilight" panose="020B0402040204020203" pitchFamily="34" charset="0"/>
                    <a:cs typeface="Segoe UI Semilight" panose="020B0402040204020203" pitchFamily="34" charset="0"/>
                  </a:rPr>
                  <a:t>                </a:t>
                </a:r>
                <a14:m>
                  <m:oMath xmlns:m="http://schemas.openxmlformats.org/officeDocument/2006/math">
                    <m:r>
                      <a:rPr lang="en-SG" sz="3600" b="1" i="1">
                        <a:latin typeface="Cambria Math" panose="02040503050406030204" pitchFamily="18" charset="0"/>
                        <a:ea typeface="Cambria Math" panose="02040503050406030204" pitchFamily="18" charset="0"/>
                        <a:cs typeface="Segoe UI Semilight" panose="020B0402040204020203" pitchFamily="34" charset="0"/>
                      </a:rPr>
                      <m:t>≈</m:t>
                    </m:r>
                  </m:oMath>
                </a14:m>
                <a:r>
                  <a:rPr lang="en-SG" sz="3600" b="1" dirty="0">
                    <a:ea typeface="Cambria Math" panose="02040503050406030204" pitchFamily="18" charset="0"/>
                    <a:cs typeface="Segoe UI Semilight" panose="020B0402040204020203" pitchFamily="34" charset="0"/>
                  </a:rPr>
                  <a:t> </a:t>
                </a:r>
                <a14:m>
                  <m:oMath xmlns:m="http://schemas.openxmlformats.org/officeDocument/2006/math">
                    <m:sSup>
                      <m:sSupPr>
                        <m:ctrlPr>
                          <a:rPr lang="en-SG" sz="3600" b="1" i="1">
                            <a:latin typeface="Cambria Math" panose="02040503050406030204" pitchFamily="18" charset="0"/>
                            <a:ea typeface="Cambria Math" panose="02040503050406030204" pitchFamily="18" charset="0"/>
                            <a:cs typeface="Segoe UI Semilight" panose="020B0402040204020203" pitchFamily="34" charset="0"/>
                          </a:rPr>
                        </m:ctrlPr>
                      </m:sSupPr>
                      <m:e>
                        <m:acc>
                          <m:accPr>
                            <m:chr m:val="̃"/>
                            <m:ctrlPr>
                              <a:rPr lang="en-SG" sz="3600" b="1" i="1">
                                <a:latin typeface="Cambria Math" panose="02040503050406030204" pitchFamily="18" charset="0"/>
                                <a:ea typeface="Cambria Math" panose="02040503050406030204" pitchFamily="18" charset="0"/>
                                <a:cs typeface="Segoe UI Semilight" panose="020B0402040204020203" pitchFamily="34" charset="0"/>
                              </a:rPr>
                            </m:ctrlPr>
                          </m:accPr>
                          <m:e>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𝑫</m:t>
                            </m:r>
                          </m:e>
                        </m:acc>
                      </m:e>
                      <m:sup>
                        <m:r>
                          <a:rPr lang="en-SG" sz="3600" b="1" i="1">
                            <a:latin typeface="Cambria Math" panose="02040503050406030204" pitchFamily="18" charset="0"/>
                            <a:ea typeface="Cambria Math" panose="02040503050406030204" pitchFamily="18" charset="0"/>
                            <a:cs typeface="Segoe UI Semilight" panose="020B0402040204020203" pitchFamily="34" charset="0"/>
                          </a:rPr>
                          <m:t>−</m:t>
                        </m:r>
                        <m:r>
                          <a:rPr lang="en-SG" sz="3600" b="1" i="1">
                            <a:latin typeface="Cambria Math" panose="02040503050406030204" pitchFamily="18" charset="0"/>
                            <a:ea typeface="Cambria Math" panose="02040503050406030204" pitchFamily="18" charset="0"/>
                            <a:cs typeface="Segoe UI Semilight" panose="020B0402040204020203" pitchFamily="34" charset="0"/>
                          </a:rPr>
                          <m:t>𝟏</m:t>
                        </m:r>
                        <m:r>
                          <a:rPr lang="en-SG" sz="3600" b="1" i="1">
                            <a:latin typeface="Cambria Math" panose="02040503050406030204" pitchFamily="18" charset="0"/>
                            <a:ea typeface="Cambria Math" panose="02040503050406030204" pitchFamily="18" charset="0"/>
                            <a:cs typeface="Segoe UI Semilight" panose="020B0402040204020203" pitchFamily="34" charset="0"/>
                          </a:rPr>
                          <m:t>/</m:t>
                        </m:r>
                        <m:r>
                          <a:rPr lang="en-SG" sz="3600" b="1" i="1">
                            <a:latin typeface="Cambria Math" panose="02040503050406030204" pitchFamily="18" charset="0"/>
                            <a:ea typeface="Cambria Math" panose="02040503050406030204" pitchFamily="18" charset="0"/>
                            <a:cs typeface="Segoe UI Semilight" panose="020B0402040204020203" pitchFamily="34" charset="0"/>
                          </a:rPr>
                          <m:t>𝟐</m:t>
                        </m:r>
                      </m:sup>
                    </m:sSup>
                    <m:acc>
                      <m:accPr>
                        <m:chr m:val="̃"/>
                        <m:ctrlPr>
                          <a:rPr lang="en-SG" sz="3600" b="1" i="1" smtClean="0">
                            <a:latin typeface="Cambria Math" panose="02040503050406030204" pitchFamily="18" charset="0"/>
                            <a:ea typeface="Cambria Math" panose="02040503050406030204" pitchFamily="18" charset="0"/>
                            <a:cs typeface="Segoe UI Semilight" panose="020B0402040204020203" pitchFamily="34" charset="0"/>
                          </a:rPr>
                        </m:ctrlPr>
                      </m:accPr>
                      <m:e>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𝑨</m:t>
                        </m:r>
                      </m:e>
                    </m:acc>
                    <m:sSup>
                      <m:sSupPr>
                        <m:ctrlPr>
                          <a:rPr lang="en-SG" sz="3600" b="1" i="1">
                            <a:latin typeface="Cambria Math" panose="02040503050406030204" pitchFamily="18" charset="0"/>
                            <a:ea typeface="Cambria Math" panose="02040503050406030204" pitchFamily="18" charset="0"/>
                            <a:cs typeface="Segoe UI Semilight" panose="020B0402040204020203" pitchFamily="34" charset="0"/>
                          </a:rPr>
                        </m:ctrlPr>
                      </m:sSupPr>
                      <m:e>
                        <m:acc>
                          <m:accPr>
                            <m:chr m:val="̃"/>
                            <m:ctrlPr>
                              <a:rPr lang="en-SG" sz="3600" b="1" i="1">
                                <a:latin typeface="Cambria Math" panose="02040503050406030204" pitchFamily="18" charset="0"/>
                                <a:ea typeface="Cambria Math" panose="02040503050406030204" pitchFamily="18" charset="0"/>
                                <a:cs typeface="Segoe UI Semilight" panose="020B0402040204020203" pitchFamily="34" charset="0"/>
                              </a:rPr>
                            </m:ctrlPr>
                          </m:accPr>
                          <m:e>
                            <m:r>
                              <a:rPr lang="en-SG" sz="3600" b="1" i="1" smtClean="0">
                                <a:latin typeface="Cambria Math" panose="02040503050406030204" pitchFamily="18" charset="0"/>
                                <a:ea typeface="Cambria Math" panose="02040503050406030204" pitchFamily="18" charset="0"/>
                                <a:cs typeface="Segoe UI Semilight" panose="020B0402040204020203" pitchFamily="34" charset="0"/>
                              </a:rPr>
                              <m:t>𝑫</m:t>
                            </m:r>
                          </m:e>
                        </m:acc>
                      </m:e>
                      <m:sup>
                        <m:r>
                          <a:rPr lang="en-SG" sz="3600" b="1" i="1">
                            <a:latin typeface="Cambria Math" panose="02040503050406030204" pitchFamily="18" charset="0"/>
                            <a:ea typeface="Cambria Math" panose="02040503050406030204" pitchFamily="18" charset="0"/>
                            <a:cs typeface="Segoe UI Semilight" panose="020B0402040204020203" pitchFamily="34" charset="0"/>
                          </a:rPr>
                          <m:t>−</m:t>
                        </m:r>
                        <m:r>
                          <a:rPr lang="en-SG" sz="3600" b="1" i="1">
                            <a:latin typeface="Cambria Math" panose="02040503050406030204" pitchFamily="18" charset="0"/>
                            <a:ea typeface="Cambria Math" panose="02040503050406030204" pitchFamily="18" charset="0"/>
                            <a:cs typeface="Segoe UI Semilight" panose="020B0402040204020203" pitchFamily="34" charset="0"/>
                          </a:rPr>
                          <m:t>𝟏</m:t>
                        </m:r>
                        <m:r>
                          <a:rPr lang="en-SG" sz="3600" b="1" i="1">
                            <a:latin typeface="Cambria Math" panose="02040503050406030204" pitchFamily="18" charset="0"/>
                            <a:ea typeface="Cambria Math" panose="02040503050406030204" pitchFamily="18" charset="0"/>
                            <a:cs typeface="Segoe UI Semilight" panose="020B0402040204020203" pitchFamily="34" charset="0"/>
                          </a:rPr>
                          <m:t>/</m:t>
                        </m:r>
                        <m:r>
                          <a:rPr lang="en-SG" sz="3600" b="1" i="1">
                            <a:latin typeface="Cambria Math" panose="02040503050406030204" pitchFamily="18" charset="0"/>
                            <a:ea typeface="Cambria Math" panose="02040503050406030204" pitchFamily="18" charset="0"/>
                            <a:cs typeface="Segoe UI Semilight" panose="020B0402040204020203" pitchFamily="34" charset="0"/>
                          </a:rPr>
                          <m:t>𝟐</m:t>
                        </m:r>
                      </m:sup>
                    </m:sSup>
                    <m:r>
                      <a:rPr lang="en-SG" sz="3600" b="1" i="1">
                        <a:latin typeface="Cambria Math" panose="02040503050406030204" pitchFamily="18" charset="0"/>
                        <a:ea typeface="Cambria Math" panose="02040503050406030204" pitchFamily="18" charset="0"/>
                        <a:cs typeface="Segoe UI Semilight" panose="020B0402040204020203" pitchFamily="34" charset="0"/>
                      </a:rPr>
                      <m:t>𝑿</m:t>
                    </m:r>
                    <m:r>
                      <a:rPr lang="en-SG" sz="3600" b="1" i="1">
                        <a:latin typeface="Cambria Math" panose="02040503050406030204" pitchFamily="18" charset="0"/>
                        <a:ea typeface="Cambria Math" panose="02040503050406030204" pitchFamily="18" charset="0"/>
                        <a:cs typeface="Segoe UI Semilight" panose="020B0402040204020203" pitchFamily="34" charset="0"/>
                      </a:rPr>
                      <m:t>𝚯</m:t>
                    </m:r>
                  </m:oMath>
                </a14:m>
                <a:endParaRPr lang="en-SG" sz="3600" i="1" dirty="0">
                  <a:latin typeface="Segoe UI Semilight" panose="020B0402040204020203" pitchFamily="34" charset="0"/>
                  <a:cs typeface="Segoe UI Semilight" panose="020B0402040204020203" pitchFamily="34" charset="0"/>
                </a:endParaRPr>
              </a:p>
            </p:txBody>
          </p:sp>
        </mc:Choice>
        <mc:Fallback xmlns="">
          <p:sp>
            <p:nvSpPr>
              <p:cNvPr id="11" name="TextBox 10">
                <a:extLst>
                  <a:ext uri="{FF2B5EF4-FFF2-40B4-BE49-F238E27FC236}">
                    <a16:creationId xmlns:a16="http://schemas.microsoft.com/office/drawing/2014/main" id="{F5FB3B0C-20EF-12A3-B7C7-4581EF5BA263}"/>
                  </a:ext>
                </a:extLst>
              </p:cNvPr>
              <p:cNvSpPr txBox="1">
                <a:spLocks noRot="1" noChangeAspect="1" noMove="1" noResize="1" noEditPoints="1" noAdjustHandles="1" noChangeArrowheads="1" noChangeShapeType="1" noTextEdit="1"/>
              </p:cNvSpPr>
              <p:nvPr/>
            </p:nvSpPr>
            <p:spPr>
              <a:xfrm>
                <a:off x="670429" y="4060993"/>
                <a:ext cx="7844921" cy="2019399"/>
              </a:xfrm>
              <a:prstGeom prst="rect">
                <a:avLst/>
              </a:prstGeom>
              <a:blipFill>
                <a:blip r:embed="rId3"/>
                <a:stretch>
                  <a:fillRect/>
                </a:stretch>
              </a:blipFill>
            </p:spPr>
            <p:txBody>
              <a:bodyPr/>
              <a:lstStyle/>
              <a:p>
                <a:r>
                  <a:rPr lang="en-SG">
                    <a:noFill/>
                  </a:rPr>
                  <a:t> </a:t>
                </a:r>
              </a:p>
            </p:txBody>
          </p:sp>
        </mc:Fallback>
      </mc:AlternateContent>
      <p:pic>
        <p:nvPicPr>
          <p:cNvPr id="13" name="Graphic 12">
            <a:extLst>
              <a:ext uri="{FF2B5EF4-FFF2-40B4-BE49-F238E27FC236}">
                <a16:creationId xmlns:a16="http://schemas.microsoft.com/office/drawing/2014/main" id="{EF610C01-144A-47A0-B409-53DABFC3A3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8108" y="3304404"/>
            <a:ext cx="1635480" cy="36714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14F244-ABAE-E6B6-AC52-798C2959AA02}"/>
                  </a:ext>
                </a:extLst>
              </p:cNvPr>
              <p:cNvSpPr txBox="1"/>
              <p:nvPr/>
            </p:nvSpPr>
            <p:spPr>
              <a:xfrm>
                <a:off x="4576569" y="3023600"/>
                <a:ext cx="1830886" cy="50263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SG" sz="3200" i="1" smtClean="0">
                              <a:latin typeface="Cambria Math" panose="02040503050406030204" pitchFamily="18" charset="0"/>
                              <a:cs typeface="Segoe UI Semilight" panose="020B0402040204020203" pitchFamily="34" charset="0"/>
                            </a:rPr>
                          </m:ctrlPr>
                        </m:accPr>
                        <m:e>
                          <m:r>
                            <a:rPr lang="en-SG" sz="3200" b="0" i="1" smtClean="0">
                              <a:latin typeface="Cambria Math" panose="02040503050406030204" pitchFamily="18" charset="0"/>
                              <a:cs typeface="Segoe UI Semilight" panose="020B0402040204020203" pitchFamily="34" charset="0"/>
                            </a:rPr>
                            <m:t>𝐴</m:t>
                          </m:r>
                        </m:e>
                      </m:acc>
                      <m:r>
                        <a:rPr lang="en-SG" sz="3200" b="0" i="1" smtClean="0">
                          <a:latin typeface="Cambria Math" panose="02040503050406030204" pitchFamily="18" charset="0"/>
                          <a:cs typeface="Segoe UI Semilight" panose="020B0402040204020203" pitchFamily="34" charset="0"/>
                        </a:rPr>
                        <m:t>=</m:t>
                      </m:r>
                      <m:r>
                        <a:rPr lang="en-SG" sz="3200" b="0" i="1" smtClean="0">
                          <a:latin typeface="Cambria Math" panose="02040503050406030204" pitchFamily="18" charset="0"/>
                          <a:cs typeface="Segoe UI Semilight" panose="020B0402040204020203" pitchFamily="34" charset="0"/>
                        </a:rPr>
                        <m:t>𝐴</m:t>
                      </m:r>
                      <m:r>
                        <a:rPr lang="en-SG" sz="3200" b="0" i="1" smtClean="0">
                          <a:latin typeface="Cambria Math" panose="02040503050406030204" pitchFamily="18" charset="0"/>
                          <a:cs typeface="Segoe UI Semilight" panose="020B0402040204020203" pitchFamily="34" charset="0"/>
                        </a:rPr>
                        <m:t>+</m:t>
                      </m:r>
                      <m:r>
                        <a:rPr lang="en-SG" sz="3200" b="0" i="1" smtClean="0">
                          <a:latin typeface="Cambria Math" panose="02040503050406030204" pitchFamily="18" charset="0"/>
                          <a:cs typeface="Segoe UI Semilight" panose="020B0402040204020203" pitchFamily="34" charset="0"/>
                        </a:rPr>
                        <m:t>𝐼</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3" name="TextBox 2">
                <a:extLst>
                  <a:ext uri="{FF2B5EF4-FFF2-40B4-BE49-F238E27FC236}">
                    <a16:creationId xmlns:a16="http://schemas.microsoft.com/office/drawing/2014/main" id="{1514F244-ABAE-E6B6-AC52-798C2959AA02}"/>
                  </a:ext>
                </a:extLst>
              </p:cNvPr>
              <p:cNvSpPr txBox="1">
                <a:spLocks noRot="1" noChangeAspect="1" noMove="1" noResize="1" noEditPoints="1" noAdjustHandles="1" noChangeArrowheads="1" noChangeShapeType="1" noTextEdit="1"/>
              </p:cNvSpPr>
              <p:nvPr/>
            </p:nvSpPr>
            <p:spPr>
              <a:xfrm>
                <a:off x="4576569" y="3023600"/>
                <a:ext cx="1830886" cy="502638"/>
              </a:xfrm>
              <a:prstGeom prst="rect">
                <a:avLst/>
              </a:prstGeom>
              <a:blipFill>
                <a:blip r:embed="rId6"/>
                <a:stretch>
                  <a:fillRect/>
                </a:stretch>
              </a:blipFill>
            </p:spPr>
            <p:txBody>
              <a:bodyPr/>
              <a:lstStyle/>
              <a:p>
                <a:r>
                  <a:rPr lang="en-SG">
                    <a:noFill/>
                  </a:rPr>
                  <a:t> </a:t>
                </a:r>
              </a:p>
            </p:txBody>
          </p:sp>
        </mc:Fallback>
      </mc:AlternateContent>
      <p:grpSp>
        <p:nvGrpSpPr>
          <p:cNvPr id="7" name="Group 6">
            <a:extLst>
              <a:ext uri="{FF2B5EF4-FFF2-40B4-BE49-F238E27FC236}">
                <a16:creationId xmlns:a16="http://schemas.microsoft.com/office/drawing/2014/main" id="{AF8B6540-F413-12E7-7C33-5AF3E525F5D6}"/>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12BACE47-0225-27AB-53EE-E9388C65F643}"/>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9" name="Straight Connector 8">
              <a:extLst>
                <a:ext uri="{FF2B5EF4-FFF2-40B4-BE49-F238E27FC236}">
                  <a16:creationId xmlns:a16="http://schemas.microsoft.com/office/drawing/2014/main" id="{97240EF4-4FC1-D5B3-D323-E3346C7D2D4C}"/>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42636BD-D06D-50C6-1CBD-81B819859D9F}"/>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5">
              <a:extLst>
                <a:ext uri="{FF2B5EF4-FFF2-40B4-BE49-F238E27FC236}">
                  <a16:creationId xmlns:a16="http://schemas.microsoft.com/office/drawing/2014/main" id="{73E4F005-A054-B5EE-75DC-2682CB04642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82195BB5-3F9F-3727-775C-2214C27C8E87}"/>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D8F6717C-3EE5-B786-9B62-B4A66B07BCC3}"/>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70F9644D-5B5F-2CF9-7FAA-77872D24F114}"/>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32CDEF1C-F113-66FB-3AEE-E8529E2AD2B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053535-A309-9EBA-EC16-D336116A0A85}"/>
                  </a:ext>
                </a:extLst>
              </p:cNvPr>
              <p:cNvSpPr txBox="1"/>
              <p:nvPr/>
            </p:nvSpPr>
            <p:spPr>
              <a:xfrm>
                <a:off x="6728707" y="2914260"/>
                <a:ext cx="1786643"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000" i="1" smtClean="0">
                              <a:latin typeface="Cambria Math" panose="02040503050406030204" pitchFamily="18" charset="0"/>
                              <a:cs typeface="Segoe UI Semilight" panose="020B0402040204020203" pitchFamily="34" charset="0"/>
                            </a:rPr>
                          </m:ctrlPr>
                        </m:sSubPr>
                        <m:e>
                          <m:acc>
                            <m:accPr>
                              <m:chr m:val="̃"/>
                              <m:ctrlPr>
                                <a:rPr lang="en-SG" sz="2000" i="1">
                                  <a:latin typeface="Cambria Math" panose="02040503050406030204" pitchFamily="18" charset="0"/>
                                  <a:cs typeface="Segoe UI Semilight" panose="020B0402040204020203" pitchFamily="34" charset="0"/>
                                </a:rPr>
                              </m:ctrlPr>
                            </m:accPr>
                            <m:e>
                              <m:r>
                                <a:rPr lang="en-SG" sz="2000" b="0" i="1" smtClean="0">
                                  <a:latin typeface="Cambria Math" panose="02040503050406030204" pitchFamily="18" charset="0"/>
                                  <a:cs typeface="Segoe UI Semilight" panose="020B0402040204020203" pitchFamily="34" charset="0"/>
                                </a:rPr>
                                <m:t>𝐷</m:t>
                              </m:r>
                            </m:e>
                          </m:acc>
                        </m:e>
                        <m:sub>
                          <m:r>
                            <a:rPr lang="en-SG" sz="2000" b="0" i="1" smtClean="0">
                              <a:latin typeface="Cambria Math" panose="02040503050406030204" pitchFamily="18" charset="0"/>
                              <a:cs typeface="Segoe UI Semilight" panose="020B0402040204020203" pitchFamily="34" charset="0"/>
                            </a:rPr>
                            <m:t>𝑖𝑖</m:t>
                          </m:r>
                        </m:sub>
                      </m:sSub>
                      <m:r>
                        <a:rPr lang="en-SG" sz="2000" b="0" i="1" smtClean="0">
                          <a:latin typeface="Cambria Math" panose="02040503050406030204" pitchFamily="18" charset="0"/>
                          <a:cs typeface="Segoe UI Semilight" panose="020B0402040204020203" pitchFamily="34" charset="0"/>
                        </a:rPr>
                        <m:t>=</m:t>
                      </m:r>
                      <m:sSub>
                        <m:sSubPr>
                          <m:ctrlPr>
                            <a:rPr lang="en-SG" sz="2000" i="1">
                              <a:latin typeface="Cambria Math" panose="02040503050406030204" pitchFamily="18" charset="0"/>
                              <a:cs typeface="Segoe UI Semilight" panose="020B0402040204020203" pitchFamily="34" charset="0"/>
                            </a:rPr>
                          </m:ctrlPr>
                        </m:sSubPr>
                        <m:e>
                          <m:acc>
                            <m:accPr>
                              <m:chr m:val="̃"/>
                              <m:ctrlPr>
                                <a:rPr lang="en-SG" sz="2000" i="1">
                                  <a:latin typeface="Cambria Math" panose="02040503050406030204" pitchFamily="18" charset="0"/>
                                  <a:cs typeface="Segoe UI Semilight" panose="020B0402040204020203" pitchFamily="34" charset="0"/>
                                </a:rPr>
                              </m:ctrlPr>
                            </m:accPr>
                            <m:e>
                              <m:r>
                                <a:rPr lang="en-SG" sz="2000" i="1">
                                  <a:latin typeface="Cambria Math" panose="02040503050406030204" pitchFamily="18" charset="0"/>
                                  <a:cs typeface="Segoe UI Semilight" panose="020B0402040204020203" pitchFamily="34" charset="0"/>
                                </a:rPr>
                                <m:t>𝐷</m:t>
                              </m:r>
                            </m:e>
                          </m:acc>
                        </m:e>
                        <m:sub>
                          <m:r>
                            <a:rPr lang="en-SG" sz="2000" i="1">
                              <a:latin typeface="Cambria Math" panose="02040503050406030204" pitchFamily="18" charset="0"/>
                              <a:cs typeface="Segoe UI Semilight" panose="020B0402040204020203" pitchFamily="34" charset="0"/>
                            </a:rPr>
                            <m:t>𝑖𝑖</m:t>
                          </m:r>
                        </m:sub>
                      </m:sSub>
                      <m:nary>
                        <m:naryPr>
                          <m:chr m:val="∑"/>
                          <m:supHide m:val="on"/>
                          <m:ctrlPr>
                            <a:rPr lang="en-SG" sz="2000" i="1" smtClean="0">
                              <a:latin typeface="Cambria Math" panose="02040503050406030204" pitchFamily="18" charset="0"/>
                              <a:cs typeface="Segoe UI Semilight" panose="020B0402040204020203" pitchFamily="34" charset="0"/>
                            </a:rPr>
                          </m:ctrlPr>
                        </m:naryPr>
                        <m:sub>
                          <m:r>
                            <m:rPr>
                              <m:brk m:alnAt="7"/>
                            </m:rPr>
                            <a:rPr lang="en-SG" sz="2000" b="0" i="1" smtClean="0">
                              <a:latin typeface="Cambria Math" panose="02040503050406030204" pitchFamily="18" charset="0"/>
                              <a:cs typeface="Segoe UI Semilight" panose="020B0402040204020203" pitchFamily="34" charset="0"/>
                            </a:rPr>
                            <m:t>𝑗</m:t>
                          </m:r>
                        </m:sub>
                        <m:sup/>
                        <m:e>
                          <m:sSub>
                            <m:sSubPr>
                              <m:ctrlPr>
                                <a:rPr lang="en-SG" sz="2000" i="1">
                                  <a:latin typeface="Cambria Math" panose="02040503050406030204" pitchFamily="18" charset="0"/>
                                  <a:cs typeface="Segoe UI Semilight" panose="020B0402040204020203" pitchFamily="34" charset="0"/>
                                </a:rPr>
                              </m:ctrlPr>
                            </m:sSubPr>
                            <m:e>
                              <m:acc>
                                <m:accPr>
                                  <m:chr m:val="̃"/>
                                  <m:ctrlPr>
                                    <a:rPr lang="en-SG" sz="2000" i="1">
                                      <a:latin typeface="Cambria Math" panose="02040503050406030204" pitchFamily="18" charset="0"/>
                                      <a:cs typeface="Segoe UI Semilight" panose="020B0402040204020203" pitchFamily="34" charset="0"/>
                                    </a:rPr>
                                  </m:ctrlPr>
                                </m:accPr>
                                <m:e>
                                  <m:r>
                                    <a:rPr lang="en-SG" sz="2000" b="0" i="1" smtClean="0">
                                      <a:latin typeface="Cambria Math" panose="02040503050406030204" pitchFamily="18" charset="0"/>
                                      <a:cs typeface="Segoe UI Semilight" panose="020B0402040204020203" pitchFamily="34" charset="0"/>
                                    </a:rPr>
                                    <m:t>𝐴</m:t>
                                  </m:r>
                                </m:e>
                              </m:acc>
                            </m:e>
                            <m:sub>
                              <m:r>
                                <a:rPr lang="en-SG" sz="2000" i="1">
                                  <a:latin typeface="Cambria Math" panose="02040503050406030204" pitchFamily="18" charset="0"/>
                                  <a:cs typeface="Segoe UI Semilight" panose="020B0402040204020203" pitchFamily="34" charset="0"/>
                                </a:rPr>
                                <m:t>𝑖</m:t>
                              </m:r>
                              <m:r>
                                <a:rPr lang="en-SG" sz="2000" b="0" i="1" smtClean="0">
                                  <a:latin typeface="Cambria Math" panose="02040503050406030204" pitchFamily="18" charset="0"/>
                                  <a:cs typeface="Segoe UI Semilight" panose="020B0402040204020203" pitchFamily="34" charset="0"/>
                                </a:rPr>
                                <m:t>𝑗</m:t>
                              </m:r>
                            </m:sub>
                          </m:sSub>
                        </m:e>
                      </m:nary>
                    </m:oMath>
                  </m:oMathPara>
                </a14:m>
                <a:endParaRPr lang="en-SG" sz="2000" i="1" dirty="0">
                  <a:latin typeface="Segoe UI Semilight" panose="020B0402040204020203" pitchFamily="34" charset="0"/>
                  <a:cs typeface="Segoe UI Semilight" panose="020B0402040204020203" pitchFamily="34" charset="0"/>
                </a:endParaRPr>
              </a:p>
            </p:txBody>
          </p:sp>
        </mc:Choice>
        <mc:Fallback xmlns="">
          <p:sp>
            <p:nvSpPr>
              <p:cNvPr id="18" name="TextBox 17">
                <a:extLst>
                  <a:ext uri="{FF2B5EF4-FFF2-40B4-BE49-F238E27FC236}">
                    <a16:creationId xmlns:a16="http://schemas.microsoft.com/office/drawing/2014/main" id="{A5053535-A309-9EBA-EC16-D336116A0A85}"/>
                  </a:ext>
                </a:extLst>
              </p:cNvPr>
              <p:cNvSpPr txBox="1">
                <a:spLocks noRot="1" noChangeAspect="1" noMove="1" noResize="1" noEditPoints="1" noAdjustHandles="1" noChangeArrowheads="1" noChangeShapeType="1" noTextEdit="1"/>
              </p:cNvSpPr>
              <p:nvPr/>
            </p:nvSpPr>
            <p:spPr>
              <a:xfrm>
                <a:off x="6728707" y="2914260"/>
                <a:ext cx="1786643" cy="781752"/>
              </a:xfrm>
              <a:prstGeom prst="rect">
                <a:avLst/>
              </a:prstGeom>
              <a:blipFill>
                <a:blip r:embed="rId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66721685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1D3F-1023-FB41-314D-18BCF4A697E6}"/>
              </a:ext>
            </a:extLst>
          </p:cNvPr>
          <p:cNvSpPr>
            <a:spLocks noGrp="1"/>
          </p:cNvSpPr>
          <p:nvPr>
            <p:ph type="title"/>
          </p:nvPr>
        </p:nvSpPr>
        <p:spPr/>
        <p:txBody>
          <a:bodyPr/>
          <a:lstStyle/>
          <a:p>
            <a:r>
              <a:rPr lang="en-SG"/>
              <a:t>Recap</a:t>
            </a:r>
          </a:p>
        </p:txBody>
      </p:sp>
      <p:grpSp>
        <p:nvGrpSpPr>
          <p:cNvPr id="5" name="Group 4">
            <a:extLst>
              <a:ext uri="{FF2B5EF4-FFF2-40B4-BE49-F238E27FC236}">
                <a16:creationId xmlns:a16="http://schemas.microsoft.com/office/drawing/2014/main" id="{461FEC13-C53B-3184-83A6-D4BC1575DFF1}"/>
              </a:ext>
            </a:extLst>
          </p:cNvPr>
          <p:cNvGrpSpPr/>
          <p:nvPr/>
        </p:nvGrpSpPr>
        <p:grpSpPr>
          <a:xfrm>
            <a:off x="780666" y="2637195"/>
            <a:ext cx="7462612" cy="936104"/>
            <a:chOff x="840694" y="1995489"/>
            <a:chExt cx="7462612" cy="936104"/>
          </a:xfrm>
          <a:effectLst/>
        </p:grpSpPr>
        <p:sp>
          <p:nvSpPr>
            <p:cNvPr id="6" name="Rectangle 5">
              <a:extLst>
                <a:ext uri="{FF2B5EF4-FFF2-40B4-BE49-F238E27FC236}">
                  <a16:creationId xmlns:a16="http://schemas.microsoft.com/office/drawing/2014/main" id="{4B60CB1A-F57A-BD1C-5B24-486975D55519}"/>
                </a:ext>
              </a:extLst>
            </p:cNvPr>
            <p:cNvSpPr/>
            <p:nvPr/>
          </p:nvSpPr>
          <p:spPr>
            <a:xfrm>
              <a:off x="840694" y="1995489"/>
              <a:ext cx="7462612" cy="936104"/>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a:solidFill>
                    <a:schemeClr val="tx1"/>
                  </a:solidFill>
                  <a:latin typeface="Segoe UI Semibold" panose="020B0702040204020203" pitchFamily="34" charset="0"/>
                  <a:cs typeface="Segoe UI Semibold" panose="020B0702040204020203" pitchFamily="34" charset="0"/>
                </a:rPr>
                <a:t>Spatial GNNs</a:t>
              </a:r>
            </a:p>
            <a:p>
              <a:pPr algn="ctr">
                <a:spcBef>
                  <a:spcPts val="300"/>
                </a:spcBef>
              </a:pPr>
              <a:r>
                <a:rPr lang="en-GB" i="1">
                  <a:solidFill>
                    <a:schemeClr val="tx1"/>
                  </a:solidFill>
                </a:rPr>
                <a:t>Message Passing Convolution, Convolution via diffusion</a:t>
              </a:r>
            </a:p>
          </p:txBody>
        </p:sp>
        <p:sp>
          <p:nvSpPr>
            <p:cNvPr id="7" name="Oval 6">
              <a:extLst>
                <a:ext uri="{FF2B5EF4-FFF2-40B4-BE49-F238E27FC236}">
                  <a16:creationId xmlns:a16="http://schemas.microsoft.com/office/drawing/2014/main" id="{D0409A02-164D-2BD9-0151-A9413C00B03E}"/>
                </a:ext>
              </a:extLst>
            </p:cNvPr>
            <p:cNvSpPr/>
            <p:nvPr/>
          </p:nvSpPr>
          <p:spPr>
            <a:xfrm>
              <a:off x="1124124" y="2139505"/>
              <a:ext cx="648072" cy="6480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1</a:t>
              </a:r>
            </a:p>
          </p:txBody>
        </p:sp>
      </p:grpSp>
      <p:grpSp>
        <p:nvGrpSpPr>
          <p:cNvPr id="8" name="Group 7">
            <a:extLst>
              <a:ext uri="{FF2B5EF4-FFF2-40B4-BE49-F238E27FC236}">
                <a16:creationId xmlns:a16="http://schemas.microsoft.com/office/drawing/2014/main" id="{5CE950DF-942C-8159-EFC2-5CA29F621012}"/>
              </a:ext>
            </a:extLst>
          </p:cNvPr>
          <p:cNvGrpSpPr/>
          <p:nvPr/>
        </p:nvGrpSpPr>
        <p:grpSpPr>
          <a:xfrm>
            <a:off x="745837" y="4062920"/>
            <a:ext cx="7462612" cy="936104"/>
            <a:chOff x="840694" y="1995489"/>
            <a:chExt cx="7462612" cy="936104"/>
          </a:xfrm>
          <a:effectLst/>
        </p:grpSpPr>
        <p:sp>
          <p:nvSpPr>
            <p:cNvPr id="9" name="Rectangle 8">
              <a:extLst>
                <a:ext uri="{FF2B5EF4-FFF2-40B4-BE49-F238E27FC236}">
                  <a16:creationId xmlns:a16="http://schemas.microsoft.com/office/drawing/2014/main" id="{E9588610-3036-8F5A-F995-27CCCEF02F74}"/>
                </a:ext>
              </a:extLst>
            </p:cNvPr>
            <p:cNvSpPr/>
            <p:nvPr/>
          </p:nvSpPr>
          <p:spPr>
            <a:xfrm>
              <a:off x="840694" y="1995489"/>
              <a:ext cx="7462612" cy="936104"/>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a:solidFill>
                    <a:schemeClr val="tx1"/>
                  </a:solidFill>
                  <a:latin typeface="Segoe UI Semibold" panose="020B0702040204020203" pitchFamily="34" charset="0"/>
                  <a:cs typeface="Segoe UI Semibold" panose="020B0702040204020203" pitchFamily="34" charset="0"/>
                </a:rPr>
                <a:t>Spectral GNNs</a:t>
              </a:r>
            </a:p>
            <a:p>
              <a:pPr algn="ctr">
                <a:spcBef>
                  <a:spcPts val="300"/>
                </a:spcBef>
              </a:pPr>
              <a:r>
                <a:rPr lang="en-GB" i="1">
                  <a:solidFill>
                    <a:schemeClr val="tx1"/>
                  </a:solidFill>
                </a:rPr>
                <a:t>Convolution based on defined Fourier Basis</a:t>
              </a:r>
            </a:p>
          </p:txBody>
        </p:sp>
        <p:sp>
          <p:nvSpPr>
            <p:cNvPr id="10" name="Oval 9">
              <a:extLst>
                <a:ext uri="{FF2B5EF4-FFF2-40B4-BE49-F238E27FC236}">
                  <a16:creationId xmlns:a16="http://schemas.microsoft.com/office/drawing/2014/main" id="{B948DB6C-043C-0BA0-4F5A-0D795C500903}"/>
                </a:ext>
              </a:extLst>
            </p:cNvPr>
            <p:cNvSpPr/>
            <p:nvPr/>
          </p:nvSpPr>
          <p:spPr>
            <a:xfrm>
              <a:off x="1124124" y="2139505"/>
              <a:ext cx="648072" cy="6480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2</a:t>
              </a:r>
            </a:p>
          </p:txBody>
        </p:sp>
      </p:grpSp>
      <p:grpSp>
        <p:nvGrpSpPr>
          <p:cNvPr id="3" name="Group 2">
            <a:extLst>
              <a:ext uri="{FF2B5EF4-FFF2-40B4-BE49-F238E27FC236}">
                <a16:creationId xmlns:a16="http://schemas.microsoft.com/office/drawing/2014/main" id="{BF8479D6-31FE-E357-A2BB-74A7270A3DCC}"/>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0C9BEB05-3BE1-9E3A-5300-C8F98B82AA5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3E85B823-D2AA-6217-F73A-3E2A40347333}"/>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2C19F5-7F42-7126-6522-7DBBD0AA768F}"/>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C0F51DD2-7B2C-255E-6974-47C4586A9BCA}"/>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8E15601D-E5A4-A6EF-78CB-DE49F37F9CDA}"/>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D298EA4D-FE3A-D2DE-61BE-81744FE8DF2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C5CF85EF-FD92-ED1F-151D-6ED23079F51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19A268CF-7A76-F44E-389D-6935CCC0EA08}"/>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9640818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Linear Algebra</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9" name="Group 8">
            <a:extLst>
              <a:ext uri="{FF2B5EF4-FFF2-40B4-BE49-F238E27FC236}">
                <a16:creationId xmlns:a16="http://schemas.microsoft.com/office/drawing/2014/main" id="{2709ABBF-5590-A3BF-3967-D5467AC5522E}"/>
              </a:ext>
            </a:extLst>
          </p:cNvPr>
          <p:cNvGrpSpPr/>
          <p:nvPr/>
        </p:nvGrpSpPr>
        <p:grpSpPr>
          <a:xfrm>
            <a:off x="972266" y="1690689"/>
            <a:ext cx="970383" cy="1338892"/>
            <a:chOff x="972266" y="1690689"/>
            <a:chExt cx="970383" cy="1338892"/>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F584DA0-54EC-6911-259B-FC84A35DA554}"/>
                    </a:ext>
                  </a:extLst>
                </p:cNvPr>
                <p:cNvSpPr txBox="1"/>
                <p:nvPr/>
              </p:nvSpPr>
              <p:spPr>
                <a:xfrm>
                  <a:off x="1180858" y="2660249"/>
                  <a:ext cx="5531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i="1" smtClean="0">
                            <a:latin typeface="Cambria Math" panose="02040503050406030204" pitchFamily="18" charset="0"/>
                          </a:rPr>
                          <m:t>6</m:t>
                        </m:r>
                      </m:oMath>
                    </m:oMathPara>
                  </a14:m>
                  <a:endParaRPr lang="en-SG"/>
                </a:p>
              </p:txBody>
            </p:sp>
          </mc:Choice>
          <mc:Fallback>
            <p:sp>
              <p:nvSpPr>
                <p:cNvPr id="7" name="TextBox 6">
                  <a:extLst>
                    <a:ext uri="{FF2B5EF4-FFF2-40B4-BE49-F238E27FC236}">
                      <a16:creationId xmlns:a16="http://schemas.microsoft.com/office/drawing/2014/main" id="{8F584DA0-54EC-6911-259B-FC84A35DA554}"/>
                    </a:ext>
                  </a:extLst>
                </p:cNvPr>
                <p:cNvSpPr txBox="1">
                  <a:spLocks noRot="1" noChangeAspect="1" noMove="1" noResize="1" noEditPoints="1" noAdjustHandles="1" noChangeArrowheads="1" noChangeShapeType="1" noTextEdit="1"/>
                </p:cNvSpPr>
                <p:nvPr/>
              </p:nvSpPr>
              <p:spPr>
                <a:xfrm>
                  <a:off x="1180858" y="2660249"/>
                  <a:ext cx="553197" cy="369332"/>
                </a:xfrm>
                <a:prstGeom prst="rect">
                  <a:avLst/>
                </a:prstGeom>
                <a:blipFill>
                  <a:blip r:embed="rId2"/>
                  <a:stretch>
                    <a:fillRect/>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2683AA81-58B2-78C6-7E94-6EA136421264}"/>
                </a:ext>
              </a:extLst>
            </p:cNvPr>
            <p:cNvSpPr txBox="1"/>
            <p:nvPr/>
          </p:nvSpPr>
          <p:spPr>
            <a:xfrm>
              <a:off x="972266" y="1690689"/>
              <a:ext cx="970383"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Scalar</a:t>
              </a:r>
            </a:p>
          </p:txBody>
        </p:sp>
      </p:grpSp>
      <p:sp>
        <p:nvSpPr>
          <p:cNvPr id="6" name="TextBox 5">
            <a:extLst>
              <a:ext uri="{FF2B5EF4-FFF2-40B4-BE49-F238E27FC236}">
                <a16:creationId xmlns:a16="http://schemas.microsoft.com/office/drawing/2014/main" id="{6799257C-EFEC-875F-3F6D-C96F712B6D01}"/>
              </a:ext>
            </a:extLst>
          </p:cNvPr>
          <p:cNvSpPr txBox="1"/>
          <p:nvPr/>
        </p:nvSpPr>
        <p:spPr>
          <a:xfrm>
            <a:off x="6822588" y="1720527"/>
            <a:ext cx="970383" cy="434465"/>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Matrix</a:t>
            </a:r>
          </a:p>
        </p:txBody>
      </p:sp>
      <p:sp>
        <p:nvSpPr>
          <p:cNvPr id="8" name="TextBox 7">
            <a:extLst>
              <a:ext uri="{FF2B5EF4-FFF2-40B4-BE49-F238E27FC236}">
                <a16:creationId xmlns:a16="http://schemas.microsoft.com/office/drawing/2014/main" id="{CAFB500E-332B-B1E3-76E6-80B88AB58219}"/>
              </a:ext>
            </a:extLst>
          </p:cNvPr>
          <p:cNvSpPr txBox="1"/>
          <p:nvPr/>
        </p:nvSpPr>
        <p:spPr>
          <a:xfrm>
            <a:off x="3831393" y="1699921"/>
            <a:ext cx="970383"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Vector</a:t>
            </a:r>
          </a:p>
        </p:txBody>
      </p:sp>
      <p:grpSp>
        <p:nvGrpSpPr>
          <p:cNvPr id="21" name="Group 20">
            <a:extLst>
              <a:ext uri="{FF2B5EF4-FFF2-40B4-BE49-F238E27FC236}">
                <a16:creationId xmlns:a16="http://schemas.microsoft.com/office/drawing/2014/main" id="{B38452BE-F158-5F84-3292-A282B906FB55}"/>
              </a:ext>
            </a:extLst>
          </p:cNvPr>
          <p:cNvGrpSpPr/>
          <p:nvPr/>
        </p:nvGrpSpPr>
        <p:grpSpPr>
          <a:xfrm>
            <a:off x="1457456" y="4438126"/>
            <a:ext cx="6529636" cy="590922"/>
            <a:chOff x="1457456" y="4438126"/>
            <a:chExt cx="6529636" cy="590922"/>
          </a:xfrm>
        </p:grpSpPr>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B06C9B0-56C5-461F-2657-45B30CC0B097}"/>
                    </a:ext>
                  </a:extLst>
                </p:cNvPr>
                <p:cNvSpPr txBox="1"/>
                <p:nvPr/>
              </p:nvSpPr>
              <p:spPr>
                <a:xfrm>
                  <a:off x="5594120" y="4474794"/>
                  <a:ext cx="2392972"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rPr>
                            </m:ctrlPr>
                          </m:dPr>
                          <m:e>
                            <m:m>
                              <m:mPr>
                                <m:mcs>
                                  <m:mc>
                                    <m:mcPr>
                                      <m:count m:val="2"/>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4</m:t>
                                  </m:r>
                                </m:e>
                                <m:e>
                                  <m:r>
                                    <a:rPr lang="en-SG" b="0" i="1" smtClean="0">
                                      <a:latin typeface="Cambria Math" panose="02040503050406030204" pitchFamily="18" charset="0"/>
                                    </a:rPr>
                                    <m:t>−1</m:t>
                                  </m:r>
                                </m:e>
                              </m:mr>
                              <m:mr>
                                <m:e>
                                  <m:r>
                                    <a:rPr lang="en-SG" b="0" i="1" smtClean="0">
                                      <a:latin typeface="Cambria Math" panose="02040503050406030204" pitchFamily="18" charset="0"/>
                                    </a:rPr>
                                    <m:t>0</m:t>
                                  </m:r>
                                </m:e>
                                <m:e>
                                  <m:r>
                                    <a:rPr lang="en-SG" b="0" i="1" smtClean="0">
                                      <a:latin typeface="Cambria Math" panose="02040503050406030204" pitchFamily="18" charset="0"/>
                                    </a:rPr>
                                    <m:t>−2</m:t>
                                  </m:r>
                                </m:e>
                              </m:mr>
                            </m:m>
                          </m:e>
                        </m:d>
                        <m:d>
                          <m:dPr>
                            <m:begChr m:val="["/>
                            <m:endChr m:val="]"/>
                            <m:ctrlPr>
                              <a:rPr lang="en-SG" i="1">
                                <a:latin typeface="Cambria Math" panose="02040503050406030204" pitchFamily="18" charset="0"/>
                              </a:rPr>
                            </m:ctrlPr>
                          </m:dPr>
                          <m:e>
                            <m:m>
                              <m:mPr>
                                <m:mcs>
                                  <m:mc>
                                    <m:mcPr>
                                      <m:count m:val="1"/>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𝑥</m:t>
                                  </m:r>
                                </m:e>
                              </m:mr>
                              <m:mr>
                                <m:e>
                                  <m:r>
                                    <a:rPr lang="en-SG" b="0" i="1" smtClean="0">
                                      <a:latin typeface="Cambria Math" panose="02040503050406030204" pitchFamily="18" charset="0"/>
                                    </a:rPr>
                                    <m:t>𝑦</m:t>
                                  </m:r>
                                </m:e>
                              </m:mr>
                            </m:m>
                          </m:e>
                        </m:d>
                        <m:r>
                          <a:rPr lang="en-SG" b="0" i="1" smtClean="0">
                            <a:latin typeface="Cambria Math" panose="02040503050406030204" pitchFamily="18" charset="0"/>
                          </a:rPr>
                          <m:t>=</m:t>
                        </m:r>
                        <m:d>
                          <m:dPr>
                            <m:begChr m:val="["/>
                            <m:endChr m:val="]"/>
                            <m:ctrlPr>
                              <a:rPr lang="en-SG" i="1">
                                <a:latin typeface="Cambria Math" panose="02040503050406030204" pitchFamily="18" charset="0"/>
                              </a:rPr>
                            </m:ctrlPr>
                          </m:dPr>
                          <m:e>
                            <m:m>
                              <m:mPr>
                                <m:mcs>
                                  <m:mc>
                                    <m:mcPr>
                                      <m:count m:val="1"/>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m:t>
                                  </m:r>
                                  <m:r>
                                    <a:rPr lang="en-SG" b="0" i="1" smtClean="0">
                                      <a:latin typeface="Cambria Math" panose="02040503050406030204" pitchFamily="18" charset="0"/>
                                    </a:rPr>
                                    <m:t>2</m:t>
                                  </m:r>
                                </m:e>
                              </m:mr>
                              <m:mr>
                                <m:e>
                                  <m:r>
                                    <a:rPr lang="en-SG" b="0" i="1" smtClean="0">
                                      <a:latin typeface="Cambria Math" panose="02040503050406030204" pitchFamily="18" charset="0"/>
                                    </a:rPr>
                                    <m:t>−4</m:t>
                                  </m:r>
                                </m:e>
                              </m:mr>
                            </m:m>
                          </m:e>
                        </m:d>
                      </m:oMath>
                    </m:oMathPara>
                  </a14:m>
                  <a:endParaRPr lang="en-SG"/>
                </a:p>
              </p:txBody>
            </p:sp>
          </mc:Choice>
          <mc:Fallback>
            <p:sp>
              <p:nvSpPr>
                <p:cNvPr id="18" name="TextBox 17">
                  <a:extLst>
                    <a:ext uri="{FF2B5EF4-FFF2-40B4-BE49-F238E27FC236}">
                      <a16:creationId xmlns:a16="http://schemas.microsoft.com/office/drawing/2014/main" id="{2B06C9B0-56C5-461F-2657-45B30CC0B097}"/>
                    </a:ext>
                  </a:extLst>
                </p:cNvPr>
                <p:cNvSpPr txBox="1">
                  <a:spLocks noRot="1" noChangeAspect="1" noMove="1" noResize="1" noEditPoints="1" noAdjustHandles="1" noChangeArrowheads="1" noChangeShapeType="1" noTextEdit="1"/>
                </p:cNvSpPr>
                <p:nvPr/>
              </p:nvSpPr>
              <p:spPr>
                <a:xfrm>
                  <a:off x="5594120" y="4474794"/>
                  <a:ext cx="2392972" cy="554254"/>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5379267-4661-273C-FF2C-06EFCF13D899}"/>
                    </a:ext>
                  </a:extLst>
                </p:cNvPr>
                <p:cNvSpPr txBox="1"/>
                <p:nvPr/>
              </p:nvSpPr>
              <p:spPr>
                <a:xfrm>
                  <a:off x="1457456" y="4438126"/>
                  <a:ext cx="1335045"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cs typeface="Segoe UI Semilight" panose="020B0402040204020203" pitchFamily="34" charset="0"/>
                          </a:rPr>
                          <m:t>4</m:t>
                        </m:r>
                        <m:r>
                          <a:rPr lang="en-SG" b="0" i="1" smtClean="0">
                            <a:latin typeface="Cambria Math" panose="02040503050406030204" pitchFamily="18" charset="0"/>
                            <a:cs typeface="Segoe UI Semilight" panose="020B0402040204020203" pitchFamily="34" charset="0"/>
                          </a:rPr>
                          <m:t>𝑥</m:t>
                        </m:r>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𝑦</m:t>
                        </m:r>
                        <m:r>
                          <a:rPr lang="en-SG" b="0" i="1" smtClean="0">
                            <a:latin typeface="Cambria Math" panose="02040503050406030204" pitchFamily="18" charset="0"/>
                            <a:cs typeface="Segoe UI Semilight" panose="020B0402040204020203" pitchFamily="34" charset="0"/>
                          </a:rPr>
                          <m:t>=−2</m:t>
                        </m:r>
                      </m:oMath>
                    </m:oMathPara>
                  </a14:m>
                  <a:endParaRPr lang="en-SG" b="0" i="1">
                    <a:latin typeface="Segoe UI Semilight" panose="020B0402040204020203" pitchFamily="34" charset="0"/>
                    <a:cs typeface="Segoe UI Semilight" panose="020B0402040204020203" pitchFamily="34" charset="0"/>
                  </a:endParaRPr>
                </a:p>
                <a:p>
                  <a:pPr algn="l"/>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cs typeface="Segoe UI Semilight" panose="020B0402040204020203" pitchFamily="34" charset="0"/>
                          </a:rPr>
                          <m:t>−2</m:t>
                        </m:r>
                        <m:r>
                          <a:rPr lang="en-SG" b="0" i="1" smtClean="0">
                            <a:latin typeface="Cambria Math" panose="02040503050406030204" pitchFamily="18" charset="0"/>
                            <a:cs typeface="Segoe UI Semilight" panose="020B0402040204020203" pitchFamily="34" charset="0"/>
                          </a:rPr>
                          <m:t>𝑦</m:t>
                        </m:r>
                        <m:r>
                          <a:rPr lang="en-SG" b="0" i="1" smtClean="0">
                            <a:latin typeface="Cambria Math" panose="02040503050406030204" pitchFamily="18" charset="0"/>
                            <a:cs typeface="Segoe UI Semilight" panose="020B0402040204020203" pitchFamily="34" charset="0"/>
                          </a:rPr>
                          <m:t>=−4</m:t>
                        </m:r>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23" name="TextBox 22">
                  <a:extLst>
                    <a:ext uri="{FF2B5EF4-FFF2-40B4-BE49-F238E27FC236}">
                      <a16:creationId xmlns:a16="http://schemas.microsoft.com/office/drawing/2014/main" id="{C5379267-4661-273C-FF2C-06EFCF13D899}"/>
                    </a:ext>
                  </a:extLst>
                </p:cNvPr>
                <p:cNvSpPr txBox="1">
                  <a:spLocks noRot="1" noChangeAspect="1" noMove="1" noResize="1" noEditPoints="1" noAdjustHandles="1" noChangeArrowheads="1" noChangeShapeType="1" noTextEdit="1"/>
                </p:cNvSpPr>
                <p:nvPr/>
              </p:nvSpPr>
              <p:spPr>
                <a:xfrm>
                  <a:off x="1457456" y="4438126"/>
                  <a:ext cx="1335045" cy="553998"/>
                </a:xfrm>
                <a:prstGeom prst="rect">
                  <a:avLst/>
                </a:prstGeom>
                <a:blipFill>
                  <a:blip r:embed="rId4"/>
                  <a:stretch>
                    <a:fillRect l="-3196" r="-3653" b="-14286"/>
                  </a:stretch>
                </a:blipFill>
              </p:spPr>
              <p:txBody>
                <a:bodyPr/>
                <a:lstStyle/>
                <a:p>
                  <a:r>
                    <a:rPr lang="en-SG">
                      <a:noFill/>
                    </a:rPr>
                    <a:t> </a:t>
                  </a:r>
                </a:p>
              </p:txBody>
            </p:sp>
          </mc:Fallback>
        </mc:AlternateContent>
        <p:cxnSp>
          <p:nvCxnSpPr>
            <p:cNvPr id="25" name="Straight Arrow Connector 24">
              <a:extLst>
                <a:ext uri="{FF2B5EF4-FFF2-40B4-BE49-F238E27FC236}">
                  <a16:creationId xmlns:a16="http://schemas.microsoft.com/office/drawing/2014/main" id="{EDD2B730-62E2-38CC-9658-918648CB5186}"/>
                </a:ext>
              </a:extLst>
            </p:cNvPr>
            <p:cNvCxnSpPr/>
            <p:nvPr/>
          </p:nvCxnSpPr>
          <p:spPr>
            <a:xfrm>
              <a:off x="3284376" y="4751921"/>
              <a:ext cx="20247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8" name="Picture 27" descr="Shape&#10;&#10;Description automatically generated with low confidence">
            <a:extLst>
              <a:ext uri="{FF2B5EF4-FFF2-40B4-BE49-F238E27FC236}">
                <a16:creationId xmlns:a16="http://schemas.microsoft.com/office/drawing/2014/main" id="{39C04A51-F155-A262-EC74-90BDB3AD90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0805" y="2201227"/>
            <a:ext cx="279325" cy="1122943"/>
          </a:xfrm>
          <a:prstGeom prst="rect">
            <a:avLst/>
          </a:prstGeom>
        </p:spPr>
      </p:pic>
      <p:pic>
        <p:nvPicPr>
          <p:cNvPr id="30" name="Picture 29" descr="Shape&#10;&#10;Description automatically generated with medium confidence">
            <a:extLst>
              <a:ext uri="{FF2B5EF4-FFF2-40B4-BE49-F238E27FC236}">
                <a16:creationId xmlns:a16="http://schemas.microsoft.com/office/drawing/2014/main" id="{97949B97-93D6-16DA-506E-57A46188F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4354" y="2145992"/>
            <a:ext cx="1179165" cy="1348586"/>
          </a:xfrm>
          <a:prstGeom prst="rect">
            <a:avLst/>
          </a:prstGeom>
        </p:spPr>
      </p:pic>
    </p:spTree>
    <p:extLst>
      <p:ext uri="{BB962C8B-B14F-4D97-AF65-F5344CB8AC3E}">
        <p14:creationId xmlns:p14="http://schemas.microsoft.com/office/powerpoint/2010/main" val="4115391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523C-6444-C224-5BBD-C4A46F876A6B}"/>
              </a:ext>
            </a:extLst>
          </p:cNvPr>
          <p:cNvSpPr>
            <a:spLocks noGrp="1"/>
          </p:cNvSpPr>
          <p:nvPr>
            <p:ph type="title"/>
          </p:nvPr>
        </p:nvSpPr>
        <p:spPr/>
        <p:txBody>
          <a:bodyPr/>
          <a:lstStyle/>
          <a:p>
            <a:r>
              <a:rPr lang="en-SG" dirty="0"/>
              <a:t>Moving forward</a:t>
            </a:r>
          </a:p>
        </p:txBody>
      </p:sp>
      <p:pic>
        <p:nvPicPr>
          <p:cNvPr id="5122" name="Picture 2" descr="Deep Graph Library">
            <a:extLst>
              <a:ext uri="{FF2B5EF4-FFF2-40B4-BE49-F238E27FC236}">
                <a16:creationId xmlns:a16="http://schemas.microsoft.com/office/drawing/2014/main" id="{D78C42BB-AABF-E8A8-DD76-18012643C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22" y="1587572"/>
            <a:ext cx="4149969" cy="1069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yG Documentation — pytorch_geometric documentation">
            <a:extLst>
              <a:ext uri="{FF2B5EF4-FFF2-40B4-BE49-F238E27FC236}">
                <a16:creationId xmlns:a16="http://schemas.microsoft.com/office/drawing/2014/main" id="{F83E4312-DC3D-8E66-FF00-7E205E1FA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59" y="3243063"/>
            <a:ext cx="2823695" cy="280045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96DFE2F-799A-875F-F575-2278D892A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329" y="1920193"/>
            <a:ext cx="3537020" cy="15124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8D4B2F-826C-E0B4-6847-36066E6B6F64}"/>
              </a:ext>
            </a:extLst>
          </p:cNvPr>
          <p:cNvSpPr txBox="1"/>
          <p:nvPr/>
        </p:nvSpPr>
        <p:spPr>
          <a:xfrm>
            <a:off x="4994031" y="4241767"/>
            <a:ext cx="4149969"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Graph Isomorphism Network (GIN)</a:t>
            </a:r>
          </a:p>
          <a:p>
            <a:pPr algn="l"/>
            <a:r>
              <a:rPr lang="en-SG" i="1" dirty="0">
                <a:latin typeface="Segoe UI Semilight" panose="020B0402040204020203" pitchFamily="34" charset="0"/>
                <a:cs typeface="Segoe UI Semilight" panose="020B0402040204020203" pitchFamily="34" charset="0"/>
              </a:rPr>
              <a:t>Do more GSP and spectral GNNs</a:t>
            </a:r>
          </a:p>
        </p:txBody>
      </p:sp>
      <p:grpSp>
        <p:nvGrpSpPr>
          <p:cNvPr id="4" name="Group 3">
            <a:extLst>
              <a:ext uri="{FF2B5EF4-FFF2-40B4-BE49-F238E27FC236}">
                <a16:creationId xmlns:a16="http://schemas.microsoft.com/office/drawing/2014/main" id="{DE217BDE-69A8-BDA0-E941-3A9EE692FB4D}"/>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EE78967C-995F-2D47-FFEB-98D798BF77A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34E668A4-8365-5F91-15DD-2FF91E083312}"/>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323CC79-31EE-29B1-5B87-CDD53A57F2F4}"/>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3C22E356-BED5-B8FE-71CA-7C2F58790E69}"/>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Graph Theory</a:t>
              </a:r>
            </a:p>
          </p:txBody>
        </p:sp>
        <p:cxnSp>
          <p:nvCxnSpPr>
            <p:cNvPr id="9" name="Straight Connector 8">
              <a:extLst>
                <a:ext uri="{FF2B5EF4-FFF2-40B4-BE49-F238E27FC236}">
                  <a16:creationId xmlns:a16="http://schemas.microsoft.com/office/drawing/2014/main" id="{141387D1-714E-A4AF-AA92-7113E54576E3}"/>
                </a:ext>
              </a:extLst>
            </p:cNvPr>
            <p:cNvCxnSpPr/>
            <p:nvPr/>
          </p:nvCxnSpPr>
          <p:spPr>
            <a:xfrm>
              <a:off x="464011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4DD4D2A4-6574-68D0-5F63-7AB78F87518B}"/>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Graph Neural Networks</a:t>
              </a:r>
            </a:p>
          </p:txBody>
        </p:sp>
        <p:cxnSp>
          <p:nvCxnSpPr>
            <p:cNvPr id="11" name="Straight Connector 10">
              <a:extLst>
                <a:ext uri="{FF2B5EF4-FFF2-40B4-BE49-F238E27FC236}">
                  <a16:creationId xmlns:a16="http://schemas.microsoft.com/office/drawing/2014/main" id="{C1356270-1916-5EF1-7403-CAA10DF9B14C}"/>
                </a:ext>
              </a:extLst>
            </p:cNvPr>
            <p:cNvCxnSpPr/>
            <p:nvPr/>
          </p:nvCxnSpPr>
          <p:spPr>
            <a:xfrm>
              <a:off x="6684345"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41BABD05-DC05-4679-C742-04E675D3D31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Applications</a:t>
              </a:r>
            </a:p>
          </p:txBody>
        </p:sp>
      </p:grpSp>
    </p:spTree>
    <p:extLst>
      <p:ext uri="{BB962C8B-B14F-4D97-AF65-F5344CB8AC3E}">
        <p14:creationId xmlns:p14="http://schemas.microsoft.com/office/powerpoint/2010/main" val="277853954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BE3B-B5BF-E4EE-55C9-B7979E5F261D}"/>
              </a:ext>
            </a:extLst>
          </p:cNvPr>
          <p:cNvSpPr>
            <a:spLocks noGrp="1"/>
          </p:cNvSpPr>
          <p:nvPr>
            <p:ph type="title"/>
          </p:nvPr>
        </p:nvSpPr>
        <p:spPr/>
        <p:txBody>
          <a:bodyPr/>
          <a:lstStyle/>
          <a:p>
            <a:r>
              <a:rPr lang="en-SG" dirty="0"/>
              <a:t>References</a:t>
            </a:r>
          </a:p>
        </p:txBody>
      </p:sp>
      <p:sp>
        <p:nvSpPr>
          <p:cNvPr id="3" name="TextBox 2">
            <a:extLst>
              <a:ext uri="{FF2B5EF4-FFF2-40B4-BE49-F238E27FC236}">
                <a16:creationId xmlns:a16="http://schemas.microsoft.com/office/drawing/2014/main" id="{F294A819-FA88-DA1A-3478-93C012ED7011}"/>
              </a:ext>
            </a:extLst>
          </p:cNvPr>
          <p:cNvSpPr txBox="1"/>
          <p:nvPr/>
        </p:nvSpPr>
        <p:spPr>
          <a:xfrm>
            <a:off x="457200" y="2130250"/>
            <a:ext cx="8229600" cy="286232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Like a lot, we will give a comprehensive list on </a:t>
            </a:r>
            <a:r>
              <a:rPr lang="en-SG" i="1" dirty="0" err="1">
                <a:latin typeface="Segoe UI Semilight" panose="020B0402040204020203" pitchFamily="34" charset="0"/>
                <a:cs typeface="Segoe UI Semilight" panose="020B0402040204020203" pitchFamily="34" charset="0"/>
              </a:rPr>
              <a:t>github</a:t>
            </a:r>
            <a:r>
              <a:rPr lang="en-SG" i="1" dirty="0">
                <a:latin typeface="Segoe UI Semilight" panose="020B0402040204020203" pitchFamily="34" charset="0"/>
                <a:cs typeface="Segoe UI Semilight" panose="020B0402040204020203" pitchFamily="34" charset="0"/>
              </a:rPr>
              <a:t> soon (majority of the sources are papers I read on my phone on the train)</a:t>
            </a:r>
          </a:p>
          <a:p>
            <a:pPr algn="l"/>
            <a:endParaRPr lang="en-SG" i="1" dirty="0">
              <a:latin typeface="Segoe UI Semilight" panose="020B0402040204020203" pitchFamily="34" charset="0"/>
              <a:cs typeface="Segoe UI Semilight" panose="020B0402040204020203" pitchFamily="34" charset="0"/>
            </a:endParaRPr>
          </a:p>
          <a:p>
            <a:pPr algn="l"/>
            <a:r>
              <a:rPr lang="en-SG" i="1" dirty="0">
                <a:latin typeface="Segoe UI Semilight" panose="020B0402040204020203" pitchFamily="34" charset="0"/>
                <a:cs typeface="Segoe UI Semilight" panose="020B0402040204020203" pitchFamily="34" charset="0"/>
              </a:rPr>
              <a:t>Special mentions:</a:t>
            </a:r>
            <a:br>
              <a:rPr lang="en-SG" i="1" dirty="0">
                <a:latin typeface="Segoe UI Semilight" panose="020B0402040204020203" pitchFamily="34" charset="0"/>
                <a:cs typeface="Segoe UI Semilight" panose="020B0402040204020203" pitchFamily="34" charset="0"/>
              </a:rPr>
            </a:br>
            <a:r>
              <a:rPr lang="en-SG" i="1" dirty="0" err="1">
                <a:latin typeface="Segoe UI Semilight" panose="020B0402040204020203" pitchFamily="34" charset="0"/>
                <a:cs typeface="Segoe UI Semilight" panose="020B0402040204020203" pitchFamily="34" charset="0"/>
              </a:rPr>
              <a:t>Xiaowen</a:t>
            </a:r>
            <a:r>
              <a:rPr lang="en-SG" i="1" dirty="0">
                <a:latin typeface="Segoe UI Semilight" panose="020B0402040204020203" pitchFamily="34" charset="0"/>
                <a:cs typeface="Segoe UI Semilight" panose="020B0402040204020203" pitchFamily="34" charset="0"/>
              </a:rPr>
              <a:t> Dong, Oxford-Man Institute</a:t>
            </a:r>
          </a:p>
          <a:p>
            <a:pPr algn="l"/>
            <a:r>
              <a:rPr lang="en-SG" i="1" dirty="0" err="1">
                <a:latin typeface="Segoe UI Semilight" panose="020B0402040204020203" pitchFamily="34" charset="0"/>
                <a:cs typeface="Segoe UI Semilight" panose="020B0402040204020203" pitchFamily="34" charset="0"/>
              </a:rPr>
              <a:t>Upenn</a:t>
            </a:r>
            <a:r>
              <a:rPr lang="en-SG" i="1" dirty="0">
                <a:latin typeface="Segoe UI Semilight" panose="020B0402040204020203" pitchFamily="34" charset="0"/>
                <a:cs typeface="Segoe UI Semilight" panose="020B0402040204020203" pitchFamily="34" charset="0"/>
              </a:rPr>
              <a:t> lectures on signal processing</a:t>
            </a:r>
          </a:p>
          <a:p>
            <a:pPr algn="l"/>
            <a:r>
              <a:rPr lang="en-US" i="1" dirty="0">
                <a:latin typeface="Segoe UI Semilight" panose="020B0402040204020203" pitchFamily="34" charset="0"/>
                <a:cs typeface="Segoe UI Semilight" panose="020B0402040204020203" pitchFamily="34" charset="0"/>
              </a:rPr>
              <a:t>Graph Neural Networks: A Review of Methods and Applications (arXiv:1812.08434)</a:t>
            </a:r>
          </a:p>
          <a:p>
            <a:pPr algn="l"/>
            <a:r>
              <a:rPr lang="en-US" i="1" dirty="0">
                <a:latin typeface="Segoe UI Semilight" panose="020B0402040204020203" pitchFamily="34" charset="0"/>
                <a:cs typeface="Segoe UI Semilight" panose="020B0402040204020203" pitchFamily="34" charset="0"/>
              </a:rPr>
              <a:t>A Comprehensive Survey on Graph Neural Networks (arXiv:1901.00596)</a:t>
            </a:r>
          </a:p>
          <a:p>
            <a:pPr algn="l"/>
            <a:endParaRPr lang="en-SG" i="1" dirty="0">
              <a:latin typeface="Segoe UI Semilight" panose="020B0402040204020203" pitchFamily="34" charset="0"/>
              <a:cs typeface="Segoe UI Semilight" panose="020B0402040204020203" pitchFamily="34" charset="0"/>
            </a:endParaRPr>
          </a:p>
          <a:p>
            <a:pPr algn="l"/>
            <a:endParaRPr lang="en-SG" i="1" dirty="0">
              <a:latin typeface="Segoe UI Semilight" panose="020B0402040204020203" pitchFamily="34" charset="0"/>
              <a:cs typeface="Segoe UI Semilight" panose="020B0402040204020203" pitchFamily="34" charset="0"/>
            </a:endParaRPr>
          </a:p>
        </p:txBody>
      </p:sp>
      <p:grpSp>
        <p:nvGrpSpPr>
          <p:cNvPr id="4" name="Group 3">
            <a:extLst>
              <a:ext uri="{FF2B5EF4-FFF2-40B4-BE49-F238E27FC236}">
                <a16:creationId xmlns:a16="http://schemas.microsoft.com/office/drawing/2014/main" id="{D65C8DB3-4351-E5BF-30D5-8EF85BB06854}"/>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7786966B-14AB-AFF6-F0DE-FFD1D3857FAC}"/>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A6AC10B8-A2FA-8690-F381-EF28621D1DD6}"/>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5588A63-A0AD-7A52-CB4E-50373CD377B0}"/>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1EED8C1D-986F-0242-A6C9-93241A6AA499}"/>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Graph Theory</a:t>
              </a:r>
            </a:p>
          </p:txBody>
        </p:sp>
        <p:cxnSp>
          <p:nvCxnSpPr>
            <p:cNvPr id="9" name="Straight Connector 8">
              <a:extLst>
                <a:ext uri="{FF2B5EF4-FFF2-40B4-BE49-F238E27FC236}">
                  <a16:creationId xmlns:a16="http://schemas.microsoft.com/office/drawing/2014/main" id="{CD9F6FF9-5A42-0535-E8FD-0C001A873FFC}"/>
                </a:ext>
              </a:extLst>
            </p:cNvPr>
            <p:cNvCxnSpPr/>
            <p:nvPr/>
          </p:nvCxnSpPr>
          <p:spPr>
            <a:xfrm>
              <a:off x="464011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37D32EEC-791C-2ABB-6009-A0152692B0F1}"/>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Graph Neural Networks</a:t>
              </a:r>
            </a:p>
          </p:txBody>
        </p:sp>
        <p:cxnSp>
          <p:nvCxnSpPr>
            <p:cNvPr id="11" name="Straight Connector 10">
              <a:extLst>
                <a:ext uri="{FF2B5EF4-FFF2-40B4-BE49-F238E27FC236}">
                  <a16:creationId xmlns:a16="http://schemas.microsoft.com/office/drawing/2014/main" id="{B1EB4953-3E42-122A-8E5E-07CBB5371300}"/>
                </a:ext>
              </a:extLst>
            </p:cNvPr>
            <p:cNvCxnSpPr/>
            <p:nvPr/>
          </p:nvCxnSpPr>
          <p:spPr>
            <a:xfrm>
              <a:off x="6684345"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3DE197B9-79C6-D734-3FAA-CBCC2C71EB37}"/>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Applications</a:t>
              </a:r>
            </a:p>
          </p:txBody>
        </p:sp>
      </p:grpSp>
    </p:spTree>
    <p:extLst>
      <p:ext uri="{BB962C8B-B14F-4D97-AF65-F5344CB8AC3E}">
        <p14:creationId xmlns:p14="http://schemas.microsoft.com/office/powerpoint/2010/main" val="29175531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7B7B-F86C-BA6B-EEEE-9C515FEC5D42}"/>
              </a:ext>
            </a:extLst>
          </p:cNvPr>
          <p:cNvSpPr>
            <a:spLocks noGrp="1"/>
          </p:cNvSpPr>
          <p:nvPr>
            <p:ph type="title"/>
          </p:nvPr>
        </p:nvSpPr>
        <p:spPr/>
        <p:txBody>
          <a:bodyPr/>
          <a:lstStyle/>
          <a:p>
            <a:r>
              <a:rPr lang="en-SG" dirty="0"/>
              <a:t>Connect</a:t>
            </a:r>
          </a:p>
        </p:txBody>
      </p:sp>
      <p:pic>
        <p:nvPicPr>
          <p:cNvPr id="4" name="Picture 3" descr="Shape&#10;&#10;Description automatically generated">
            <a:extLst>
              <a:ext uri="{FF2B5EF4-FFF2-40B4-BE49-F238E27FC236}">
                <a16:creationId xmlns:a16="http://schemas.microsoft.com/office/drawing/2014/main" id="{EA3CDFD7-C383-BBDF-C14D-B657619DC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21" y="1969476"/>
            <a:ext cx="4054510" cy="4054510"/>
          </a:xfrm>
          <a:prstGeom prst="rect">
            <a:avLst/>
          </a:prstGeom>
        </p:spPr>
      </p:pic>
      <p:pic>
        <p:nvPicPr>
          <p:cNvPr id="6" name="Picture 5" descr="Qr code&#10;&#10;Description automatically generated">
            <a:extLst>
              <a:ext uri="{FF2B5EF4-FFF2-40B4-BE49-F238E27FC236}">
                <a16:creationId xmlns:a16="http://schemas.microsoft.com/office/drawing/2014/main" id="{4761B107-3B84-37DB-0309-E6A9D22AC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195" y="2401556"/>
            <a:ext cx="2677884" cy="2677884"/>
          </a:xfrm>
          <a:prstGeom prst="rect">
            <a:avLst/>
          </a:prstGeom>
        </p:spPr>
      </p:pic>
    </p:spTree>
    <p:extLst>
      <p:ext uri="{BB962C8B-B14F-4D97-AF65-F5344CB8AC3E}">
        <p14:creationId xmlns:p14="http://schemas.microsoft.com/office/powerpoint/2010/main" val="32320633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2734-DE8C-D559-6E22-497E6EE09E52}"/>
              </a:ext>
            </a:extLst>
          </p:cNvPr>
          <p:cNvSpPr>
            <a:spLocks noGrp="1"/>
          </p:cNvSpPr>
          <p:nvPr>
            <p:ph type="title"/>
          </p:nvPr>
        </p:nvSpPr>
        <p:spPr>
          <a:xfrm>
            <a:off x="1215400" y="2766218"/>
            <a:ext cx="6713199" cy="1325563"/>
          </a:xfrm>
        </p:spPr>
        <p:txBody>
          <a:bodyPr/>
          <a:lstStyle/>
          <a:p>
            <a:r>
              <a:rPr lang="en-SG" sz="9600" dirty="0">
                <a:latin typeface="Segoe UI Bold" panose="020B0802040204020203" pitchFamily="34" charset="0"/>
                <a:cs typeface="Segoe UI Bold" panose="020B0802040204020203" pitchFamily="34" charset="0"/>
              </a:rPr>
              <a:t>Thank You!</a:t>
            </a:r>
          </a:p>
        </p:txBody>
      </p:sp>
    </p:spTree>
    <p:extLst>
      <p:ext uri="{BB962C8B-B14F-4D97-AF65-F5344CB8AC3E}">
        <p14:creationId xmlns:p14="http://schemas.microsoft.com/office/powerpoint/2010/main" val="306597498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dirty="0"/>
              <a:t>Calculus</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pic>
        <p:nvPicPr>
          <p:cNvPr id="4" name="Picture 3" descr="Shape&#10;&#10;Description automatically generated with medium confidence">
            <a:extLst>
              <a:ext uri="{FF2B5EF4-FFF2-40B4-BE49-F238E27FC236}">
                <a16:creationId xmlns:a16="http://schemas.microsoft.com/office/drawing/2014/main" id="{57A9FE7F-4BF9-8DBF-CACB-98875DB21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503" y="2001280"/>
            <a:ext cx="4452994" cy="127440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FACFEAA3-4C7B-2E8D-F761-FC6452D18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989" y="3894585"/>
            <a:ext cx="5340261" cy="1274960"/>
          </a:xfrm>
          <a:prstGeom prst="rect">
            <a:avLst/>
          </a:prstGeom>
        </p:spPr>
      </p:pic>
    </p:spTree>
    <p:extLst>
      <p:ext uri="{BB962C8B-B14F-4D97-AF65-F5344CB8AC3E}">
        <p14:creationId xmlns:p14="http://schemas.microsoft.com/office/powerpoint/2010/main" val="1834512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dirty="0"/>
              <a:t>Matrix Calculus</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pic>
        <p:nvPicPr>
          <p:cNvPr id="8" name="Picture 7" descr="Shape&#10;&#10;Description automatically generated with medium confidence">
            <a:extLst>
              <a:ext uri="{FF2B5EF4-FFF2-40B4-BE49-F238E27FC236}">
                <a16:creationId xmlns:a16="http://schemas.microsoft.com/office/drawing/2014/main" id="{0E272A30-FB2E-75A8-C071-405314512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72" y="1514320"/>
            <a:ext cx="2643096" cy="21167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E9A31281-3C90-66CA-FBA8-2CF7B2C63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8968" y="2054714"/>
            <a:ext cx="4061021" cy="1035975"/>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B2D94984-9994-E92A-14E6-F3F23B62C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986" y="3848088"/>
            <a:ext cx="6072027" cy="2104385"/>
          </a:xfrm>
          <a:prstGeom prst="rect">
            <a:avLst/>
          </a:prstGeom>
        </p:spPr>
      </p:pic>
    </p:spTree>
    <p:extLst>
      <p:ext uri="{BB962C8B-B14F-4D97-AF65-F5344CB8AC3E}">
        <p14:creationId xmlns:p14="http://schemas.microsoft.com/office/powerpoint/2010/main" val="5257821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dirty="0"/>
              <a:t>Matrix Calculus</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pic>
        <p:nvPicPr>
          <p:cNvPr id="4" name="Picture 3" descr="Shape&#10;&#10;Description automatically generated with medium confidence">
            <a:extLst>
              <a:ext uri="{FF2B5EF4-FFF2-40B4-BE49-F238E27FC236}">
                <a16:creationId xmlns:a16="http://schemas.microsoft.com/office/drawing/2014/main" id="{347507F5-0F18-490E-6060-1EC710A8D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77" y="1456650"/>
            <a:ext cx="8065816" cy="2450206"/>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471A053A-9384-1652-229A-8644ADF03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699" y="4497792"/>
            <a:ext cx="4064650" cy="1439906"/>
          </a:xfrm>
          <a:prstGeom prst="rect">
            <a:avLst/>
          </a:prstGeom>
        </p:spPr>
      </p:pic>
    </p:spTree>
    <p:extLst>
      <p:ext uri="{BB962C8B-B14F-4D97-AF65-F5344CB8AC3E}">
        <p14:creationId xmlns:p14="http://schemas.microsoft.com/office/powerpoint/2010/main" val="122902370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a:xfrm>
            <a:off x="628650" y="313754"/>
            <a:ext cx="7886700" cy="1325563"/>
          </a:xfrm>
        </p:spPr>
        <p:txBody>
          <a:bodyPr/>
          <a:lstStyle/>
          <a:p>
            <a:r>
              <a:rPr lang="en-SG" dirty="0"/>
              <a:t>Simple Neural Network</a:t>
            </a:r>
          </a:p>
        </p:txBody>
      </p:sp>
      <p:sp>
        <p:nvSpPr>
          <p:cNvPr id="4" name="Oval 3">
            <a:extLst>
              <a:ext uri="{FF2B5EF4-FFF2-40B4-BE49-F238E27FC236}">
                <a16:creationId xmlns:a16="http://schemas.microsoft.com/office/drawing/2014/main" id="{DDFB1B2C-75C3-EAE6-45EB-CF2C29DFA6A8}"/>
              </a:ext>
            </a:extLst>
          </p:cNvPr>
          <p:cNvSpPr/>
          <p:nvPr/>
        </p:nvSpPr>
        <p:spPr>
          <a:xfrm>
            <a:off x="3071538" y="2074667"/>
            <a:ext cx="685800" cy="6858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Oval 5">
            <a:extLst>
              <a:ext uri="{FF2B5EF4-FFF2-40B4-BE49-F238E27FC236}">
                <a16:creationId xmlns:a16="http://schemas.microsoft.com/office/drawing/2014/main" id="{84B692A7-BD15-6DF6-9E46-8C86513900DF}"/>
              </a:ext>
            </a:extLst>
          </p:cNvPr>
          <p:cNvSpPr/>
          <p:nvPr/>
        </p:nvSpPr>
        <p:spPr>
          <a:xfrm>
            <a:off x="5401734" y="2612787"/>
            <a:ext cx="685800" cy="685800"/>
          </a:xfrm>
          <a:prstGeom prst="ellipse">
            <a:avLst/>
          </a:prstGeom>
          <a:solidFill>
            <a:srgbClr val="E09B24"/>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Oval 6">
            <a:extLst>
              <a:ext uri="{FF2B5EF4-FFF2-40B4-BE49-F238E27FC236}">
                <a16:creationId xmlns:a16="http://schemas.microsoft.com/office/drawing/2014/main" id="{AC55A2B9-8B86-F7A5-0470-FAE6A82B20C9}"/>
              </a:ext>
            </a:extLst>
          </p:cNvPr>
          <p:cNvSpPr/>
          <p:nvPr/>
        </p:nvSpPr>
        <p:spPr>
          <a:xfrm>
            <a:off x="3071538" y="3357523"/>
            <a:ext cx="685800" cy="6858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 name="Straight Connector 23">
            <a:extLst>
              <a:ext uri="{FF2B5EF4-FFF2-40B4-BE49-F238E27FC236}">
                <a16:creationId xmlns:a16="http://schemas.microsoft.com/office/drawing/2014/main" id="{7E194CD2-0188-F0E7-07A7-E235C834A614}"/>
              </a:ext>
            </a:extLst>
          </p:cNvPr>
          <p:cNvCxnSpPr>
            <a:cxnSpLocks/>
            <a:stCxn id="6" idx="2"/>
            <a:endCxn id="4" idx="6"/>
          </p:cNvCxnSpPr>
          <p:nvPr/>
        </p:nvCxnSpPr>
        <p:spPr>
          <a:xfrm flipH="1" flipV="1">
            <a:off x="3757338" y="2417567"/>
            <a:ext cx="1644396" cy="53812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7576770-AF4C-79BA-1951-BDFDAA407F04}"/>
              </a:ext>
            </a:extLst>
          </p:cNvPr>
          <p:cNvCxnSpPr>
            <a:cxnSpLocks/>
            <a:stCxn id="6" idx="2"/>
            <a:endCxn id="7" idx="6"/>
          </p:cNvCxnSpPr>
          <p:nvPr/>
        </p:nvCxnSpPr>
        <p:spPr>
          <a:xfrm flipH="1">
            <a:off x="3757338" y="2955687"/>
            <a:ext cx="1644396" cy="744736"/>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88026B39-F448-0D6F-D98A-9EDE324500DE}"/>
              </a:ext>
            </a:extLst>
          </p:cNvPr>
          <p:cNvSpPr txBox="1"/>
          <p:nvPr/>
        </p:nvSpPr>
        <p:spPr>
          <a:xfrm>
            <a:off x="5245188" y="2179590"/>
            <a:ext cx="1058710" cy="369332"/>
          </a:xfrm>
          <a:prstGeom prst="rect">
            <a:avLst/>
          </a:prstGeom>
          <a:noFill/>
        </p:spPr>
        <p:txBody>
          <a:bodyPr wrap="square" rtlCol="0">
            <a:spAutoFit/>
          </a:bodyPr>
          <a:lstStyle/>
          <a:p>
            <a:pPr algn="l"/>
            <a:r>
              <a:rPr lang="en-SG" i="1" dirty="0">
                <a:latin typeface="Segoe UI Semibold" panose="020B0702040204020203" pitchFamily="34" charset="0"/>
                <a:cs typeface="Segoe UI Semibold" panose="020B0702040204020203" pitchFamily="34" charset="0"/>
              </a:rPr>
              <a:t>Buy Pen</a:t>
            </a:r>
          </a:p>
        </p:txBody>
      </p:sp>
      <p:sp>
        <p:nvSpPr>
          <p:cNvPr id="46" name="TextBox 45">
            <a:extLst>
              <a:ext uri="{FF2B5EF4-FFF2-40B4-BE49-F238E27FC236}">
                <a16:creationId xmlns:a16="http://schemas.microsoft.com/office/drawing/2014/main" id="{0C0EBA93-9781-6CD5-654E-E115891E7DA1}"/>
              </a:ext>
            </a:extLst>
          </p:cNvPr>
          <p:cNvSpPr txBox="1"/>
          <p:nvPr/>
        </p:nvSpPr>
        <p:spPr>
          <a:xfrm>
            <a:off x="2985918" y="2942471"/>
            <a:ext cx="947878" cy="369332"/>
          </a:xfrm>
          <a:prstGeom prst="rect">
            <a:avLst/>
          </a:prstGeom>
          <a:noFill/>
        </p:spPr>
        <p:txBody>
          <a:bodyPr wrap="square" rtlCol="0">
            <a:spAutoFit/>
          </a:bodyPr>
          <a:lstStyle/>
          <a:p>
            <a:pPr algn="l"/>
            <a:r>
              <a:rPr lang="en-SG" i="1" dirty="0">
                <a:latin typeface="Segoe UI Semibold" panose="020B0702040204020203" pitchFamily="34" charset="0"/>
                <a:cs typeface="Segoe UI Semibold" panose="020B0702040204020203" pitchFamily="34" charset="0"/>
              </a:rPr>
              <a:t>Quality</a:t>
            </a:r>
          </a:p>
        </p:txBody>
      </p:sp>
      <p:sp>
        <p:nvSpPr>
          <p:cNvPr id="49" name="TextBox 48">
            <a:extLst>
              <a:ext uri="{FF2B5EF4-FFF2-40B4-BE49-F238E27FC236}">
                <a16:creationId xmlns:a16="http://schemas.microsoft.com/office/drawing/2014/main" id="{0A52C751-5285-6111-4B15-56A36ADEDFBF}"/>
              </a:ext>
            </a:extLst>
          </p:cNvPr>
          <p:cNvSpPr txBox="1"/>
          <p:nvPr/>
        </p:nvSpPr>
        <p:spPr>
          <a:xfrm>
            <a:off x="3069738" y="1640620"/>
            <a:ext cx="780239" cy="369332"/>
          </a:xfrm>
          <a:prstGeom prst="rect">
            <a:avLst/>
          </a:prstGeom>
          <a:noFill/>
        </p:spPr>
        <p:txBody>
          <a:bodyPr wrap="square" rtlCol="0">
            <a:spAutoFit/>
          </a:bodyPr>
          <a:lstStyle/>
          <a:p>
            <a:pPr algn="l"/>
            <a:r>
              <a:rPr lang="en-SG" i="1" dirty="0">
                <a:latin typeface="Segoe UI Semibold" panose="020B0702040204020203" pitchFamily="34" charset="0"/>
                <a:cs typeface="Segoe UI Semibold" panose="020B0702040204020203" pitchFamily="34" charset="0"/>
              </a:rPr>
              <a:t>Price</a:t>
            </a:r>
          </a:p>
        </p:txBody>
      </p:sp>
      <p:grpSp>
        <p:nvGrpSpPr>
          <p:cNvPr id="3" name="Group 2">
            <a:extLst>
              <a:ext uri="{FF2B5EF4-FFF2-40B4-BE49-F238E27FC236}">
                <a16:creationId xmlns:a16="http://schemas.microsoft.com/office/drawing/2014/main" id="{C137BDF8-AE8B-4DA2-4044-B6D55FB973F1}"/>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283833C5-8396-3A49-A015-BFEACDDFE079}"/>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8" name="Straight Connector 7">
              <a:extLst>
                <a:ext uri="{FF2B5EF4-FFF2-40B4-BE49-F238E27FC236}">
                  <a16:creationId xmlns:a16="http://schemas.microsoft.com/office/drawing/2014/main" id="{61FCAE98-5865-66E8-BBD3-4E732382CAF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26E9A4-CA90-8C55-5907-547DA8A2D77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16F6ECF4-1E42-B54F-1A62-A5C3BF5D1C70}"/>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11" name="Straight Connector 10">
              <a:extLst>
                <a:ext uri="{FF2B5EF4-FFF2-40B4-BE49-F238E27FC236}">
                  <a16:creationId xmlns:a16="http://schemas.microsoft.com/office/drawing/2014/main" id="{836B7029-0B69-886A-2962-B904334B1F86}"/>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594837F0-4161-BF5F-6BDF-DD0622BA87CA}"/>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13" name="Straight Connector 12">
              <a:extLst>
                <a:ext uri="{FF2B5EF4-FFF2-40B4-BE49-F238E27FC236}">
                  <a16:creationId xmlns:a16="http://schemas.microsoft.com/office/drawing/2014/main" id="{7A53DF82-B61A-A9C1-512C-A8A9BE7EC2A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437D1BAD-7EC8-16E4-E61F-74F7CC541288}"/>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grpSp>
        <p:nvGrpSpPr>
          <p:cNvPr id="19" name="Group 2">
            <a:extLst>
              <a:ext uri="{FF2B5EF4-FFF2-40B4-BE49-F238E27FC236}">
                <a16:creationId xmlns:a16="http://schemas.microsoft.com/office/drawing/2014/main" id="{61BA0D10-BC77-584F-E195-1FE7C1A25FA7}"/>
              </a:ext>
            </a:extLst>
          </p:cNvPr>
          <p:cNvGrpSpPr/>
          <p:nvPr/>
        </p:nvGrpSpPr>
        <p:grpSpPr>
          <a:xfrm>
            <a:off x="551660" y="6275599"/>
            <a:ext cx="8040689" cy="353497"/>
            <a:chOff x="551656" y="6275595"/>
            <a:chExt cx="8040689" cy="353497"/>
          </a:xfrm>
        </p:grpSpPr>
        <p:sp>
          <p:nvSpPr>
            <p:cNvPr id="21" name="TextBox 2">
              <a:extLst>
                <a:ext uri="{FF2B5EF4-FFF2-40B4-BE49-F238E27FC236}">
                  <a16:creationId xmlns:a16="http://schemas.microsoft.com/office/drawing/2014/main" id="{04488CEF-1A8D-DE18-B8BE-2376AC51C53E}"/>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16" name="Straight Connector 7">
              <a:extLst>
                <a:ext uri="{FF2B5EF4-FFF2-40B4-BE49-F238E27FC236}">
                  <a16:creationId xmlns:a16="http://schemas.microsoft.com/office/drawing/2014/main" id="{E1318DF0-E185-C8F8-55DC-80C95AB424A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8">
              <a:extLst>
                <a:ext uri="{FF2B5EF4-FFF2-40B4-BE49-F238E27FC236}">
                  <a16:creationId xmlns:a16="http://schemas.microsoft.com/office/drawing/2014/main" id="{B9131B2A-2C38-0077-F9BC-EB63B7F7DC2B}"/>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5">
              <a:extLst>
                <a:ext uri="{FF2B5EF4-FFF2-40B4-BE49-F238E27FC236}">
                  <a16:creationId xmlns:a16="http://schemas.microsoft.com/office/drawing/2014/main" id="{84397F0D-71D1-FAA0-621B-592951431D79}"/>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20" name="Straight Connector 10">
              <a:extLst>
                <a:ext uri="{FF2B5EF4-FFF2-40B4-BE49-F238E27FC236}">
                  <a16:creationId xmlns:a16="http://schemas.microsoft.com/office/drawing/2014/main" id="{BBCA11BA-0388-70CB-6F78-B1F3639B376E}"/>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7">
              <a:extLst>
                <a:ext uri="{FF2B5EF4-FFF2-40B4-BE49-F238E27FC236}">
                  <a16:creationId xmlns:a16="http://schemas.microsoft.com/office/drawing/2014/main" id="{E4B839D9-DFD2-53AD-2A3F-DFEAD17CEFB1}"/>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23" name="Straight Connector 12">
              <a:extLst>
                <a:ext uri="{FF2B5EF4-FFF2-40B4-BE49-F238E27FC236}">
                  <a16:creationId xmlns:a16="http://schemas.microsoft.com/office/drawing/2014/main" id="{9168B4FE-BCA5-8302-7C70-23AAC48BEE9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7EE24F04-BE62-1E4C-EA1B-565A28C990C5}"/>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sp>
        <p:nvSpPr>
          <p:cNvPr id="31" name="TextBox 30">
            <a:extLst>
              <a:ext uri="{FF2B5EF4-FFF2-40B4-BE49-F238E27FC236}">
                <a16:creationId xmlns:a16="http://schemas.microsoft.com/office/drawing/2014/main" id="{E6A12A25-7E78-CA38-968A-42F772FE7CB7}"/>
              </a:ext>
            </a:extLst>
          </p:cNvPr>
          <p:cNvSpPr txBox="1"/>
          <p:nvPr/>
        </p:nvSpPr>
        <p:spPr>
          <a:xfrm>
            <a:off x="2113730" y="4469818"/>
            <a:ext cx="4916539"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Use </a:t>
            </a:r>
            <a:r>
              <a:rPr lang="en-US" i="1" dirty="0">
                <a:latin typeface="Segoe UI Semibold" panose="020B0702040204020203" pitchFamily="34" charset="0"/>
                <a:cs typeface="Segoe UI Semibold" panose="020B0702040204020203" pitchFamily="34" charset="0"/>
              </a:rPr>
              <a:t>input quantities</a:t>
            </a:r>
            <a:r>
              <a:rPr lang="en-US" i="1" dirty="0">
                <a:latin typeface="Segoe UI Semilight" panose="020B0402040204020203" pitchFamily="34" charset="0"/>
                <a:cs typeface="Segoe UI Semilight" panose="020B0402040204020203" pitchFamily="34" charset="0"/>
              </a:rPr>
              <a:t> to predict </a:t>
            </a:r>
            <a:r>
              <a:rPr lang="en-US" i="1" dirty="0">
                <a:latin typeface="Segoe UI Semibold" panose="020B0702040204020203" pitchFamily="34" charset="0"/>
                <a:cs typeface="Segoe UI Semibold" panose="020B0702040204020203" pitchFamily="34" charset="0"/>
              </a:rPr>
              <a:t>output quantity</a:t>
            </a:r>
          </a:p>
        </p:txBody>
      </p:sp>
    </p:spTree>
    <p:extLst>
      <p:ext uri="{BB962C8B-B14F-4D97-AF65-F5344CB8AC3E}">
        <p14:creationId xmlns:p14="http://schemas.microsoft.com/office/powerpoint/2010/main" val="602225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250"/>
                                        <p:tgtEl>
                                          <p:spTgt spid="4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250"/>
                                        <p:tgtEl>
                                          <p:spTgt spid="4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50"/>
                                        <p:tgtEl>
                                          <p:spTgt spid="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2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250"/>
                                        <p:tgtEl>
                                          <p:spTgt spid="24"/>
                                        </p:tgtEl>
                                      </p:cBhvr>
                                    </p:animEffect>
                                  </p:childTnLst>
                                </p:cTn>
                              </p:par>
                              <p:par>
                                <p:cTn id="22" presetID="2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25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250"/>
                                        <p:tgtEl>
                                          <p:spTgt spid="4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25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41" grpId="0"/>
      <p:bldP spid="46" grpId="0"/>
      <p:bldP spid="49" grpId="0"/>
      <p:bldP spid="31" grpId="0"/>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7576770-AF4C-79BA-1951-BDFDAA407F04}"/>
              </a:ext>
            </a:extLst>
          </p:cNvPr>
          <p:cNvCxnSpPr>
            <a:cxnSpLocks/>
            <a:stCxn id="6" idx="2"/>
            <a:endCxn id="7" idx="6"/>
          </p:cNvCxnSpPr>
          <p:nvPr/>
        </p:nvCxnSpPr>
        <p:spPr>
          <a:xfrm flipH="1">
            <a:off x="3283490" y="3324855"/>
            <a:ext cx="1214878" cy="77028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E194CD2-0188-F0E7-07A7-E235C834A614}"/>
              </a:ext>
            </a:extLst>
          </p:cNvPr>
          <p:cNvCxnSpPr>
            <a:cxnSpLocks/>
            <a:stCxn id="6" idx="2"/>
            <a:endCxn id="4" idx="6"/>
          </p:cNvCxnSpPr>
          <p:nvPr/>
        </p:nvCxnSpPr>
        <p:spPr>
          <a:xfrm flipH="1" flipV="1">
            <a:off x="3269604" y="2632778"/>
            <a:ext cx="1228764" cy="692077"/>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Oval 3">
            <a:extLst>
              <a:ext uri="{FF2B5EF4-FFF2-40B4-BE49-F238E27FC236}">
                <a16:creationId xmlns:a16="http://schemas.microsoft.com/office/drawing/2014/main" id="{DDFB1B2C-75C3-EAE6-45EB-CF2C29DFA6A8}"/>
              </a:ext>
            </a:extLst>
          </p:cNvPr>
          <p:cNvSpPr/>
          <p:nvPr/>
        </p:nvSpPr>
        <p:spPr>
          <a:xfrm>
            <a:off x="2582004" y="2288978"/>
            <a:ext cx="687600"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Oval 5">
            <a:extLst>
              <a:ext uri="{FF2B5EF4-FFF2-40B4-BE49-F238E27FC236}">
                <a16:creationId xmlns:a16="http://schemas.microsoft.com/office/drawing/2014/main" id="{84B692A7-BD15-6DF6-9E46-8C86513900DF}"/>
              </a:ext>
            </a:extLst>
          </p:cNvPr>
          <p:cNvSpPr/>
          <p:nvPr/>
        </p:nvSpPr>
        <p:spPr>
          <a:xfrm>
            <a:off x="4498368" y="2981055"/>
            <a:ext cx="687600" cy="687600"/>
          </a:xfrm>
          <a:prstGeom prst="ellipse">
            <a:avLst/>
          </a:prstGeom>
          <a:solidFill>
            <a:schemeClr val="accent2"/>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Oval 6">
            <a:extLst>
              <a:ext uri="{FF2B5EF4-FFF2-40B4-BE49-F238E27FC236}">
                <a16:creationId xmlns:a16="http://schemas.microsoft.com/office/drawing/2014/main" id="{AC55A2B9-8B86-F7A5-0470-FAE6A82B20C9}"/>
              </a:ext>
            </a:extLst>
          </p:cNvPr>
          <p:cNvSpPr/>
          <p:nvPr/>
        </p:nvSpPr>
        <p:spPr>
          <a:xfrm>
            <a:off x="2595890" y="3751335"/>
            <a:ext cx="687600"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8" name="Straight Connector 37">
            <a:extLst>
              <a:ext uri="{FF2B5EF4-FFF2-40B4-BE49-F238E27FC236}">
                <a16:creationId xmlns:a16="http://schemas.microsoft.com/office/drawing/2014/main" id="{2ADBEA32-E355-4240-0105-BC7A486EF4A8}"/>
              </a:ext>
            </a:extLst>
          </p:cNvPr>
          <p:cNvCxnSpPr>
            <a:cxnSpLocks/>
            <a:endCxn id="41" idx="1"/>
          </p:cNvCxnSpPr>
          <p:nvPr/>
        </p:nvCxnSpPr>
        <p:spPr>
          <a:xfrm>
            <a:off x="4926361" y="3324855"/>
            <a:ext cx="822358" cy="0"/>
          </a:xfrm>
          <a:prstGeom prst="line">
            <a:avLst/>
          </a:prstGeom>
          <a:ln w="1905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88026B39-F448-0D6F-D98A-9EDE324500DE}"/>
              </a:ext>
            </a:extLst>
          </p:cNvPr>
          <p:cNvSpPr txBox="1"/>
          <p:nvPr/>
        </p:nvSpPr>
        <p:spPr>
          <a:xfrm>
            <a:off x="5748719" y="3140189"/>
            <a:ext cx="1900719"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Buy pen</a:t>
            </a:r>
          </a:p>
        </p:txBody>
      </p:sp>
      <p:cxnSp>
        <p:nvCxnSpPr>
          <p:cNvPr id="43" name="Straight Connector 42">
            <a:extLst>
              <a:ext uri="{FF2B5EF4-FFF2-40B4-BE49-F238E27FC236}">
                <a16:creationId xmlns:a16="http://schemas.microsoft.com/office/drawing/2014/main" id="{ADC670C5-48C7-F786-A406-28035621E4A7}"/>
              </a:ext>
            </a:extLst>
          </p:cNvPr>
          <p:cNvCxnSpPr>
            <a:cxnSpLocks/>
            <a:stCxn id="49" idx="3"/>
          </p:cNvCxnSpPr>
          <p:nvPr/>
        </p:nvCxnSpPr>
        <p:spPr>
          <a:xfrm flipV="1">
            <a:off x="1665384" y="2618504"/>
            <a:ext cx="1154986" cy="55"/>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919755B-7DED-55ED-51F9-B454C2946CDE}"/>
              </a:ext>
            </a:extLst>
          </p:cNvPr>
          <p:cNvCxnSpPr>
            <a:cxnSpLocks/>
          </p:cNvCxnSpPr>
          <p:nvPr/>
        </p:nvCxnSpPr>
        <p:spPr>
          <a:xfrm>
            <a:off x="1959091" y="4104473"/>
            <a:ext cx="824673" cy="7"/>
          </a:xfrm>
          <a:prstGeom prst="line">
            <a:avLst/>
          </a:prstGeom>
          <a:ln w="19050"/>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0C0EBA93-9781-6CD5-654E-E115891E7DA1}"/>
              </a:ext>
            </a:extLst>
          </p:cNvPr>
          <p:cNvSpPr txBox="1"/>
          <p:nvPr/>
        </p:nvSpPr>
        <p:spPr>
          <a:xfrm>
            <a:off x="1047819" y="3910469"/>
            <a:ext cx="947878"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Quality</a:t>
            </a:r>
          </a:p>
        </p:txBody>
      </p:sp>
      <p:sp>
        <p:nvSpPr>
          <p:cNvPr id="49" name="TextBox 48">
            <a:extLst>
              <a:ext uri="{FF2B5EF4-FFF2-40B4-BE49-F238E27FC236}">
                <a16:creationId xmlns:a16="http://schemas.microsoft.com/office/drawing/2014/main" id="{0A52C751-5285-6111-4B15-56A36ADEDFBF}"/>
              </a:ext>
            </a:extLst>
          </p:cNvPr>
          <p:cNvSpPr txBox="1"/>
          <p:nvPr/>
        </p:nvSpPr>
        <p:spPr>
          <a:xfrm>
            <a:off x="984462" y="2433893"/>
            <a:ext cx="680922"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Price</a:t>
            </a:r>
          </a:p>
        </p:txBody>
      </p:sp>
      <p:sp>
        <p:nvSpPr>
          <p:cNvPr id="5" name="Title 4">
            <a:extLst>
              <a:ext uri="{FF2B5EF4-FFF2-40B4-BE49-F238E27FC236}">
                <a16:creationId xmlns:a16="http://schemas.microsoft.com/office/drawing/2014/main" id="{0DFAB191-46AA-EEBF-A066-C7B7131F641A}"/>
              </a:ext>
            </a:extLst>
          </p:cNvPr>
          <p:cNvSpPr>
            <a:spLocks noGrp="1"/>
          </p:cNvSpPr>
          <p:nvPr>
            <p:ph type="title"/>
          </p:nvPr>
        </p:nvSpPr>
        <p:spPr/>
        <p:txBody>
          <a:bodyPr/>
          <a:lstStyle/>
          <a:p>
            <a:endParaRPr lang="en-SG" dirty="0"/>
          </a:p>
        </p:txBody>
      </p:sp>
      <p:sp>
        <p:nvSpPr>
          <p:cNvPr id="9" name="TextBox 8">
            <a:extLst>
              <a:ext uri="{FF2B5EF4-FFF2-40B4-BE49-F238E27FC236}">
                <a16:creationId xmlns:a16="http://schemas.microsoft.com/office/drawing/2014/main" id="{0D89D160-D92D-A142-E3B0-68B699F0811A}"/>
              </a:ext>
            </a:extLst>
          </p:cNvPr>
          <p:cNvSpPr txBox="1"/>
          <p:nvPr/>
        </p:nvSpPr>
        <p:spPr>
          <a:xfrm>
            <a:off x="1142298" y="2433838"/>
            <a:ext cx="680922"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0.6</a:t>
            </a:r>
          </a:p>
        </p:txBody>
      </p:sp>
      <p:sp>
        <p:nvSpPr>
          <p:cNvPr id="10" name="TextBox 9">
            <a:extLst>
              <a:ext uri="{FF2B5EF4-FFF2-40B4-BE49-F238E27FC236}">
                <a16:creationId xmlns:a16="http://schemas.microsoft.com/office/drawing/2014/main" id="{F5335D27-ACE1-8245-AFFF-C42DFE5652BC}"/>
              </a:ext>
            </a:extLst>
          </p:cNvPr>
          <p:cNvSpPr txBox="1"/>
          <p:nvPr/>
        </p:nvSpPr>
        <p:spPr>
          <a:xfrm>
            <a:off x="1423550" y="3910469"/>
            <a:ext cx="680922"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0.9</a:t>
            </a:r>
          </a:p>
        </p:txBody>
      </p:sp>
      <p:grpSp>
        <p:nvGrpSpPr>
          <p:cNvPr id="2" name="Group 1">
            <a:extLst>
              <a:ext uri="{FF2B5EF4-FFF2-40B4-BE49-F238E27FC236}">
                <a16:creationId xmlns:a16="http://schemas.microsoft.com/office/drawing/2014/main" id="{F45CC8D5-0DA2-309A-AA9E-94D5C4F923F9}"/>
              </a:ext>
            </a:extLst>
          </p:cNvPr>
          <p:cNvGrpSpPr/>
          <p:nvPr/>
        </p:nvGrpSpPr>
        <p:grpSpPr>
          <a:xfrm>
            <a:off x="551660" y="6275599"/>
            <a:ext cx="8040689" cy="353497"/>
            <a:chOff x="551656" y="6275595"/>
            <a:chExt cx="8040689" cy="353497"/>
          </a:xfrm>
        </p:grpSpPr>
        <p:sp>
          <p:nvSpPr>
            <p:cNvPr id="3" name="TextBox 2">
              <a:extLst>
                <a:ext uri="{FF2B5EF4-FFF2-40B4-BE49-F238E27FC236}">
                  <a16:creationId xmlns:a16="http://schemas.microsoft.com/office/drawing/2014/main" id="{0CE2E166-F932-5C96-F1E4-CE100F9BCB66}"/>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8" name="Straight Connector 7">
              <a:extLst>
                <a:ext uri="{FF2B5EF4-FFF2-40B4-BE49-F238E27FC236}">
                  <a16:creationId xmlns:a16="http://schemas.microsoft.com/office/drawing/2014/main" id="{AE9C2D2A-FD85-5ED4-2AC6-D8D61E1CBE01}"/>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88C2E0-4C61-4988-068A-46F0D68E7A65}"/>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5">
              <a:extLst>
                <a:ext uri="{FF2B5EF4-FFF2-40B4-BE49-F238E27FC236}">
                  <a16:creationId xmlns:a16="http://schemas.microsoft.com/office/drawing/2014/main" id="{4A300424-2A1D-8B2D-B7AE-A1BC94C29B1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13" name="Straight Connector 12">
              <a:extLst>
                <a:ext uri="{FF2B5EF4-FFF2-40B4-BE49-F238E27FC236}">
                  <a16:creationId xmlns:a16="http://schemas.microsoft.com/office/drawing/2014/main" id="{F73CEE79-37DB-579C-915D-CAF9C379126F}"/>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E623A94C-5086-F95D-9447-88D874D2B0E2}"/>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15" name="Straight Connector 14">
              <a:extLst>
                <a:ext uri="{FF2B5EF4-FFF2-40B4-BE49-F238E27FC236}">
                  <a16:creationId xmlns:a16="http://schemas.microsoft.com/office/drawing/2014/main" id="{86FA5A8F-DF35-39C8-380E-74CB3AAB411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9">
              <a:extLst>
                <a:ext uri="{FF2B5EF4-FFF2-40B4-BE49-F238E27FC236}">
                  <a16:creationId xmlns:a16="http://schemas.microsoft.com/office/drawing/2014/main" id="{4A17187F-8AB6-2E13-D354-0C4F29694B82}"/>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spTree>
    <p:extLst>
      <p:ext uri="{BB962C8B-B14F-4D97-AF65-F5344CB8AC3E}">
        <p14:creationId xmlns:p14="http://schemas.microsoft.com/office/powerpoint/2010/main" val="592268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4"/>
                                        </p:tgtEl>
                                        <p:attrNameLst>
                                          <p:attrName>style.color</p:attrName>
                                        </p:attrNameLst>
                                      </p:cBhvr>
                                      <p:to>
                                        <a:srgbClr val="D8D8D8"/>
                                      </p:to>
                                    </p:animClr>
                                    <p:animClr clrSpc="rgb" dir="cw">
                                      <p:cBhvr>
                                        <p:cTn id="7" dur="500" fill="hold"/>
                                        <p:tgtEl>
                                          <p:spTgt spid="4"/>
                                        </p:tgtEl>
                                        <p:attrNameLst>
                                          <p:attrName>fillcolor</p:attrName>
                                        </p:attrNameLst>
                                      </p:cBhvr>
                                      <p:to>
                                        <a:srgbClr val="D8D8D8"/>
                                      </p:to>
                                    </p:animClr>
                                    <p:set>
                                      <p:cBhvr>
                                        <p:cTn id="8" dur="500" fill="hold"/>
                                        <p:tgtEl>
                                          <p:spTgt spid="4"/>
                                        </p:tgtEl>
                                        <p:attrNameLst>
                                          <p:attrName>fill.type</p:attrName>
                                        </p:attrNameLst>
                                      </p:cBhvr>
                                      <p:to>
                                        <p:strVal val="solid"/>
                                      </p:to>
                                    </p:set>
                                    <p:set>
                                      <p:cBhvr>
                                        <p:cTn id="9" dur="500" fill="hold"/>
                                        <p:tgtEl>
                                          <p:spTgt spid="4"/>
                                        </p:tgtEl>
                                        <p:attrNameLst>
                                          <p:attrName>fill.on</p:attrName>
                                        </p:attrNameLst>
                                      </p:cBhvr>
                                      <p:to>
                                        <p:strVal val="true"/>
                                      </p:to>
                                    </p:set>
                                  </p:childTnLst>
                                </p:cTn>
                              </p:par>
                              <p:par>
                                <p:cTn id="10" presetID="10" presetClass="exit" presetSubtype="0" fill="hold" grpId="0" nodeType="withEffect">
                                  <p:stCondLst>
                                    <p:cond delay="0"/>
                                  </p:stCondLst>
                                  <p:childTnLst>
                                    <p:animEffect transition="out" filter="fade">
                                      <p:cBhvr>
                                        <p:cTn id="11" dur="500"/>
                                        <p:tgtEl>
                                          <p:spTgt spid="49"/>
                                        </p:tgtEl>
                                      </p:cBhvr>
                                    </p:animEffect>
                                    <p:set>
                                      <p:cBhvr>
                                        <p:cTn id="12" dur="1" fill="hold">
                                          <p:stCondLst>
                                            <p:cond delay="499"/>
                                          </p:stCondLst>
                                        </p:cTn>
                                        <p:tgtEl>
                                          <p:spTgt spid="4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9" presetClass="emph" presetSubtype="0" fill="hold" grpId="0" nodeType="clickEffect">
                                  <p:stCondLst>
                                    <p:cond delay="0"/>
                                  </p:stCondLst>
                                  <p:childTnLst>
                                    <p:animClr clrSpc="rgb" dir="cw">
                                      <p:cBhvr override="childStyle">
                                        <p:cTn id="19" dur="500" fill="hold"/>
                                        <p:tgtEl>
                                          <p:spTgt spid="7"/>
                                        </p:tgtEl>
                                        <p:attrNameLst>
                                          <p:attrName>style.color</p:attrName>
                                        </p:attrNameLst>
                                      </p:cBhvr>
                                      <p:to>
                                        <a:srgbClr val="F2F2F2"/>
                                      </p:to>
                                    </p:animClr>
                                    <p:animClr clrSpc="rgb" dir="cw">
                                      <p:cBhvr>
                                        <p:cTn id="20" dur="500" fill="hold"/>
                                        <p:tgtEl>
                                          <p:spTgt spid="7"/>
                                        </p:tgtEl>
                                        <p:attrNameLst>
                                          <p:attrName>fillcolor</p:attrName>
                                        </p:attrNameLst>
                                      </p:cBhvr>
                                      <p:to>
                                        <a:srgbClr val="F2F2F2"/>
                                      </p:to>
                                    </p:animClr>
                                    <p:set>
                                      <p:cBhvr>
                                        <p:cTn id="21" dur="500" fill="hold"/>
                                        <p:tgtEl>
                                          <p:spTgt spid="7"/>
                                        </p:tgtEl>
                                        <p:attrNameLst>
                                          <p:attrName>fill.type</p:attrName>
                                        </p:attrNameLst>
                                      </p:cBhvr>
                                      <p:to>
                                        <p:strVal val="solid"/>
                                      </p:to>
                                    </p:set>
                                    <p:set>
                                      <p:cBhvr>
                                        <p:cTn id="22" dur="500" fill="hold"/>
                                        <p:tgtEl>
                                          <p:spTgt spid="7"/>
                                        </p:tgtEl>
                                        <p:attrNameLst>
                                          <p:attrName>fill.on</p:attrName>
                                        </p:attrNameLst>
                                      </p:cBhvr>
                                      <p:to>
                                        <p:strVal val="true"/>
                                      </p:to>
                                    </p:set>
                                  </p:childTnLst>
                                </p:cTn>
                              </p:par>
                              <p:par>
                                <p:cTn id="23" presetID="10" presetClass="exit" presetSubtype="0" fill="hold" grpId="0" nodeType="withEffect">
                                  <p:stCondLst>
                                    <p:cond delay="0"/>
                                  </p:stCondLst>
                                  <p:childTnLst>
                                    <p:animEffect transition="out" filter="fade">
                                      <p:cBhvr>
                                        <p:cTn id="24" dur="500"/>
                                        <p:tgtEl>
                                          <p:spTgt spid="46"/>
                                        </p:tgtEl>
                                      </p:cBhvr>
                                    </p:animEffect>
                                    <p:set>
                                      <p:cBhvr>
                                        <p:cTn id="25" dur="1" fill="hold">
                                          <p:stCondLst>
                                            <p:cond delay="499"/>
                                          </p:stCondLst>
                                        </p:cTn>
                                        <p:tgtEl>
                                          <p:spTgt spid="46"/>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7" presetClass="emph" presetSubtype="2" fill="hold" nodeType="clickEffect">
                                  <p:stCondLst>
                                    <p:cond delay="0"/>
                                  </p:stCondLst>
                                  <p:childTnLst>
                                    <p:animClr clrSpc="rgb" dir="cw">
                                      <p:cBhvr>
                                        <p:cTn id="32" dur="1000" fill="hold"/>
                                        <p:tgtEl>
                                          <p:spTgt spid="24"/>
                                        </p:tgtEl>
                                        <p:attrNameLst>
                                          <p:attrName>stroke.color</p:attrName>
                                        </p:attrNameLst>
                                      </p:cBhvr>
                                      <p:to>
                                        <a:srgbClr val="FF5050"/>
                                      </p:to>
                                    </p:animClr>
                                    <p:set>
                                      <p:cBhvr>
                                        <p:cTn id="33" dur="1000" fill="hold"/>
                                        <p:tgtEl>
                                          <p:spTgt spid="24"/>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7" presetClass="emph" presetSubtype="2" fill="hold" nodeType="clickEffect">
                                  <p:stCondLst>
                                    <p:cond delay="0"/>
                                  </p:stCondLst>
                                  <p:childTnLst>
                                    <p:animClr clrSpc="rgb" dir="cw">
                                      <p:cBhvr>
                                        <p:cTn id="37" dur="1000" fill="hold"/>
                                        <p:tgtEl>
                                          <p:spTgt spid="27"/>
                                        </p:tgtEl>
                                        <p:attrNameLst>
                                          <p:attrName>stroke.color</p:attrName>
                                        </p:attrNameLst>
                                      </p:cBhvr>
                                      <p:to>
                                        <a:srgbClr val="9EEC8C"/>
                                      </p:to>
                                    </p:animClr>
                                    <p:set>
                                      <p:cBhvr>
                                        <p:cTn id="38" dur="1000" fill="hold"/>
                                        <p:tgtEl>
                                          <p:spTgt spid="2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46" grpId="0"/>
      <p:bldP spid="49" grpId="0"/>
      <p:bldP spid="9" grpId="0"/>
      <p:bldP spid="10" grpId="0"/>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dirty="0"/>
              <a:t>Building the GNN</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0593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4446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25547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29855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47648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0760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3796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25008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39859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37558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3932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38864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29881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4107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38823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47192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2810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37119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4168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25038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2046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4F2F5B49-428C-2A0A-D87D-0C45D7F51E88}"/>
              </a:ext>
            </a:extLst>
          </p:cNvPr>
          <p:cNvSpPr/>
          <p:nvPr/>
        </p:nvSpPr>
        <p:spPr>
          <a:xfrm>
            <a:off x="5920021" y="948489"/>
            <a:ext cx="274320" cy="274320"/>
          </a:xfrm>
          <a:prstGeom prst="ellipse">
            <a:avLst/>
          </a:prstGeom>
          <a:solidFill>
            <a:srgbClr val="5D81B5"/>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3342E97B-5C10-086A-F35A-7098C47C9EBD}"/>
              </a:ext>
            </a:extLst>
          </p:cNvPr>
          <p:cNvSpPr/>
          <p:nvPr/>
        </p:nvSpPr>
        <p:spPr>
          <a:xfrm>
            <a:off x="6386669" y="945545"/>
            <a:ext cx="274320" cy="274320"/>
          </a:xfrm>
          <a:prstGeom prst="ellipse">
            <a:avLst/>
          </a:prstGeom>
          <a:solidFill>
            <a:srgbClr val="E09B24"/>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CD521A97-1557-619C-76D2-5950E9373E19}"/>
              </a:ext>
            </a:extLst>
          </p:cNvPr>
          <p:cNvSpPr/>
          <p:nvPr/>
        </p:nvSpPr>
        <p:spPr>
          <a:xfrm>
            <a:off x="6850574" y="956768"/>
            <a:ext cx="274320" cy="274320"/>
          </a:xfrm>
          <a:prstGeom prst="ellipse">
            <a:avLst/>
          </a:prstGeom>
          <a:solidFill>
            <a:srgbClr val="8EB03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D9C9BAEA-82D7-2597-8332-D6AD8048E9FE}"/>
              </a:ext>
            </a:extLst>
          </p:cNvPr>
          <p:cNvSpPr/>
          <p:nvPr/>
        </p:nvSpPr>
        <p:spPr>
          <a:xfrm>
            <a:off x="7314479" y="957144"/>
            <a:ext cx="274320" cy="274320"/>
          </a:xfrm>
          <a:prstGeom prst="ellipse">
            <a:avLst/>
          </a:prstGeom>
          <a:solidFill>
            <a:srgbClr val="EB6235"/>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1E03728F-C3A3-43D4-0508-358A334868CF}"/>
              </a:ext>
            </a:extLst>
          </p:cNvPr>
          <p:cNvSpPr/>
          <p:nvPr/>
        </p:nvSpPr>
        <p:spPr>
          <a:xfrm>
            <a:off x="7785962" y="956768"/>
            <a:ext cx="274320" cy="274320"/>
          </a:xfrm>
          <a:prstGeom prst="ellipse">
            <a:avLst/>
          </a:prstGeom>
          <a:solidFill>
            <a:srgbClr val="9D8FB7"/>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348DF3C7-7342-7E1F-9F8E-3E0C888B918B}"/>
              </a:ext>
            </a:extLst>
          </p:cNvPr>
          <p:cNvSpPr/>
          <p:nvPr/>
        </p:nvSpPr>
        <p:spPr>
          <a:xfrm>
            <a:off x="8245963" y="957538"/>
            <a:ext cx="274320" cy="274320"/>
          </a:xfrm>
          <a:prstGeom prst="ellipse">
            <a:avLst/>
          </a:prstGeom>
          <a:solidFill>
            <a:srgbClr val="C46E1A"/>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8AFEE386-1825-0D6E-2DBD-C098855BEBE4}"/>
                  </a:ext>
                </a:extLst>
              </p:cNvPr>
              <p:cNvSpPr txBox="1"/>
              <p:nvPr/>
            </p:nvSpPr>
            <p:spPr>
              <a:xfrm>
                <a:off x="5787876"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dirty="0">
                  <a:latin typeface="Segoe UI Semilight" panose="020B0402040204020203" pitchFamily="34" charset="0"/>
                  <a:cs typeface="Segoe UI Semilight" panose="020B0402040204020203" pitchFamily="34" charset="0"/>
                </a:endParaRPr>
              </a:p>
            </p:txBody>
          </p:sp>
        </mc:Choice>
        <mc:Fallback xmlns="">
          <p:sp>
            <p:nvSpPr>
              <p:cNvPr id="148" name="TextBox 147">
                <a:extLst>
                  <a:ext uri="{FF2B5EF4-FFF2-40B4-BE49-F238E27FC236}">
                    <a16:creationId xmlns:a16="http://schemas.microsoft.com/office/drawing/2014/main" id="{8AFEE386-1825-0D6E-2DBD-C098855BEBE4}"/>
                  </a:ext>
                </a:extLst>
              </p:cNvPr>
              <p:cNvSpPr txBox="1">
                <a:spLocks noRot="1" noChangeAspect="1" noMove="1" noResize="1" noEditPoints="1" noAdjustHandles="1" noChangeArrowheads="1" noChangeShapeType="1" noTextEdit="1"/>
              </p:cNvSpPr>
              <p:nvPr/>
            </p:nvSpPr>
            <p:spPr>
              <a:xfrm>
                <a:off x="5787876" y="1342580"/>
                <a:ext cx="538609" cy="15577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F8702D0-0779-2663-306D-2B6574B77713}"/>
                  </a:ext>
                </a:extLst>
              </p:cNvPr>
              <p:cNvSpPr txBox="1"/>
              <p:nvPr/>
            </p:nvSpPr>
            <p:spPr>
              <a:xfrm>
                <a:off x="6266080"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r>
                              <m:e>
                                <m:m>
                                  <m:mPr>
                                    <m:mcs>
                                      <m:mc>
                                        <m:mcPr>
                                          <m:count m:val="1"/>
                                          <m:mcJc m:val="center"/>
                                        </m:mcPr>
                                      </m:mc>
                                    </m:mcs>
                                    <m:ctrlPr>
                                      <a:rPr lang="en-US" i="1">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dirty="0">
                  <a:latin typeface="Segoe UI Semilight" panose="020B0402040204020203" pitchFamily="34" charset="0"/>
                  <a:cs typeface="Segoe UI Semilight" panose="020B0402040204020203" pitchFamily="34" charset="0"/>
                </a:endParaRPr>
              </a:p>
            </p:txBody>
          </p:sp>
        </mc:Choice>
        <mc:Fallback xmlns="">
          <p:sp>
            <p:nvSpPr>
              <p:cNvPr id="149" name="TextBox 148">
                <a:extLst>
                  <a:ext uri="{FF2B5EF4-FFF2-40B4-BE49-F238E27FC236}">
                    <a16:creationId xmlns:a16="http://schemas.microsoft.com/office/drawing/2014/main" id="{CF8702D0-0779-2663-306D-2B6574B77713}"/>
                  </a:ext>
                </a:extLst>
              </p:cNvPr>
              <p:cNvSpPr txBox="1">
                <a:spLocks noRot="1" noChangeAspect="1" noMove="1" noResize="1" noEditPoints="1" noAdjustHandles="1" noChangeArrowheads="1" noChangeShapeType="1" noTextEdit="1"/>
              </p:cNvSpPr>
              <p:nvPr/>
            </p:nvSpPr>
            <p:spPr>
              <a:xfrm>
                <a:off x="6266080" y="1342580"/>
                <a:ext cx="538609" cy="15577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B03DD4F4-4621-747F-AA22-C57CB3E108A8}"/>
                  </a:ext>
                </a:extLst>
              </p:cNvPr>
              <p:cNvSpPr txBox="1"/>
              <p:nvPr/>
            </p:nvSpPr>
            <p:spPr>
              <a:xfrm>
                <a:off x="6712771" y="133774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dirty="0">
                  <a:latin typeface="Segoe UI Semilight" panose="020B0402040204020203" pitchFamily="34" charset="0"/>
                  <a:cs typeface="Segoe UI Semilight" panose="020B0402040204020203" pitchFamily="34" charset="0"/>
                </a:endParaRPr>
              </a:p>
            </p:txBody>
          </p:sp>
        </mc:Choice>
        <mc:Fallback xmlns="">
          <p:sp>
            <p:nvSpPr>
              <p:cNvPr id="150" name="TextBox 149">
                <a:extLst>
                  <a:ext uri="{FF2B5EF4-FFF2-40B4-BE49-F238E27FC236}">
                    <a16:creationId xmlns:a16="http://schemas.microsoft.com/office/drawing/2014/main" id="{B03DD4F4-4621-747F-AA22-C57CB3E108A8}"/>
                  </a:ext>
                </a:extLst>
              </p:cNvPr>
              <p:cNvSpPr txBox="1">
                <a:spLocks noRot="1" noChangeAspect="1" noMove="1" noResize="1" noEditPoints="1" noAdjustHandles="1" noChangeArrowheads="1" noChangeShapeType="1" noTextEdit="1"/>
              </p:cNvSpPr>
              <p:nvPr/>
            </p:nvSpPr>
            <p:spPr>
              <a:xfrm>
                <a:off x="6712771" y="1337745"/>
                <a:ext cx="538609" cy="15577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AA85266-EB13-16AF-5892-ED142D1CDE24}"/>
                  </a:ext>
                </a:extLst>
              </p:cNvPr>
              <p:cNvSpPr txBox="1"/>
              <p:nvPr/>
            </p:nvSpPr>
            <p:spPr>
              <a:xfrm>
                <a:off x="7182334"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dirty="0">
                  <a:latin typeface="Segoe UI Semilight" panose="020B0402040204020203" pitchFamily="34" charset="0"/>
                  <a:cs typeface="Segoe UI Semilight" panose="020B0402040204020203" pitchFamily="34" charset="0"/>
                </a:endParaRPr>
              </a:p>
            </p:txBody>
          </p:sp>
        </mc:Choice>
        <mc:Fallback xmlns="">
          <p:sp>
            <p:nvSpPr>
              <p:cNvPr id="151" name="TextBox 150">
                <a:extLst>
                  <a:ext uri="{FF2B5EF4-FFF2-40B4-BE49-F238E27FC236}">
                    <a16:creationId xmlns:a16="http://schemas.microsoft.com/office/drawing/2014/main" id="{FAA85266-EB13-16AF-5892-ED142D1CDE24}"/>
                  </a:ext>
                </a:extLst>
              </p:cNvPr>
              <p:cNvSpPr txBox="1">
                <a:spLocks noRot="1" noChangeAspect="1" noMove="1" noResize="1" noEditPoints="1" noAdjustHandles="1" noChangeArrowheads="1" noChangeShapeType="1" noTextEdit="1"/>
              </p:cNvSpPr>
              <p:nvPr/>
            </p:nvSpPr>
            <p:spPr>
              <a:xfrm>
                <a:off x="7182334" y="1342580"/>
                <a:ext cx="538609" cy="155773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E3F64B7E-F6DE-7973-5C6E-59C83BACBAF6}"/>
                  </a:ext>
                </a:extLst>
              </p:cNvPr>
              <p:cNvSpPr txBox="1"/>
              <p:nvPr/>
            </p:nvSpPr>
            <p:spPr>
              <a:xfrm>
                <a:off x="7657319" y="134741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dirty="0">
                  <a:latin typeface="Segoe UI Semilight" panose="020B0402040204020203" pitchFamily="34" charset="0"/>
                  <a:cs typeface="Segoe UI Semilight" panose="020B0402040204020203" pitchFamily="34" charset="0"/>
                </a:endParaRPr>
              </a:p>
            </p:txBody>
          </p:sp>
        </mc:Choice>
        <mc:Fallback xmlns="">
          <p:sp>
            <p:nvSpPr>
              <p:cNvPr id="152" name="TextBox 151">
                <a:extLst>
                  <a:ext uri="{FF2B5EF4-FFF2-40B4-BE49-F238E27FC236}">
                    <a16:creationId xmlns:a16="http://schemas.microsoft.com/office/drawing/2014/main" id="{E3F64B7E-F6DE-7973-5C6E-59C83BACBAF6}"/>
                  </a:ext>
                </a:extLst>
              </p:cNvPr>
              <p:cNvSpPr txBox="1">
                <a:spLocks noRot="1" noChangeAspect="1" noMove="1" noResize="1" noEditPoints="1" noAdjustHandles="1" noChangeArrowheads="1" noChangeShapeType="1" noTextEdit="1"/>
              </p:cNvSpPr>
              <p:nvPr/>
            </p:nvSpPr>
            <p:spPr>
              <a:xfrm>
                <a:off x="7657319" y="1347415"/>
                <a:ext cx="538609" cy="155773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9A30712-49FB-94F4-9F3A-E03F100230AC}"/>
                  </a:ext>
                </a:extLst>
              </p:cNvPr>
              <p:cNvSpPr txBox="1"/>
              <p:nvPr/>
            </p:nvSpPr>
            <p:spPr>
              <a:xfrm>
                <a:off x="8113818" y="134741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
                                    </m:e>
                                  </m:mr>
                                </m:m>
                              </m:e>
                            </m:mr>
                          </m:m>
                        </m:e>
                      </m:d>
                    </m:oMath>
                  </m:oMathPara>
                </a14:m>
                <a:endParaRPr lang="en-US" i="1" dirty="0">
                  <a:latin typeface="Segoe UI Semilight" panose="020B0402040204020203" pitchFamily="34" charset="0"/>
                  <a:cs typeface="Segoe UI Semilight" panose="020B0402040204020203" pitchFamily="34" charset="0"/>
                </a:endParaRPr>
              </a:p>
            </p:txBody>
          </p:sp>
        </mc:Choice>
        <mc:Fallback xmlns="">
          <p:sp>
            <p:nvSpPr>
              <p:cNvPr id="153" name="TextBox 152">
                <a:extLst>
                  <a:ext uri="{FF2B5EF4-FFF2-40B4-BE49-F238E27FC236}">
                    <a16:creationId xmlns:a16="http://schemas.microsoft.com/office/drawing/2014/main" id="{39A30712-49FB-94F4-9F3A-E03F100230AC}"/>
                  </a:ext>
                </a:extLst>
              </p:cNvPr>
              <p:cNvSpPr txBox="1">
                <a:spLocks noRot="1" noChangeAspect="1" noMove="1" noResize="1" noEditPoints="1" noAdjustHandles="1" noChangeArrowheads="1" noChangeShapeType="1" noTextEdit="1"/>
              </p:cNvSpPr>
              <p:nvPr/>
            </p:nvSpPr>
            <p:spPr>
              <a:xfrm>
                <a:off x="8113818" y="1347415"/>
                <a:ext cx="538609" cy="1557734"/>
              </a:xfrm>
              <a:prstGeom prst="rect">
                <a:avLst/>
              </a:prstGeom>
              <a:blipFill>
                <a:blip r:embed="rId8"/>
                <a:stretch>
                  <a:fillRect/>
                </a:stretch>
              </a:blipFill>
            </p:spPr>
            <p:txBody>
              <a:bodyPr/>
              <a:lstStyle/>
              <a:p>
                <a:r>
                  <a:rPr lang="en-US">
                    <a:noFill/>
                  </a:rPr>
                  <a:t> </a:t>
                </a:r>
              </a:p>
            </p:txBody>
          </p:sp>
        </mc:Fallback>
      </mc:AlternateContent>
      <p:cxnSp>
        <p:nvCxnSpPr>
          <p:cNvPr id="154" name="Straight Connector 153">
            <a:extLst>
              <a:ext uri="{FF2B5EF4-FFF2-40B4-BE49-F238E27FC236}">
                <a16:creationId xmlns:a16="http://schemas.microsoft.com/office/drawing/2014/main" id="{2F8DBA7F-A761-2920-B76B-A6C167653844}"/>
              </a:ext>
            </a:extLst>
          </p:cNvPr>
          <p:cNvCxnSpPr>
            <a:cxnSpLocks/>
          </p:cNvCxnSpPr>
          <p:nvPr/>
        </p:nvCxnSpPr>
        <p:spPr>
          <a:xfrm flipH="1" flipV="1">
            <a:off x="6941619" y="3637883"/>
            <a:ext cx="5486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84AAE67-ED3B-2E07-2D90-312503420D45}"/>
              </a:ext>
            </a:extLst>
          </p:cNvPr>
          <p:cNvCxnSpPr>
            <a:cxnSpLocks/>
          </p:cNvCxnSpPr>
          <p:nvPr/>
        </p:nvCxnSpPr>
        <p:spPr>
          <a:xfrm flipH="1" flipV="1">
            <a:off x="6941619" y="3929225"/>
            <a:ext cx="548640"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B244E07-7EFB-ED64-170F-C1890331C02F}"/>
              </a:ext>
            </a:extLst>
          </p:cNvPr>
          <p:cNvCxnSpPr>
            <a:cxnSpLocks/>
          </p:cNvCxnSpPr>
          <p:nvPr/>
        </p:nvCxnSpPr>
        <p:spPr>
          <a:xfrm flipH="1" flipV="1">
            <a:off x="6947962" y="4271950"/>
            <a:ext cx="548640"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9AC9A63F-65B5-0F73-3346-A8E2C1D8610A}"/>
                  </a:ext>
                </a:extLst>
              </p:cNvPr>
              <p:cNvSpPr txBox="1"/>
              <p:nvPr/>
            </p:nvSpPr>
            <p:spPr>
              <a:xfrm>
                <a:off x="7490259" y="3422588"/>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1</m:t>
                            </m:r>
                          </m:e>
                          <m:e>
                            <m: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0</m:t>
                            </m:r>
                          </m:e>
                        </m:mr>
                      </m:m>
                      <m:r>
                        <a:rPr lang="en-US" b="0" i="1" smtClean="0">
                          <a:latin typeface="Cambria Math" panose="02040503050406030204" pitchFamily="18" charset="0"/>
                          <a:cs typeface="Segoe UI Semilight" panose="020B0402040204020203" pitchFamily="34" charset="0"/>
                        </a:rPr>
                        <m:t>]</m:t>
                      </m:r>
                    </m:oMath>
                  </m:oMathPara>
                </a14:m>
                <a:endParaRPr lang="en-US" i="1" dirty="0">
                  <a:latin typeface="Segoe UI Semilight" panose="020B0402040204020203" pitchFamily="34" charset="0"/>
                  <a:cs typeface="Segoe UI Semilight" panose="020B0402040204020203" pitchFamily="34" charset="0"/>
                </a:endParaRPr>
              </a:p>
            </p:txBody>
          </p:sp>
        </mc:Choice>
        <mc:Fallback xmlns="">
          <p:sp>
            <p:nvSpPr>
              <p:cNvPr id="159" name="TextBox 158">
                <a:extLst>
                  <a:ext uri="{FF2B5EF4-FFF2-40B4-BE49-F238E27FC236}">
                    <a16:creationId xmlns:a16="http://schemas.microsoft.com/office/drawing/2014/main" id="{9AC9A63F-65B5-0F73-3346-A8E2C1D8610A}"/>
                  </a:ext>
                </a:extLst>
              </p:cNvPr>
              <p:cNvSpPr txBox="1">
                <a:spLocks noRot="1" noChangeAspect="1" noMove="1" noResize="1" noEditPoints="1" noAdjustHandles="1" noChangeArrowheads="1" noChangeShapeType="1" noTextEdit="1"/>
              </p:cNvSpPr>
              <p:nvPr/>
            </p:nvSpPr>
            <p:spPr>
              <a:xfrm>
                <a:off x="7490259" y="3422588"/>
                <a:ext cx="1255472" cy="369332"/>
              </a:xfrm>
              <a:prstGeom prst="rect">
                <a:avLst/>
              </a:prstGeom>
              <a:blipFill>
                <a:blip r:embed="rId9"/>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5E1230AB-6401-86A8-4762-D9EB5790DF5A}"/>
                  </a:ext>
                </a:extLst>
              </p:cNvPr>
              <p:cNvSpPr txBox="1"/>
              <p:nvPr/>
            </p:nvSpPr>
            <p:spPr>
              <a:xfrm>
                <a:off x="7490259" y="3742794"/>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1</m:t>
                            </m:r>
                          </m:e>
                          <m:e>
                            <m:r>
                              <a:rPr lang="en-US" b="0" i="1" smtClean="0">
                                <a:latin typeface="Cambria Math" panose="02040503050406030204" pitchFamily="18" charset="0"/>
                                <a:cs typeface="Segoe UI Semilight" panose="020B0402040204020203" pitchFamily="34" charset="0"/>
                              </a:rPr>
                              <m:t>0</m:t>
                            </m:r>
                          </m:e>
                        </m:mr>
                      </m:m>
                      <m:r>
                        <a:rPr lang="en-US" b="0" i="1" smtClean="0">
                          <a:latin typeface="Cambria Math" panose="02040503050406030204" pitchFamily="18" charset="0"/>
                          <a:cs typeface="Segoe UI Semilight" panose="020B0402040204020203" pitchFamily="34" charset="0"/>
                        </a:rPr>
                        <m:t>]</m:t>
                      </m:r>
                    </m:oMath>
                  </m:oMathPara>
                </a14:m>
                <a:endParaRPr lang="en-US" i="1" dirty="0">
                  <a:latin typeface="Segoe UI Semilight" panose="020B0402040204020203" pitchFamily="34" charset="0"/>
                  <a:cs typeface="Segoe UI Semilight" panose="020B0402040204020203" pitchFamily="34" charset="0"/>
                </a:endParaRPr>
              </a:p>
            </p:txBody>
          </p:sp>
        </mc:Choice>
        <mc:Fallback xmlns="">
          <p:sp>
            <p:nvSpPr>
              <p:cNvPr id="160" name="TextBox 159">
                <a:extLst>
                  <a:ext uri="{FF2B5EF4-FFF2-40B4-BE49-F238E27FC236}">
                    <a16:creationId xmlns:a16="http://schemas.microsoft.com/office/drawing/2014/main" id="{5E1230AB-6401-86A8-4762-D9EB5790DF5A}"/>
                  </a:ext>
                </a:extLst>
              </p:cNvPr>
              <p:cNvSpPr txBox="1">
                <a:spLocks noRot="1" noChangeAspect="1" noMove="1" noResize="1" noEditPoints="1" noAdjustHandles="1" noChangeArrowheads="1" noChangeShapeType="1" noTextEdit="1"/>
              </p:cNvSpPr>
              <p:nvPr/>
            </p:nvSpPr>
            <p:spPr>
              <a:xfrm>
                <a:off x="7490259" y="3742794"/>
                <a:ext cx="1255472" cy="369332"/>
              </a:xfrm>
              <a:prstGeom prst="rect">
                <a:avLst/>
              </a:prstGeom>
              <a:blipFill>
                <a:blip r:embed="rId10"/>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350EABD2-AF2A-EF3E-8FF7-A5836455A28E}"/>
                  </a:ext>
                </a:extLst>
              </p:cNvPr>
              <p:cNvSpPr txBox="1"/>
              <p:nvPr/>
            </p:nvSpPr>
            <p:spPr>
              <a:xfrm>
                <a:off x="7496602" y="4061326"/>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1</m:t>
                            </m:r>
                          </m:e>
                        </m:mr>
                      </m:m>
                      <m:r>
                        <a:rPr lang="en-US" b="0" i="1" smtClean="0">
                          <a:latin typeface="Cambria Math" panose="02040503050406030204" pitchFamily="18" charset="0"/>
                          <a:cs typeface="Segoe UI Semilight" panose="020B0402040204020203" pitchFamily="34" charset="0"/>
                        </a:rPr>
                        <m:t>]</m:t>
                      </m:r>
                    </m:oMath>
                  </m:oMathPara>
                </a14:m>
                <a:endParaRPr lang="en-US" i="1" dirty="0">
                  <a:latin typeface="Segoe UI Semilight" panose="020B0402040204020203" pitchFamily="34" charset="0"/>
                  <a:cs typeface="Segoe UI Semilight" panose="020B0402040204020203" pitchFamily="34" charset="0"/>
                </a:endParaRPr>
              </a:p>
            </p:txBody>
          </p:sp>
        </mc:Choice>
        <mc:Fallback xmlns="">
          <p:sp>
            <p:nvSpPr>
              <p:cNvPr id="161" name="TextBox 160">
                <a:extLst>
                  <a:ext uri="{FF2B5EF4-FFF2-40B4-BE49-F238E27FC236}">
                    <a16:creationId xmlns:a16="http://schemas.microsoft.com/office/drawing/2014/main" id="{350EABD2-AF2A-EF3E-8FF7-A5836455A28E}"/>
                  </a:ext>
                </a:extLst>
              </p:cNvPr>
              <p:cNvSpPr txBox="1">
                <a:spLocks noRot="1" noChangeAspect="1" noMove="1" noResize="1" noEditPoints="1" noAdjustHandles="1" noChangeArrowheads="1" noChangeShapeType="1" noTextEdit="1"/>
              </p:cNvSpPr>
              <p:nvPr/>
            </p:nvSpPr>
            <p:spPr>
              <a:xfrm>
                <a:off x="7496602" y="4061326"/>
                <a:ext cx="1255472" cy="369332"/>
              </a:xfrm>
              <a:prstGeom prst="rect">
                <a:avLst/>
              </a:prstGeom>
              <a:blipFill>
                <a:blip r:embed="rId11"/>
                <a:stretch>
                  <a:fillRect b="-18033"/>
                </a:stretch>
              </a:blipFill>
            </p:spPr>
            <p:txBody>
              <a:bodyPr/>
              <a:lstStyle/>
              <a:p>
                <a:r>
                  <a:rPr lang="en-US">
                    <a:noFill/>
                  </a:rPr>
                  <a:t> </a:t>
                </a:r>
              </a:p>
            </p:txBody>
          </p:sp>
        </mc:Fallback>
      </mc:AlternateContent>
      <p:sp>
        <p:nvSpPr>
          <p:cNvPr id="162" name="Rectangle: Rounded Corners 161">
            <a:extLst>
              <a:ext uri="{FF2B5EF4-FFF2-40B4-BE49-F238E27FC236}">
                <a16:creationId xmlns:a16="http://schemas.microsoft.com/office/drawing/2014/main" id="{7A5CAC92-FF46-E312-92E5-C823886642A8}"/>
              </a:ext>
            </a:extLst>
          </p:cNvPr>
          <p:cNvSpPr/>
          <p:nvPr/>
        </p:nvSpPr>
        <p:spPr>
          <a:xfrm>
            <a:off x="5594421" y="697686"/>
            <a:ext cx="3239320" cy="2289878"/>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3" name="TextBox 162">
            <a:extLst>
              <a:ext uri="{FF2B5EF4-FFF2-40B4-BE49-F238E27FC236}">
                <a16:creationId xmlns:a16="http://schemas.microsoft.com/office/drawing/2014/main" id="{CAEAEA24-BA50-5C4C-7D9D-E800B9072264}"/>
              </a:ext>
            </a:extLst>
          </p:cNvPr>
          <p:cNvSpPr txBox="1"/>
          <p:nvPr/>
        </p:nvSpPr>
        <p:spPr>
          <a:xfrm>
            <a:off x="5892893" y="528409"/>
            <a:ext cx="1358487" cy="338554"/>
          </a:xfrm>
          <a:prstGeom prst="rect">
            <a:avLst/>
          </a:prstGeom>
          <a:solidFill>
            <a:schemeClr val="bg2"/>
          </a:solidFill>
        </p:spPr>
        <p:txBody>
          <a:bodyPr wrap="square" rtlCol="0">
            <a:spAutoFit/>
          </a:bodyPr>
          <a:lstStyle/>
          <a:p>
            <a:pPr algn="l"/>
            <a:r>
              <a:rPr lang="en-AU" sz="1600" i="1" dirty="0">
                <a:solidFill>
                  <a:schemeClr val="accent5">
                    <a:lumMod val="75000"/>
                  </a:schemeClr>
                </a:solidFill>
                <a:latin typeface="Segoe UI Semilight" panose="020B0402040204020203" pitchFamily="34" charset="0"/>
                <a:cs typeface="Segoe UI Semilight" panose="020B0402040204020203" pitchFamily="34" charset="0"/>
              </a:rPr>
              <a:t>Node Legend</a:t>
            </a:r>
          </a:p>
        </p:txBody>
      </p:sp>
      <p:sp>
        <p:nvSpPr>
          <p:cNvPr id="164" name="Rectangle: Rounded Corners 163">
            <a:extLst>
              <a:ext uri="{FF2B5EF4-FFF2-40B4-BE49-F238E27FC236}">
                <a16:creationId xmlns:a16="http://schemas.microsoft.com/office/drawing/2014/main" id="{CE2D10C2-BF22-F063-0414-DD5601580ECD}"/>
              </a:ext>
            </a:extLst>
          </p:cNvPr>
          <p:cNvSpPr/>
          <p:nvPr/>
        </p:nvSpPr>
        <p:spPr>
          <a:xfrm>
            <a:off x="6616382" y="3278620"/>
            <a:ext cx="2190371" cy="1268166"/>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5" name="TextBox 164">
            <a:extLst>
              <a:ext uri="{FF2B5EF4-FFF2-40B4-BE49-F238E27FC236}">
                <a16:creationId xmlns:a16="http://schemas.microsoft.com/office/drawing/2014/main" id="{9DD4B7DE-5711-A5F4-1202-10E29651BA32}"/>
              </a:ext>
            </a:extLst>
          </p:cNvPr>
          <p:cNvSpPr txBox="1"/>
          <p:nvPr/>
        </p:nvSpPr>
        <p:spPr>
          <a:xfrm>
            <a:off x="6749993" y="3109030"/>
            <a:ext cx="1358487" cy="338554"/>
          </a:xfrm>
          <a:prstGeom prst="rect">
            <a:avLst/>
          </a:prstGeom>
          <a:solidFill>
            <a:schemeClr val="bg2"/>
          </a:solidFill>
        </p:spPr>
        <p:txBody>
          <a:bodyPr wrap="square" rtlCol="0">
            <a:spAutoFit/>
          </a:bodyPr>
          <a:lstStyle/>
          <a:p>
            <a:pPr algn="l"/>
            <a:r>
              <a:rPr lang="en-AU" sz="1600" i="1" dirty="0">
                <a:solidFill>
                  <a:schemeClr val="accent4">
                    <a:lumMod val="75000"/>
                  </a:schemeClr>
                </a:solidFill>
                <a:latin typeface="Segoe UI Semilight" panose="020B0402040204020203" pitchFamily="34" charset="0"/>
                <a:cs typeface="Segoe UI Semilight" panose="020B0402040204020203" pitchFamily="34" charset="0"/>
              </a:rPr>
              <a:t>Edge Legend</a:t>
            </a:r>
          </a:p>
        </p:txBody>
      </p:sp>
      <p:sp>
        <p:nvSpPr>
          <p:cNvPr id="166" name="TextBox 165">
            <a:extLst>
              <a:ext uri="{FF2B5EF4-FFF2-40B4-BE49-F238E27FC236}">
                <a16:creationId xmlns:a16="http://schemas.microsoft.com/office/drawing/2014/main" id="{F981A385-C70B-4B24-2BEB-75397D98A24F}"/>
              </a:ext>
            </a:extLst>
          </p:cNvPr>
          <p:cNvSpPr txBox="1"/>
          <p:nvPr/>
        </p:nvSpPr>
        <p:spPr>
          <a:xfrm>
            <a:off x="907607" y="5790139"/>
            <a:ext cx="7338356" cy="369332"/>
          </a:xfrm>
          <a:prstGeom prst="rect">
            <a:avLst/>
          </a:prstGeom>
          <a:noFill/>
        </p:spPr>
        <p:txBody>
          <a:bodyPr wrap="none" rtlCol="0">
            <a:spAutoFit/>
          </a:bodyPr>
          <a:lstStyle/>
          <a:p>
            <a:pPr algn="l"/>
            <a:r>
              <a:rPr lang="en-US" i="1" dirty="0">
                <a:latin typeface="Segoe UI Semilight" panose="020B0402040204020203" pitchFamily="34" charset="0"/>
                <a:cs typeface="Segoe UI Semilight" panose="020B0402040204020203" pitchFamily="34" charset="0"/>
              </a:rPr>
              <a:t>Give each </a:t>
            </a:r>
            <a:r>
              <a:rPr lang="en-US" i="1" dirty="0">
                <a:latin typeface="Segoe UI Semibold" panose="020B0702040204020203" pitchFamily="34" charset="0"/>
                <a:cs typeface="Segoe UI Semibold" panose="020B0702040204020203" pitchFamily="34" charset="0"/>
              </a:rPr>
              <a:t>node</a:t>
            </a:r>
            <a:r>
              <a:rPr lang="en-US" i="1" dirty="0">
                <a:latin typeface="Segoe UI Semilight" panose="020B0402040204020203" pitchFamily="34" charset="0"/>
                <a:cs typeface="Segoe UI Semilight" panose="020B0402040204020203" pitchFamily="34" charset="0"/>
              </a:rPr>
              <a:t> and </a:t>
            </a:r>
            <a:r>
              <a:rPr lang="en-US" i="1" dirty="0">
                <a:latin typeface="Segoe UI Semibold" panose="020B0702040204020203" pitchFamily="34" charset="0"/>
                <a:cs typeface="Segoe UI Semibold" panose="020B0702040204020203" pitchFamily="34" charset="0"/>
              </a:rPr>
              <a:t>edge</a:t>
            </a:r>
            <a:r>
              <a:rPr lang="en-US" i="1" dirty="0">
                <a:latin typeface="Segoe UI Semilight" panose="020B0402040204020203" pitchFamily="34" charset="0"/>
                <a:cs typeface="Segoe UI Semilight" panose="020B0402040204020203" pitchFamily="34" charset="0"/>
              </a:rPr>
              <a:t> an </a:t>
            </a:r>
            <a:r>
              <a:rPr lang="en-US" i="1" dirty="0">
                <a:latin typeface="Segoe UI Semibold" panose="020B0702040204020203" pitchFamily="34" charset="0"/>
                <a:cs typeface="Segoe UI Semibold" panose="020B0702040204020203" pitchFamily="34" charset="0"/>
              </a:rPr>
              <a:t>initial embedding </a:t>
            </a:r>
            <a:r>
              <a:rPr lang="en-US" i="1" dirty="0">
                <a:latin typeface="Segoe UI Semilight" panose="020B0402040204020203" pitchFamily="34" charset="0"/>
                <a:cs typeface="Segoe UI Semilight" panose="020B0402040204020203" pitchFamily="34" charset="0"/>
              </a:rPr>
              <a:t>(e.g. </a:t>
            </a:r>
            <a:r>
              <a:rPr lang="en-US" i="1" dirty="0">
                <a:latin typeface="Segoe UI Semibold" panose="020B0702040204020203" pitchFamily="34" charset="0"/>
                <a:cs typeface="Segoe UI Semibold" panose="020B0702040204020203" pitchFamily="34" charset="0"/>
              </a:rPr>
              <a:t>one-hot encoding</a:t>
            </a:r>
            <a:r>
              <a:rPr lang="en-US" i="1" dirty="0">
                <a:latin typeface="Segoe UI Semilight" panose="020B0402040204020203" pitchFamily="34" charset="0"/>
                <a:cs typeface="Segoe UI Semilight" panose="020B0402040204020203" pitchFamily="34" charset="0"/>
              </a:rPr>
              <a:t>)</a:t>
            </a:r>
          </a:p>
        </p:txBody>
      </p:sp>
      <p:sp>
        <p:nvSpPr>
          <p:cNvPr id="167" name="Rectangle 166">
            <a:extLst>
              <a:ext uri="{FF2B5EF4-FFF2-40B4-BE49-F238E27FC236}">
                <a16:creationId xmlns:a16="http://schemas.microsoft.com/office/drawing/2014/main" id="{C9DCEE84-1B1C-2C0D-09F3-D74A4EAF96F1}"/>
              </a:ext>
            </a:extLst>
          </p:cNvPr>
          <p:cNvSpPr/>
          <p:nvPr/>
        </p:nvSpPr>
        <p:spPr>
          <a:xfrm>
            <a:off x="2300549" y="1515469"/>
            <a:ext cx="1127131" cy="369332"/>
          </a:xfrm>
          <a:prstGeom prst="rect">
            <a:avLst/>
          </a:prstGeom>
          <a:solidFill>
            <a:srgbClr val="FFC000"/>
          </a:solidFill>
          <a:ln w="28575">
            <a:solidFill>
              <a:schemeClr val="tx1"/>
            </a:solidFill>
          </a:ln>
        </p:spPr>
        <p:txBody>
          <a:bodyPr wrap="square">
            <a:spAutoFit/>
          </a:bodyPr>
          <a:lstStyle/>
          <a:p>
            <a:pPr algn="ctr">
              <a:buNone/>
            </a:pPr>
            <a:r>
              <a:rPr lang="en-US" i="1" dirty="0">
                <a:latin typeface="Segoe UI Semibold" panose="020B0702040204020203" pitchFamily="34" charset="0"/>
                <a:cs typeface="Segoe UI Semibold" panose="020B0702040204020203" pitchFamily="34" charset="0"/>
              </a:rPr>
              <a:t>Graph</a:t>
            </a:r>
          </a:p>
        </p:txBody>
      </p:sp>
    </p:spTree>
    <p:extLst>
      <p:ext uri="{BB962C8B-B14F-4D97-AF65-F5344CB8AC3E}">
        <p14:creationId xmlns:p14="http://schemas.microsoft.com/office/powerpoint/2010/main" val="336083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25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25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250"/>
                                        <p:tgtEl>
                                          <p:spTgt spid="5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5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25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25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25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250"/>
                                        <p:tgtEl>
                                          <p:spTgt spid="67"/>
                                        </p:tgtEl>
                                      </p:cBhvr>
                                    </p:animEffect>
                                  </p:childTnLst>
                                </p:cTn>
                              </p:par>
                              <p:par>
                                <p:cTn id="44" presetID="10" presetClass="entr" presetSubtype="0" fill="hold"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250"/>
                                        <p:tgtEl>
                                          <p:spTgt spid="78"/>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250"/>
                                        <p:tgtEl>
                                          <p:spTgt spid="85"/>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250"/>
                                        <p:tgtEl>
                                          <p:spTgt spid="9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250"/>
                                        <p:tgtEl>
                                          <p:spTgt spid="98"/>
                                        </p:tgtEl>
                                      </p:cBhvr>
                                    </p:animEffect>
                                  </p:childTnLst>
                                </p:cTn>
                              </p:par>
                              <p:par>
                                <p:cTn id="56" presetID="10" presetClass="entr" presetSubtype="0" fill="hold" nodeType="with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250"/>
                                        <p:tgtEl>
                                          <p:spTgt spid="99"/>
                                        </p:tgtEl>
                                      </p:cBhvr>
                                    </p:animEffect>
                                  </p:childTnLst>
                                </p:cTn>
                              </p:par>
                              <p:par>
                                <p:cTn id="59" presetID="10" presetClass="entr" presetSubtype="0"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250"/>
                                        <p:tgtEl>
                                          <p:spTgt spid="105"/>
                                        </p:tgtEl>
                                      </p:cBhvr>
                                    </p:animEffect>
                                  </p:childTnLst>
                                </p:cTn>
                              </p:par>
                              <p:par>
                                <p:cTn id="62" presetID="10" presetClass="entr" presetSubtype="0" fill="hold" nodeType="with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250"/>
                                        <p:tgtEl>
                                          <p:spTgt spid="110"/>
                                        </p:tgtEl>
                                      </p:cBhvr>
                                    </p:animEffect>
                                  </p:childTnLst>
                                </p:cTn>
                              </p:par>
                              <p:par>
                                <p:cTn id="65" presetID="10" presetClass="entr" presetSubtype="0" fill="hold" nodeType="with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250"/>
                                        <p:tgtEl>
                                          <p:spTgt spid="1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7"/>
                                        </p:tgtEl>
                                        <p:attrNameLst>
                                          <p:attrName>style.visibility</p:attrName>
                                        </p:attrNameLst>
                                      </p:cBhvr>
                                      <p:to>
                                        <p:strVal val="visible"/>
                                      </p:to>
                                    </p:set>
                                    <p:animEffect transition="in" filter="fade">
                                      <p:cBhvr>
                                        <p:cTn id="70" dur="250"/>
                                        <p:tgtEl>
                                          <p:spTgt spid="16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wipe(up)">
                                      <p:cBhvr>
                                        <p:cTn id="75" dur="100"/>
                                        <p:tgtEl>
                                          <p:spTgt spid="141"/>
                                        </p:tgtEl>
                                      </p:cBhvr>
                                    </p:animEffect>
                                  </p:childTnLst>
                                </p:cTn>
                              </p:par>
                            </p:childTnLst>
                          </p:cTn>
                        </p:par>
                        <p:par>
                          <p:cTn id="76" fill="hold">
                            <p:stCondLst>
                              <p:cond delay="100"/>
                            </p:stCondLst>
                            <p:childTnLst>
                              <p:par>
                                <p:cTn id="77" presetID="22" presetClass="entr" presetSubtype="1" fill="hold" grpId="0"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wipe(up)">
                                      <p:cBhvr>
                                        <p:cTn id="79" dur="250"/>
                                        <p:tgtEl>
                                          <p:spTgt spid="148"/>
                                        </p:tgtEl>
                                      </p:cBhvr>
                                    </p:animEffect>
                                  </p:childTnLst>
                                </p:cTn>
                              </p:par>
                            </p:childTnLst>
                          </p:cTn>
                        </p:par>
                        <p:par>
                          <p:cTn id="80" fill="hold">
                            <p:stCondLst>
                              <p:cond delay="350"/>
                            </p:stCondLst>
                            <p:childTnLst>
                              <p:par>
                                <p:cTn id="81" presetID="22" presetClass="entr" presetSubtype="1" fill="hold" grpId="0" nodeType="afterEffect">
                                  <p:stCondLst>
                                    <p:cond delay="0"/>
                                  </p:stCondLst>
                                  <p:childTnLst>
                                    <p:set>
                                      <p:cBhvr>
                                        <p:cTn id="82" dur="1" fill="hold">
                                          <p:stCondLst>
                                            <p:cond delay="0"/>
                                          </p:stCondLst>
                                        </p:cTn>
                                        <p:tgtEl>
                                          <p:spTgt spid="142"/>
                                        </p:tgtEl>
                                        <p:attrNameLst>
                                          <p:attrName>style.visibility</p:attrName>
                                        </p:attrNameLst>
                                      </p:cBhvr>
                                      <p:to>
                                        <p:strVal val="visible"/>
                                      </p:to>
                                    </p:set>
                                    <p:animEffect transition="in" filter="wipe(up)">
                                      <p:cBhvr>
                                        <p:cTn id="83" dur="100"/>
                                        <p:tgtEl>
                                          <p:spTgt spid="142"/>
                                        </p:tgtEl>
                                      </p:cBhvr>
                                    </p:animEffect>
                                  </p:childTnLst>
                                </p:cTn>
                              </p:par>
                            </p:childTnLst>
                          </p:cTn>
                        </p:par>
                        <p:par>
                          <p:cTn id="84" fill="hold">
                            <p:stCondLst>
                              <p:cond delay="450"/>
                            </p:stCondLst>
                            <p:childTnLst>
                              <p:par>
                                <p:cTn id="85" presetID="22" presetClass="entr" presetSubtype="1" fill="hold" grpId="0" nodeType="after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wipe(up)">
                                      <p:cBhvr>
                                        <p:cTn id="87" dur="250"/>
                                        <p:tgtEl>
                                          <p:spTgt spid="149"/>
                                        </p:tgtEl>
                                      </p:cBhvr>
                                    </p:animEffect>
                                  </p:childTnLst>
                                </p:cTn>
                              </p:par>
                            </p:childTnLst>
                          </p:cTn>
                        </p:par>
                        <p:par>
                          <p:cTn id="88" fill="hold">
                            <p:stCondLst>
                              <p:cond delay="700"/>
                            </p:stCondLst>
                            <p:childTnLst>
                              <p:par>
                                <p:cTn id="89" presetID="22" presetClass="entr" presetSubtype="1" fill="hold" grpId="0" nodeType="afterEffect">
                                  <p:stCondLst>
                                    <p:cond delay="0"/>
                                  </p:stCondLst>
                                  <p:childTnLst>
                                    <p:set>
                                      <p:cBhvr>
                                        <p:cTn id="90" dur="1" fill="hold">
                                          <p:stCondLst>
                                            <p:cond delay="0"/>
                                          </p:stCondLst>
                                        </p:cTn>
                                        <p:tgtEl>
                                          <p:spTgt spid="143"/>
                                        </p:tgtEl>
                                        <p:attrNameLst>
                                          <p:attrName>style.visibility</p:attrName>
                                        </p:attrNameLst>
                                      </p:cBhvr>
                                      <p:to>
                                        <p:strVal val="visible"/>
                                      </p:to>
                                    </p:set>
                                    <p:animEffect transition="in" filter="wipe(up)">
                                      <p:cBhvr>
                                        <p:cTn id="91" dur="100"/>
                                        <p:tgtEl>
                                          <p:spTgt spid="143"/>
                                        </p:tgtEl>
                                      </p:cBhvr>
                                    </p:animEffect>
                                  </p:childTnLst>
                                </p:cTn>
                              </p:par>
                            </p:childTnLst>
                          </p:cTn>
                        </p:par>
                        <p:par>
                          <p:cTn id="92" fill="hold">
                            <p:stCondLst>
                              <p:cond delay="800"/>
                            </p:stCondLst>
                            <p:childTnLst>
                              <p:par>
                                <p:cTn id="93" presetID="22" presetClass="entr" presetSubtype="1" fill="hold" grpId="0" nodeType="after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wipe(up)">
                                      <p:cBhvr>
                                        <p:cTn id="95" dur="250"/>
                                        <p:tgtEl>
                                          <p:spTgt spid="150"/>
                                        </p:tgtEl>
                                      </p:cBhvr>
                                    </p:animEffect>
                                  </p:childTnLst>
                                </p:cTn>
                              </p:par>
                            </p:childTnLst>
                          </p:cTn>
                        </p:par>
                        <p:par>
                          <p:cTn id="96" fill="hold">
                            <p:stCondLst>
                              <p:cond delay="1050"/>
                            </p:stCondLst>
                            <p:childTnLst>
                              <p:par>
                                <p:cTn id="97" presetID="22" presetClass="entr" presetSubtype="1" fill="hold" grpId="0" nodeType="after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wipe(up)">
                                      <p:cBhvr>
                                        <p:cTn id="99" dur="100"/>
                                        <p:tgtEl>
                                          <p:spTgt spid="144"/>
                                        </p:tgtEl>
                                      </p:cBhvr>
                                    </p:animEffect>
                                  </p:childTnLst>
                                </p:cTn>
                              </p:par>
                            </p:childTnLst>
                          </p:cTn>
                        </p:par>
                        <p:par>
                          <p:cTn id="100" fill="hold">
                            <p:stCondLst>
                              <p:cond delay="1150"/>
                            </p:stCondLst>
                            <p:childTnLst>
                              <p:par>
                                <p:cTn id="101" presetID="22" presetClass="entr" presetSubtype="1" fill="hold" grpId="0"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up)">
                                      <p:cBhvr>
                                        <p:cTn id="103" dur="250"/>
                                        <p:tgtEl>
                                          <p:spTgt spid="151"/>
                                        </p:tgtEl>
                                      </p:cBhvr>
                                    </p:animEffect>
                                  </p:childTnLst>
                                </p:cTn>
                              </p:par>
                            </p:childTnLst>
                          </p:cTn>
                        </p:par>
                        <p:par>
                          <p:cTn id="104" fill="hold">
                            <p:stCondLst>
                              <p:cond delay="1400"/>
                            </p:stCondLst>
                            <p:childTnLst>
                              <p:par>
                                <p:cTn id="105" presetID="22" presetClass="entr" presetSubtype="1" fill="hold" grpId="0" nodeType="afterEffect">
                                  <p:stCondLst>
                                    <p:cond delay="0"/>
                                  </p:stCondLst>
                                  <p:childTnLst>
                                    <p:set>
                                      <p:cBhvr>
                                        <p:cTn id="106" dur="1" fill="hold">
                                          <p:stCondLst>
                                            <p:cond delay="0"/>
                                          </p:stCondLst>
                                        </p:cTn>
                                        <p:tgtEl>
                                          <p:spTgt spid="145"/>
                                        </p:tgtEl>
                                        <p:attrNameLst>
                                          <p:attrName>style.visibility</p:attrName>
                                        </p:attrNameLst>
                                      </p:cBhvr>
                                      <p:to>
                                        <p:strVal val="visible"/>
                                      </p:to>
                                    </p:set>
                                    <p:animEffect transition="in" filter="wipe(up)">
                                      <p:cBhvr>
                                        <p:cTn id="107" dur="100"/>
                                        <p:tgtEl>
                                          <p:spTgt spid="145"/>
                                        </p:tgtEl>
                                      </p:cBhvr>
                                    </p:animEffect>
                                  </p:childTnLst>
                                </p:cTn>
                              </p:par>
                            </p:childTnLst>
                          </p:cTn>
                        </p:par>
                        <p:par>
                          <p:cTn id="108" fill="hold">
                            <p:stCondLst>
                              <p:cond delay="1500"/>
                            </p:stCondLst>
                            <p:childTnLst>
                              <p:par>
                                <p:cTn id="109" presetID="22" presetClass="entr" presetSubtype="1" fill="hold" grpId="0" nodeType="after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up)">
                                      <p:cBhvr>
                                        <p:cTn id="111" dur="250"/>
                                        <p:tgtEl>
                                          <p:spTgt spid="152"/>
                                        </p:tgtEl>
                                      </p:cBhvr>
                                    </p:animEffect>
                                  </p:childTnLst>
                                </p:cTn>
                              </p:par>
                            </p:childTnLst>
                          </p:cTn>
                        </p:par>
                        <p:par>
                          <p:cTn id="112" fill="hold">
                            <p:stCondLst>
                              <p:cond delay="1750"/>
                            </p:stCondLst>
                            <p:childTnLst>
                              <p:par>
                                <p:cTn id="113" presetID="22" presetClass="entr" presetSubtype="1" fill="hold" grpId="0" nodeType="afterEffect">
                                  <p:stCondLst>
                                    <p:cond delay="0"/>
                                  </p:stCondLst>
                                  <p:childTnLst>
                                    <p:set>
                                      <p:cBhvr>
                                        <p:cTn id="114" dur="1" fill="hold">
                                          <p:stCondLst>
                                            <p:cond delay="0"/>
                                          </p:stCondLst>
                                        </p:cTn>
                                        <p:tgtEl>
                                          <p:spTgt spid="146"/>
                                        </p:tgtEl>
                                        <p:attrNameLst>
                                          <p:attrName>style.visibility</p:attrName>
                                        </p:attrNameLst>
                                      </p:cBhvr>
                                      <p:to>
                                        <p:strVal val="visible"/>
                                      </p:to>
                                    </p:set>
                                    <p:animEffect transition="in" filter="wipe(up)">
                                      <p:cBhvr>
                                        <p:cTn id="115" dur="100"/>
                                        <p:tgtEl>
                                          <p:spTgt spid="146"/>
                                        </p:tgtEl>
                                      </p:cBhvr>
                                    </p:animEffect>
                                  </p:childTnLst>
                                </p:cTn>
                              </p:par>
                            </p:childTnLst>
                          </p:cTn>
                        </p:par>
                        <p:par>
                          <p:cTn id="116" fill="hold">
                            <p:stCondLst>
                              <p:cond delay="1850"/>
                            </p:stCondLst>
                            <p:childTnLst>
                              <p:par>
                                <p:cTn id="117" presetID="22" presetClass="entr" presetSubtype="1" fill="hold" grpId="0" nodeType="after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wipe(up)">
                                      <p:cBhvr>
                                        <p:cTn id="119" dur="250"/>
                                        <p:tgtEl>
                                          <p:spTgt spid="153"/>
                                        </p:tgtEl>
                                      </p:cBhvr>
                                    </p:animEffect>
                                  </p:childTnLst>
                                </p:cTn>
                              </p:par>
                            </p:childTnLst>
                          </p:cTn>
                        </p:par>
                        <p:par>
                          <p:cTn id="120" fill="hold">
                            <p:stCondLst>
                              <p:cond delay="2100"/>
                            </p:stCondLst>
                            <p:childTnLst>
                              <p:par>
                                <p:cTn id="121" presetID="22" presetClass="entr" presetSubtype="8" fill="hold" grpId="0" nodeType="afterEffect">
                                  <p:stCondLst>
                                    <p:cond delay="0"/>
                                  </p:stCondLst>
                                  <p:childTnLst>
                                    <p:set>
                                      <p:cBhvr>
                                        <p:cTn id="122" dur="1" fill="hold">
                                          <p:stCondLst>
                                            <p:cond delay="0"/>
                                          </p:stCondLst>
                                        </p:cTn>
                                        <p:tgtEl>
                                          <p:spTgt spid="162"/>
                                        </p:tgtEl>
                                        <p:attrNameLst>
                                          <p:attrName>style.visibility</p:attrName>
                                        </p:attrNameLst>
                                      </p:cBhvr>
                                      <p:to>
                                        <p:strVal val="visible"/>
                                      </p:to>
                                    </p:set>
                                    <p:animEffect transition="in" filter="wipe(left)">
                                      <p:cBhvr>
                                        <p:cTn id="123" dur="250"/>
                                        <p:tgtEl>
                                          <p:spTgt spid="162"/>
                                        </p:tgtEl>
                                      </p:cBhvr>
                                    </p:animEffect>
                                  </p:childTnLst>
                                </p:cTn>
                              </p:par>
                            </p:childTnLst>
                          </p:cTn>
                        </p:par>
                        <p:par>
                          <p:cTn id="124" fill="hold">
                            <p:stCondLst>
                              <p:cond delay="2350"/>
                            </p:stCondLst>
                            <p:childTnLst>
                              <p:par>
                                <p:cTn id="125" presetID="16" presetClass="entr" presetSubtype="37" fill="hold" grpId="0" nodeType="afterEffect">
                                  <p:stCondLst>
                                    <p:cond delay="0"/>
                                  </p:stCondLst>
                                  <p:childTnLst>
                                    <p:set>
                                      <p:cBhvr>
                                        <p:cTn id="126" dur="1" fill="hold">
                                          <p:stCondLst>
                                            <p:cond delay="0"/>
                                          </p:stCondLst>
                                        </p:cTn>
                                        <p:tgtEl>
                                          <p:spTgt spid="163"/>
                                        </p:tgtEl>
                                        <p:attrNameLst>
                                          <p:attrName>style.visibility</p:attrName>
                                        </p:attrNameLst>
                                      </p:cBhvr>
                                      <p:to>
                                        <p:strVal val="visible"/>
                                      </p:to>
                                    </p:set>
                                    <p:animEffect transition="in" filter="barn(outVertical)">
                                      <p:cBhvr>
                                        <p:cTn id="127" dur="250"/>
                                        <p:tgtEl>
                                          <p:spTgt spid="16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154"/>
                                        </p:tgtEl>
                                        <p:attrNameLst>
                                          <p:attrName>style.visibility</p:attrName>
                                        </p:attrNameLst>
                                      </p:cBhvr>
                                      <p:to>
                                        <p:strVal val="visible"/>
                                      </p:to>
                                    </p:set>
                                    <p:animEffect transition="in" filter="wipe(left)">
                                      <p:cBhvr>
                                        <p:cTn id="132" dur="250"/>
                                        <p:tgtEl>
                                          <p:spTgt spid="154"/>
                                        </p:tgtEl>
                                      </p:cBhvr>
                                    </p:animEffect>
                                  </p:childTnLst>
                                </p:cTn>
                              </p:par>
                            </p:childTnLst>
                          </p:cTn>
                        </p:par>
                        <p:par>
                          <p:cTn id="133" fill="hold">
                            <p:stCondLst>
                              <p:cond delay="250"/>
                            </p:stCondLst>
                            <p:childTnLst>
                              <p:par>
                                <p:cTn id="134" presetID="22" presetClass="entr" presetSubtype="8" fill="hold" grpId="0" nodeType="afterEffect">
                                  <p:stCondLst>
                                    <p:cond delay="0"/>
                                  </p:stCondLst>
                                  <p:childTnLst>
                                    <p:set>
                                      <p:cBhvr>
                                        <p:cTn id="135" dur="1" fill="hold">
                                          <p:stCondLst>
                                            <p:cond delay="0"/>
                                          </p:stCondLst>
                                        </p:cTn>
                                        <p:tgtEl>
                                          <p:spTgt spid="159"/>
                                        </p:tgtEl>
                                        <p:attrNameLst>
                                          <p:attrName>style.visibility</p:attrName>
                                        </p:attrNameLst>
                                      </p:cBhvr>
                                      <p:to>
                                        <p:strVal val="visible"/>
                                      </p:to>
                                    </p:set>
                                    <p:animEffect transition="in" filter="wipe(left)">
                                      <p:cBhvr>
                                        <p:cTn id="136" dur="250"/>
                                        <p:tgtEl>
                                          <p:spTgt spid="159"/>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156"/>
                                        </p:tgtEl>
                                        <p:attrNameLst>
                                          <p:attrName>style.visibility</p:attrName>
                                        </p:attrNameLst>
                                      </p:cBhvr>
                                      <p:to>
                                        <p:strVal val="visible"/>
                                      </p:to>
                                    </p:set>
                                    <p:animEffect transition="in" filter="wipe(left)">
                                      <p:cBhvr>
                                        <p:cTn id="140" dur="250"/>
                                        <p:tgtEl>
                                          <p:spTgt spid="156"/>
                                        </p:tgtEl>
                                      </p:cBhvr>
                                    </p:animEffect>
                                  </p:childTnLst>
                                </p:cTn>
                              </p:par>
                            </p:childTnLst>
                          </p:cTn>
                        </p:par>
                        <p:par>
                          <p:cTn id="141" fill="hold">
                            <p:stCondLst>
                              <p:cond delay="750"/>
                            </p:stCondLst>
                            <p:childTnLst>
                              <p:par>
                                <p:cTn id="142" presetID="22" presetClass="entr" presetSubtype="8" fill="hold" grpId="0" nodeType="afterEffect">
                                  <p:stCondLst>
                                    <p:cond delay="0"/>
                                  </p:stCondLst>
                                  <p:childTnLst>
                                    <p:set>
                                      <p:cBhvr>
                                        <p:cTn id="143" dur="1" fill="hold">
                                          <p:stCondLst>
                                            <p:cond delay="0"/>
                                          </p:stCondLst>
                                        </p:cTn>
                                        <p:tgtEl>
                                          <p:spTgt spid="160"/>
                                        </p:tgtEl>
                                        <p:attrNameLst>
                                          <p:attrName>style.visibility</p:attrName>
                                        </p:attrNameLst>
                                      </p:cBhvr>
                                      <p:to>
                                        <p:strVal val="visible"/>
                                      </p:to>
                                    </p:set>
                                    <p:animEffect transition="in" filter="wipe(left)">
                                      <p:cBhvr>
                                        <p:cTn id="144" dur="250"/>
                                        <p:tgtEl>
                                          <p:spTgt spid="160"/>
                                        </p:tgtEl>
                                      </p:cBhvr>
                                    </p:animEffect>
                                  </p:childTnLst>
                                </p:cTn>
                              </p:par>
                            </p:childTnLst>
                          </p:cTn>
                        </p:par>
                        <p:par>
                          <p:cTn id="145" fill="hold">
                            <p:stCondLst>
                              <p:cond delay="1000"/>
                            </p:stCondLst>
                            <p:childTnLst>
                              <p:par>
                                <p:cTn id="146" presetID="22" presetClass="entr" presetSubtype="8" fill="hold" nodeType="afterEffect">
                                  <p:stCondLst>
                                    <p:cond delay="0"/>
                                  </p:stCondLst>
                                  <p:childTnLst>
                                    <p:set>
                                      <p:cBhvr>
                                        <p:cTn id="147" dur="1" fill="hold">
                                          <p:stCondLst>
                                            <p:cond delay="0"/>
                                          </p:stCondLst>
                                        </p:cTn>
                                        <p:tgtEl>
                                          <p:spTgt spid="158"/>
                                        </p:tgtEl>
                                        <p:attrNameLst>
                                          <p:attrName>style.visibility</p:attrName>
                                        </p:attrNameLst>
                                      </p:cBhvr>
                                      <p:to>
                                        <p:strVal val="visible"/>
                                      </p:to>
                                    </p:set>
                                    <p:animEffect transition="in" filter="wipe(left)">
                                      <p:cBhvr>
                                        <p:cTn id="148" dur="250"/>
                                        <p:tgtEl>
                                          <p:spTgt spid="158"/>
                                        </p:tgtEl>
                                      </p:cBhvr>
                                    </p:animEffect>
                                  </p:childTnLst>
                                </p:cTn>
                              </p:par>
                            </p:childTnLst>
                          </p:cTn>
                        </p:par>
                        <p:par>
                          <p:cTn id="149" fill="hold">
                            <p:stCondLst>
                              <p:cond delay="1250"/>
                            </p:stCondLst>
                            <p:childTnLst>
                              <p:par>
                                <p:cTn id="150" presetID="22" presetClass="entr" presetSubtype="8" fill="hold" grpId="0" nodeType="afterEffect">
                                  <p:stCondLst>
                                    <p:cond delay="0"/>
                                  </p:stCondLst>
                                  <p:childTnLst>
                                    <p:set>
                                      <p:cBhvr>
                                        <p:cTn id="151" dur="1" fill="hold">
                                          <p:stCondLst>
                                            <p:cond delay="0"/>
                                          </p:stCondLst>
                                        </p:cTn>
                                        <p:tgtEl>
                                          <p:spTgt spid="161"/>
                                        </p:tgtEl>
                                        <p:attrNameLst>
                                          <p:attrName>style.visibility</p:attrName>
                                        </p:attrNameLst>
                                      </p:cBhvr>
                                      <p:to>
                                        <p:strVal val="visible"/>
                                      </p:to>
                                    </p:set>
                                    <p:animEffect transition="in" filter="wipe(left)">
                                      <p:cBhvr>
                                        <p:cTn id="152" dur="250"/>
                                        <p:tgtEl>
                                          <p:spTgt spid="161"/>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164"/>
                                        </p:tgtEl>
                                        <p:attrNameLst>
                                          <p:attrName>style.visibility</p:attrName>
                                        </p:attrNameLst>
                                      </p:cBhvr>
                                      <p:to>
                                        <p:strVal val="visible"/>
                                      </p:to>
                                    </p:set>
                                    <p:animEffect transition="in" filter="wipe(left)">
                                      <p:cBhvr>
                                        <p:cTn id="156" dur="250"/>
                                        <p:tgtEl>
                                          <p:spTgt spid="164"/>
                                        </p:tgtEl>
                                      </p:cBhvr>
                                    </p:animEffect>
                                  </p:childTnLst>
                                </p:cTn>
                              </p:par>
                            </p:childTnLst>
                          </p:cTn>
                        </p:par>
                        <p:par>
                          <p:cTn id="157" fill="hold">
                            <p:stCondLst>
                              <p:cond delay="1750"/>
                            </p:stCondLst>
                            <p:childTnLst>
                              <p:par>
                                <p:cTn id="158" presetID="16" presetClass="entr" presetSubtype="37" fill="hold" grpId="0" nodeType="afterEffect">
                                  <p:stCondLst>
                                    <p:cond delay="0"/>
                                  </p:stCondLst>
                                  <p:childTnLst>
                                    <p:set>
                                      <p:cBhvr>
                                        <p:cTn id="159" dur="1" fill="hold">
                                          <p:stCondLst>
                                            <p:cond delay="0"/>
                                          </p:stCondLst>
                                        </p:cTn>
                                        <p:tgtEl>
                                          <p:spTgt spid="165"/>
                                        </p:tgtEl>
                                        <p:attrNameLst>
                                          <p:attrName>style.visibility</p:attrName>
                                        </p:attrNameLst>
                                      </p:cBhvr>
                                      <p:to>
                                        <p:strVal val="visible"/>
                                      </p:to>
                                    </p:set>
                                    <p:animEffect transition="in" filter="barn(outVertical)">
                                      <p:cBhvr>
                                        <p:cTn id="160" dur="250"/>
                                        <p:tgtEl>
                                          <p:spTgt spid="16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166"/>
                                        </p:tgtEl>
                                        <p:attrNameLst>
                                          <p:attrName>style.visibility</p:attrName>
                                        </p:attrNameLst>
                                      </p:cBhvr>
                                      <p:to>
                                        <p:strVal val="visible"/>
                                      </p:to>
                                    </p:set>
                                    <p:animEffect transition="in" filter="wipe(left)">
                                      <p:cBhvr>
                                        <p:cTn id="165" dur="25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51" grpId="0" animBg="1"/>
      <p:bldP spid="52" grpId="0" animBg="1"/>
      <p:bldP spid="53" grpId="0" animBg="1"/>
      <p:bldP spid="47" grpId="0" animBg="1"/>
      <p:bldP spid="57" grpId="0" animBg="1"/>
      <p:bldP spid="98" grpId="0" animBg="1"/>
      <p:bldP spid="141" grpId="0" animBg="1"/>
      <p:bldP spid="142" grpId="0" animBg="1"/>
      <p:bldP spid="143" grpId="0" animBg="1"/>
      <p:bldP spid="144" grpId="0" animBg="1"/>
      <p:bldP spid="145" grpId="0" animBg="1"/>
      <p:bldP spid="146" grpId="0" animBg="1"/>
      <p:bldP spid="148" grpId="0"/>
      <p:bldP spid="149" grpId="0"/>
      <p:bldP spid="150" grpId="0"/>
      <p:bldP spid="151" grpId="0"/>
      <p:bldP spid="152" grpId="0"/>
      <p:bldP spid="153" grpId="0"/>
      <p:bldP spid="159" grpId="0"/>
      <p:bldP spid="160" grpId="0"/>
      <p:bldP spid="161" grpId="0"/>
      <p:bldP spid="162" grpId="0" animBg="1"/>
      <p:bldP spid="163" grpId="0" animBg="1"/>
      <p:bldP spid="164" grpId="0" animBg="1"/>
      <p:bldP spid="165" grpId="0" animBg="1"/>
      <p:bldP spid="166" grpId="0"/>
      <p:bldP spid="1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Matrix Multiplication</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25" name="Picture 24" descr="Shape&#10;&#10;Description automatically generated with medium confidence">
            <a:extLst>
              <a:ext uri="{FF2B5EF4-FFF2-40B4-BE49-F238E27FC236}">
                <a16:creationId xmlns:a16="http://schemas.microsoft.com/office/drawing/2014/main" id="{9326DE4F-F559-6075-CE46-D3E86B534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596" y="1736408"/>
            <a:ext cx="7569133" cy="95213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7302EB-734C-FE90-2BCD-D26269AF830C}"/>
                  </a:ext>
                </a:extLst>
              </p:cNvPr>
              <p:cNvSpPr txBox="1"/>
              <p:nvPr/>
            </p:nvSpPr>
            <p:spPr>
              <a:xfrm>
                <a:off x="579017" y="3464692"/>
                <a:ext cx="3604194" cy="810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cs typeface="Segoe UI Semilight" panose="020B0402040204020203" pitchFamily="34" charset="0"/>
                            </a:rPr>
                          </m:ctrlPr>
                        </m:dPr>
                        <m:e>
                          <m:m>
                            <m:mPr>
                              <m:mcs>
                                <m:mc>
                                  <m:mcPr>
                                    <m:count m:val="3"/>
                                    <m:mcJc m:val="center"/>
                                  </m:mcPr>
                                </m:mc>
                              </m:mcs>
                              <m:ctrlPr>
                                <a:rPr lang="en-SG" i="1" smtClean="0">
                                  <a:latin typeface="Cambria Math" panose="02040503050406030204" pitchFamily="18" charset="0"/>
                                  <a:cs typeface="Segoe UI Semilight" panose="020B0402040204020203" pitchFamily="34" charset="0"/>
                                </a:rPr>
                              </m:ctrlPr>
                            </m:mPr>
                            <m:mr>
                              <m:e>
                                <m:r>
                                  <m:rPr>
                                    <m:brk m:alnAt="7"/>
                                  </m:rPr>
                                  <a:rPr lang="en-SG" b="0" i="1" smtClean="0">
                                    <a:latin typeface="Cambria Math" panose="02040503050406030204" pitchFamily="18" charset="0"/>
                                    <a:cs typeface="Segoe UI Semilight" panose="020B0402040204020203" pitchFamily="34" charset="0"/>
                                  </a:rPr>
                                  <m:t>𝑎</m:t>
                                </m:r>
                              </m:e>
                              <m:e>
                                <m:r>
                                  <a:rPr lang="en-SG" b="0" i="1" smtClean="0">
                                    <a:latin typeface="Cambria Math" panose="02040503050406030204" pitchFamily="18" charset="0"/>
                                    <a:cs typeface="Segoe UI Semilight" panose="020B0402040204020203" pitchFamily="34" charset="0"/>
                                  </a:rPr>
                                  <m:t>𝑏</m:t>
                                </m:r>
                              </m:e>
                              <m:e>
                                <m:r>
                                  <a:rPr lang="en-SG" b="0" i="1" smtClean="0">
                                    <a:latin typeface="Cambria Math" panose="02040503050406030204" pitchFamily="18" charset="0"/>
                                    <a:cs typeface="Segoe UI Semilight" panose="020B0402040204020203" pitchFamily="34" charset="0"/>
                                  </a:rPr>
                                  <m:t>𝑐</m:t>
                                </m:r>
                              </m:e>
                            </m:mr>
                          </m:m>
                        </m:e>
                      </m:d>
                      <m:d>
                        <m:dPr>
                          <m:begChr m:val="["/>
                          <m:endChr m:val="]"/>
                          <m:ctrlPr>
                            <a:rPr lang="en-SG"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i="1" smtClean="0">
                                  <a:latin typeface="Cambria Math" panose="02040503050406030204" pitchFamily="18" charset="0"/>
                                  <a:cs typeface="Segoe UI Semilight" panose="020B0402040204020203" pitchFamily="34" charset="0"/>
                                </a:rPr>
                              </m:ctrlPr>
                            </m:mPr>
                            <m:mr>
                              <m:e>
                                <m:r>
                                  <m:rPr>
                                    <m:brk m:alnAt="7"/>
                                  </m:rPr>
                                  <a:rPr lang="en-SG" b="0" i="1" smtClean="0">
                                    <a:latin typeface="Cambria Math" panose="02040503050406030204" pitchFamily="18" charset="0"/>
                                    <a:cs typeface="Segoe UI Semilight" panose="020B0402040204020203" pitchFamily="34" charset="0"/>
                                  </a:rPr>
                                  <m:t>𝑥</m:t>
                                </m:r>
                              </m:e>
                            </m:mr>
                            <m:mr>
                              <m:e>
                                <m:r>
                                  <a:rPr lang="en-SG" b="0" i="1" smtClean="0">
                                    <a:latin typeface="Cambria Math" panose="02040503050406030204" pitchFamily="18" charset="0"/>
                                    <a:cs typeface="Segoe UI Semilight" panose="020B0402040204020203" pitchFamily="34" charset="0"/>
                                  </a:rPr>
                                  <m:t>𝑦</m:t>
                                </m:r>
                              </m:e>
                            </m:mr>
                            <m:mr>
                              <m:e>
                                <m:r>
                                  <a:rPr lang="en-SG" b="0" i="1" smtClean="0">
                                    <a:latin typeface="Cambria Math" panose="02040503050406030204" pitchFamily="18" charset="0"/>
                                    <a:cs typeface="Segoe UI Semilight" panose="020B0402040204020203" pitchFamily="34" charset="0"/>
                                  </a:rPr>
                                  <m:t>𝑧</m:t>
                                </m:r>
                              </m:e>
                            </m:mr>
                          </m:m>
                        </m:e>
                      </m:d>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𝑎𝑥</m:t>
                      </m:r>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𝑏𝑦</m:t>
                      </m:r>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𝑐𝑧</m:t>
                      </m:r>
                    </m:oMath>
                  </m:oMathPara>
                </a14:m>
                <a:endParaRPr lang="en-SG" dirty="0"/>
              </a:p>
            </p:txBody>
          </p:sp>
        </mc:Choice>
        <mc:Fallback xmlns="">
          <p:sp>
            <p:nvSpPr>
              <p:cNvPr id="6" name="TextBox 5">
                <a:extLst>
                  <a:ext uri="{FF2B5EF4-FFF2-40B4-BE49-F238E27FC236}">
                    <a16:creationId xmlns:a16="http://schemas.microsoft.com/office/drawing/2014/main" id="{387302EB-734C-FE90-2BCD-D26269AF830C}"/>
                  </a:ext>
                </a:extLst>
              </p:cNvPr>
              <p:cNvSpPr txBox="1">
                <a:spLocks noRot="1" noChangeAspect="1" noMove="1" noResize="1" noEditPoints="1" noAdjustHandles="1" noChangeArrowheads="1" noChangeShapeType="1" noTextEdit="1"/>
              </p:cNvSpPr>
              <p:nvPr/>
            </p:nvSpPr>
            <p:spPr>
              <a:xfrm>
                <a:off x="579017" y="3464692"/>
                <a:ext cx="3604194" cy="8107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584DA0-54EC-6911-259B-FC84A35DA554}"/>
                  </a:ext>
                </a:extLst>
              </p:cNvPr>
              <p:cNvSpPr txBox="1"/>
              <p:nvPr/>
            </p:nvSpPr>
            <p:spPr>
              <a:xfrm>
                <a:off x="797645" y="4766681"/>
                <a:ext cx="6416040" cy="585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rPr>
                          </m:ctrlPr>
                        </m:dPr>
                        <m:e>
                          <m:m>
                            <m:mPr>
                              <m:mcs>
                                <m:mc>
                                  <m:mcPr>
                                    <m:count m:val="2"/>
                                    <m:mcJc m:val="center"/>
                                  </m:mcPr>
                                </m:mc>
                              </m:mcs>
                              <m:ctrlPr>
                                <a:rPr lang="en-SG" i="1" smtClean="0">
                                  <a:latin typeface="Cambria Math" panose="02040503050406030204" pitchFamily="18" charset="0"/>
                                </a:rPr>
                              </m:ctrlPr>
                            </m:mPr>
                            <m:mr>
                              <m:e>
                                <m:sSub>
                                  <m:sSubPr>
                                    <m:ctrlPr>
                                      <a:rPr lang="en-SG"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11</m:t>
                                    </m:r>
                                  </m:sub>
                                </m:sSub>
                              </m:e>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1</m:t>
                                    </m:r>
                                    <m:r>
                                      <a:rPr lang="en-SG" b="0" i="1" smtClean="0">
                                        <a:latin typeface="Cambria Math" panose="02040503050406030204" pitchFamily="18" charset="0"/>
                                      </a:rPr>
                                      <m:t>2</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b="0" i="1" smtClean="0">
                                        <a:latin typeface="Cambria Math" panose="02040503050406030204" pitchFamily="18" charset="0"/>
                                      </a:rPr>
                                      <m:t>21</m:t>
                                    </m:r>
                                  </m:sub>
                                </m:sSub>
                              </m:e>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b="0" i="1" smtClean="0">
                                        <a:latin typeface="Cambria Math" panose="02040503050406030204" pitchFamily="18" charset="0"/>
                                      </a:rPr>
                                      <m:t>22</m:t>
                                    </m:r>
                                  </m:sub>
                                </m:sSub>
                              </m:e>
                            </m:mr>
                          </m:m>
                        </m:e>
                      </m:d>
                      <m:d>
                        <m:dPr>
                          <m:begChr m:val="["/>
                          <m:endChr m:val="]"/>
                          <m:ctrlPr>
                            <a:rPr lang="en-SG" i="1">
                              <a:latin typeface="Cambria Math" panose="02040503050406030204" pitchFamily="18" charset="0"/>
                            </a:rPr>
                          </m:ctrlPr>
                        </m:dPr>
                        <m:e>
                          <m:m>
                            <m:mPr>
                              <m:mcs>
                                <m:mc>
                                  <m:mcPr>
                                    <m:count m:val="2"/>
                                    <m:mcJc m:val="center"/>
                                  </m:mcPr>
                                </m:mc>
                              </m:mcs>
                              <m:ctrlPr>
                                <a:rPr lang="en-SG" i="1">
                                  <a:latin typeface="Cambria Math" panose="02040503050406030204" pitchFamily="18" charset="0"/>
                                </a:rPr>
                              </m:ctrlPr>
                            </m:mPr>
                            <m:mr>
                              <m:e>
                                <m:sSub>
                                  <m:sSubPr>
                                    <m:ctrlPr>
                                      <a:rPr lang="en-SG" i="1">
                                        <a:latin typeface="Cambria Math" panose="02040503050406030204" pitchFamily="18" charset="0"/>
                                      </a:rPr>
                                    </m:ctrlPr>
                                  </m:sSubPr>
                                  <m:e>
                                    <m:r>
                                      <a:rPr lang="en-SG" b="0" i="1" smtClean="0">
                                        <a:latin typeface="Cambria Math" panose="02040503050406030204" pitchFamily="18" charset="0"/>
                                      </a:rPr>
                                      <m:t>𝑥</m:t>
                                    </m:r>
                                  </m:e>
                                  <m:sub>
                                    <m:r>
                                      <a:rPr lang="en-SG" i="1">
                                        <a:latin typeface="Cambria Math" panose="02040503050406030204" pitchFamily="18" charset="0"/>
                                      </a:rPr>
                                      <m:t>11</m:t>
                                    </m:r>
                                  </m:sub>
                                </m:sSub>
                              </m:e>
                              <m:e>
                                <m:sSub>
                                  <m:sSubPr>
                                    <m:ctrlPr>
                                      <a:rPr lang="en-SG" i="1">
                                        <a:latin typeface="Cambria Math" panose="02040503050406030204" pitchFamily="18" charset="0"/>
                                      </a:rPr>
                                    </m:ctrlPr>
                                  </m:sSubPr>
                                  <m:e>
                                    <m:r>
                                      <a:rPr lang="en-SG" b="0" i="1" smtClean="0">
                                        <a:latin typeface="Cambria Math" panose="02040503050406030204" pitchFamily="18" charset="0"/>
                                      </a:rPr>
                                      <m:t>𝑥</m:t>
                                    </m:r>
                                  </m:e>
                                  <m:sub>
                                    <m:r>
                                      <a:rPr lang="en-SG" i="1">
                                        <a:latin typeface="Cambria Math" panose="02040503050406030204" pitchFamily="18" charset="0"/>
                                      </a:rPr>
                                      <m:t>12</m:t>
                                    </m:r>
                                  </m:sub>
                                </m:sSub>
                              </m:e>
                            </m:mr>
                            <m:mr>
                              <m:e>
                                <m:sSub>
                                  <m:sSubPr>
                                    <m:ctrlPr>
                                      <a:rPr lang="en-SG" i="1">
                                        <a:latin typeface="Cambria Math" panose="02040503050406030204" pitchFamily="18" charset="0"/>
                                      </a:rPr>
                                    </m:ctrlPr>
                                  </m:sSubPr>
                                  <m:e>
                                    <m:r>
                                      <a:rPr lang="en-SG" b="0" i="1" smtClean="0">
                                        <a:latin typeface="Cambria Math" panose="02040503050406030204" pitchFamily="18" charset="0"/>
                                      </a:rPr>
                                      <m:t>𝑥</m:t>
                                    </m:r>
                                  </m:e>
                                  <m:sub>
                                    <m:r>
                                      <a:rPr lang="en-SG" i="1">
                                        <a:latin typeface="Cambria Math" panose="02040503050406030204" pitchFamily="18" charset="0"/>
                                      </a:rPr>
                                      <m:t>21</m:t>
                                    </m:r>
                                  </m:sub>
                                </m:sSub>
                              </m:e>
                              <m:e>
                                <m:sSub>
                                  <m:sSubPr>
                                    <m:ctrlPr>
                                      <a:rPr lang="en-SG" i="1">
                                        <a:latin typeface="Cambria Math" panose="02040503050406030204" pitchFamily="18" charset="0"/>
                                      </a:rPr>
                                    </m:ctrlPr>
                                  </m:sSubPr>
                                  <m:e>
                                    <m:r>
                                      <a:rPr lang="en-SG" b="0" i="1" smtClean="0">
                                        <a:latin typeface="Cambria Math" panose="02040503050406030204" pitchFamily="18" charset="0"/>
                                      </a:rPr>
                                      <m:t>𝑥</m:t>
                                    </m:r>
                                  </m:e>
                                  <m:sub>
                                    <m:r>
                                      <a:rPr lang="en-SG" i="1">
                                        <a:latin typeface="Cambria Math" panose="02040503050406030204" pitchFamily="18" charset="0"/>
                                      </a:rPr>
                                      <m:t>22</m:t>
                                    </m:r>
                                  </m:sub>
                                </m:sSub>
                              </m:e>
                            </m:mr>
                          </m:m>
                        </m:e>
                      </m:d>
                      <m:r>
                        <a:rPr lang="en-SG" b="0" i="1" smtClean="0">
                          <a:latin typeface="Cambria Math" panose="02040503050406030204" pitchFamily="18" charset="0"/>
                        </a:rPr>
                        <m:t>=</m:t>
                      </m:r>
                      <m:d>
                        <m:dPr>
                          <m:begChr m:val="["/>
                          <m:endChr m:val="]"/>
                          <m:ctrlPr>
                            <a:rPr lang="en-SG" i="1">
                              <a:latin typeface="Cambria Math" panose="02040503050406030204" pitchFamily="18" charset="0"/>
                            </a:rPr>
                          </m:ctrlPr>
                        </m:dPr>
                        <m:e>
                          <m:m>
                            <m:mPr>
                              <m:mcs>
                                <m:mc>
                                  <m:mcPr>
                                    <m:count m:val="2"/>
                                    <m:mcJc m:val="center"/>
                                  </m:mcPr>
                                </m:mc>
                              </m:mcs>
                              <m:ctrlPr>
                                <a:rPr lang="en-SG" i="1">
                                  <a:latin typeface="Cambria Math" panose="02040503050406030204" pitchFamily="18" charset="0"/>
                                </a:rPr>
                              </m:ctrlPr>
                            </m:mPr>
                            <m:mr>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11</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11</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12</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21</m:t>
                                    </m:r>
                                  </m:sub>
                                </m:sSub>
                              </m:e>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11</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1</m:t>
                                    </m:r>
                                    <m:r>
                                      <a:rPr lang="en-SG" b="0" i="1" smtClean="0">
                                        <a:latin typeface="Cambria Math" panose="02040503050406030204" pitchFamily="18" charset="0"/>
                                      </a:rPr>
                                      <m:t>2</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i="1">
                                        <a:latin typeface="Cambria Math" panose="02040503050406030204" pitchFamily="18" charset="0"/>
                                      </a:rPr>
                                      <m:t>12</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2</m:t>
                                    </m:r>
                                    <m:r>
                                      <a:rPr lang="en-SG" b="0" i="1" smtClean="0">
                                        <a:latin typeface="Cambria Math" panose="02040503050406030204" pitchFamily="18" charset="0"/>
                                      </a:rPr>
                                      <m:t>2</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b="0" i="1" smtClean="0">
                                        <a:latin typeface="Cambria Math" panose="02040503050406030204" pitchFamily="18" charset="0"/>
                                      </a:rPr>
                                      <m:t>2</m:t>
                                    </m:r>
                                    <m:r>
                                      <a:rPr lang="en-SG" i="1">
                                        <a:latin typeface="Cambria Math" panose="02040503050406030204" pitchFamily="18" charset="0"/>
                                      </a:rPr>
                                      <m:t>1</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11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b="0" i="1" smtClean="0">
                                        <a:latin typeface="Cambria Math" panose="02040503050406030204" pitchFamily="18" charset="0"/>
                                      </a:rPr>
                                      <m:t>2</m:t>
                                    </m:r>
                                    <m:r>
                                      <a:rPr lang="en-SG" i="1">
                                        <a:latin typeface="Cambria Math" panose="02040503050406030204" pitchFamily="18" charset="0"/>
                                      </a:rPr>
                                      <m:t>2</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21</m:t>
                                    </m:r>
                                  </m:sub>
                                </m:sSub>
                              </m:e>
                              <m:e>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b="0" i="1" smtClean="0">
                                        <a:latin typeface="Cambria Math" panose="02040503050406030204" pitchFamily="18" charset="0"/>
                                      </a:rPr>
                                      <m:t>2</m:t>
                                    </m:r>
                                    <m:r>
                                      <a:rPr lang="en-SG" i="1">
                                        <a:latin typeface="Cambria Math" panose="02040503050406030204" pitchFamily="18" charset="0"/>
                                      </a:rPr>
                                      <m:t>1</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12</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𝑤</m:t>
                                    </m:r>
                                  </m:e>
                                  <m:sub>
                                    <m:r>
                                      <a:rPr lang="en-SG" b="0" i="1" smtClean="0">
                                        <a:latin typeface="Cambria Math" panose="02040503050406030204" pitchFamily="18" charset="0"/>
                                      </a:rPr>
                                      <m:t>2</m:t>
                                    </m:r>
                                    <m:r>
                                      <a:rPr lang="en-SG" i="1">
                                        <a:latin typeface="Cambria Math" panose="02040503050406030204" pitchFamily="18" charset="0"/>
                                      </a:rPr>
                                      <m:t>2</m:t>
                                    </m:r>
                                  </m:sub>
                                </m:sSub>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i="1">
                                        <a:latin typeface="Cambria Math" panose="02040503050406030204" pitchFamily="18" charset="0"/>
                                      </a:rPr>
                                      <m:t>22</m:t>
                                    </m:r>
                                  </m:sub>
                                </m:sSub>
                              </m:e>
                            </m:mr>
                          </m:m>
                        </m:e>
                      </m:d>
                    </m:oMath>
                  </m:oMathPara>
                </a14:m>
                <a:endParaRPr lang="en-SG" dirty="0"/>
              </a:p>
            </p:txBody>
          </p:sp>
        </mc:Choice>
        <mc:Fallback xmlns="">
          <p:sp>
            <p:nvSpPr>
              <p:cNvPr id="7" name="TextBox 6">
                <a:extLst>
                  <a:ext uri="{FF2B5EF4-FFF2-40B4-BE49-F238E27FC236}">
                    <a16:creationId xmlns:a16="http://schemas.microsoft.com/office/drawing/2014/main" id="{8F584DA0-54EC-6911-259B-FC84A35DA554}"/>
                  </a:ext>
                </a:extLst>
              </p:cNvPr>
              <p:cNvSpPr txBox="1">
                <a:spLocks noRot="1" noChangeAspect="1" noMove="1" noResize="1" noEditPoints="1" noAdjustHandles="1" noChangeArrowheads="1" noChangeShapeType="1" noTextEdit="1"/>
              </p:cNvSpPr>
              <p:nvPr/>
            </p:nvSpPr>
            <p:spPr>
              <a:xfrm>
                <a:off x="797645" y="4766681"/>
                <a:ext cx="6416040" cy="58528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3853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dirty="0"/>
              <a:t>Building the GNN</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a:off x="847241" y="169068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EAB27F30-6F01-1F64-5B59-1308EE5515EB}"/>
              </a:ext>
            </a:extLst>
          </p:cNvPr>
          <p:cNvSpPr/>
          <p:nvPr/>
        </p:nvSpPr>
        <p:spPr>
          <a:xfrm>
            <a:off x="2209768" y="1690688"/>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7DEC8DC-67A5-7EC5-4709-B20EC04C9658}"/>
              </a:ext>
            </a:extLst>
          </p:cNvPr>
          <p:cNvSpPr/>
          <p:nvPr/>
        </p:nvSpPr>
        <p:spPr>
          <a:xfrm>
            <a:off x="3572295" y="1690688"/>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25E8025C-9FDD-1F92-FEC4-A0D010BD82D4}"/>
              </a:ext>
            </a:extLst>
          </p:cNvPr>
          <p:cNvSpPr/>
          <p:nvPr/>
        </p:nvSpPr>
        <p:spPr>
          <a:xfrm>
            <a:off x="4934822" y="1690688"/>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DEB6195-2848-2A39-79AC-97C387693677}"/>
              </a:ext>
            </a:extLst>
          </p:cNvPr>
          <p:cNvSpPr/>
          <p:nvPr/>
        </p:nvSpPr>
        <p:spPr>
          <a:xfrm>
            <a:off x="6297349" y="1690688"/>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F6F7171-EDD4-EA62-9F91-C2C9A85DD064}"/>
              </a:ext>
            </a:extLst>
          </p:cNvPr>
          <p:cNvSpPr/>
          <p:nvPr/>
        </p:nvSpPr>
        <p:spPr>
          <a:xfrm>
            <a:off x="7659876" y="169068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675859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dirty="0"/>
              <a:t>Backward Propagation</a:t>
            </a:r>
          </a:p>
        </p:txBody>
      </p:sp>
      <p:grpSp>
        <p:nvGrpSpPr>
          <p:cNvPr id="3" name="Group 2">
            <a:extLst>
              <a:ext uri="{FF2B5EF4-FFF2-40B4-BE49-F238E27FC236}">
                <a16:creationId xmlns:a16="http://schemas.microsoft.com/office/drawing/2014/main" id="{8D4756DF-DCF8-FD9D-F0C8-C2A4250A0A8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AC0262E1-83E2-B0F8-2B1B-582526B1C3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5" name="Straight Connector 4">
              <a:extLst>
                <a:ext uri="{FF2B5EF4-FFF2-40B4-BE49-F238E27FC236}">
                  <a16:creationId xmlns:a16="http://schemas.microsoft.com/office/drawing/2014/main" id="{AAE908E8-45D8-D787-A9B5-C9E90FF905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074F8F-EA3E-625D-8F40-0807FB415A1E}"/>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D84226A-997A-2BBD-8BC3-19640DC0607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8" name="Straight Connector 7">
              <a:extLst>
                <a:ext uri="{FF2B5EF4-FFF2-40B4-BE49-F238E27FC236}">
                  <a16:creationId xmlns:a16="http://schemas.microsoft.com/office/drawing/2014/main" id="{91037DDD-291C-07CC-4E6E-E1140B620BA0}"/>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9C34A314-4C6E-B4BE-1738-B23D738DB45C}"/>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10" name="Straight Connector 9">
              <a:extLst>
                <a:ext uri="{FF2B5EF4-FFF2-40B4-BE49-F238E27FC236}">
                  <a16:creationId xmlns:a16="http://schemas.microsoft.com/office/drawing/2014/main" id="{CA2AC435-935C-455F-BD65-E0426E8DCD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212905-5BE0-5A89-2518-8DB8EB65053E}"/>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grpSp>
        <p:nvGrpSpPr>
          <p:cNvPr id="12" name="Group 4">
            <a:extLst>
              <a:ext uri="{FF2B5EF4-FFF2-40B4-BE49-F238E27FC236}">
                <a16:creationId xmlns:a16="http://schemas.microsoft.com/office/drawing/2014/main" id="{6EF8CBF5-042E-C7B0-F5C9-6AB36AF1AC5D}"/>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120527CF-40A0-433A-4603-0818FE2EC9B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14" name="Straight Connector 6">
              <a:extLst>
                <a:ext uri="{FF2B5EF4-FFF2-40B4-BE49-F238E27FC236}">
                  <a16:creationId xmlns:a16="http://schemas.microsoft.com/office/drawing/2014/main" id="{8F6CDD05-8FBF-4350-F30C-FA1A4A67261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5BCBD84-D155-ACA7-91EB-EBFC15DC768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383C04F-5B08-E60E-E5DC-97CE6AF59955}"/>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17" name="Straight Connector 9">
              <a:extLst>
                <a:ext uri="{FF2B5EF4-FFF2-40B4-BE49-F238E27FC236}">
                  <a16:creationId xmlns:a16="http://schemas.microsoft.com/office/drawing/2014/main" id="{C0E43AF9-F152-E738-F812-3C6124B781B2}"/>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A39018F7-39D6-950D-F753-C499C53989D3}"/>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19" name="Straight Connector 11">
              <a:extLst>
                <a:ext uri="{FF2B5EF4-FFF2-40B4-BE49-F238E27FC236}">
                  <a16:creationId xmlns:a16="http://schemas.microsoft.com/office/drawing/2014/main" id="{CF10BA21-716D-4C2B-16AA-C25A5EB711F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77248B7-DFDB-87F8-FB15-4D6F84A2696B}"/>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pic>
        <p:nvPicPr>
          <p:cNvPr id="34" name="Picture 33" descr="Shape&#10;&#10;Description automatically generated with medium confidence">
            <a:extLst>
              <a:ext uri="{FF2B5EF4-FFF2-40B4-BE49-F238E27FC236}">
                <a16:creationId xmlns:a16="http://schemas.microsoft.com/office/drawing/2014/main" id="{75560967-7823-D81F-E10F-F55B97F98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595" y="1538012"/>
            <a:ext cx="5353050" cy="1005133"/>
          </a:xfrm>
          <a:prstGeom prst="rect">
            <a:avLst/>
          </a:prstGeom>
        </p:spPr>
      </p:pic>
      <p:pic>
        <p:nvPicPr>
          <p:cNvPr id="36" name="Picture 35" descr="Shape&#10;&#10;Description automatically generated with medium confidence">
            <a:extLst>
              <a:ext uri="{FF2B5EF4-FFF2-40B4-BE49-F238E27FC236}">
                <a16:creationId xmlns:a16="http://schemas.microsoft.com/office/drawing/2014/main" id="{1F4AEBB6-5D55-20C6-0305-BCEE9D6E1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38" y="2867270"/>
            <a:ext cx="5541764" cy="1007071"/>
          </a:xfrm>
          <a:prstGeom prst="rect">
            <a:avLst/>
          </a:prstGeom>
        </p:spPr>
      </p:pic>
      <p:pic>
        <p:nvPicPr>
          <p:cNvPr id="38" name="Picture 37">
            <a:extLst>
              <a:ext uri="{FF2B5EF4-FFF2-40B4-BE49-F238E27FC236}">
                <a16:creationId xmlns:a16="http://schemas.microsoft.com/office/drawing/2014/main" id="{27E0A532-CD07-875E-665E-7863F4BAA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05" y="4400736"/>
            <a:ext cx="8447230" cy="920712"/>
          </a:xfrm>
          <a:prstGeom prst="rect">
            <a:avLst/>
          </a:prstGeom>
        </p:spPr>
      </p:pic>
    </p:spTree>
    <p:extLst>
      <p:ext uri="{BB962C8B-B14F-4D97-AF65-F5344CB8AC3E}">
        <p14:creationId xmlns:p14="http://schemas.microsoft.com/office/powerpoint/2010/main" val="9417073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dirty="0"/>
              <a:t>Backward Propagation</a:t>
            </a:r>
          </a:p>
        </p:txBody>
      </p:sp>
      <p:grpSp>
        <p:nvGrpSpPr>
          <p:cNvPr id="3" name="Group 2">
            <a:extLst>
              <a:ext uri="{FF2B5EF4-FFF2-40B4-BE49-F238E27FC236}">
                <a16:creationId xmlns:a16="http://schemas.microsoft.com/office/drawing/2014/main" id="{8D4756DF-DCF8-FD9D-F0C8-C2A4250A0A8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AC0262E1-83E2-B0F8-2B1B-582526B1C3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5" name="Straight Connector 4">
              <a:extLst>
                <a:ext uri="{FF2B5EF4-FFF2-40B4-BE49-F238E27FC236}">
                  <a16:creationId xmlns:a16="http://schemas.microsoft.com/office/drawing/2014/main" id="{AAE908E8-45D8-D787-A9B5-C9E90FF905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074F8F-EA3E-625D-8F40-0807FB415A1E}"/>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D84226A-997A-2BBD-8BC3-19640DC0607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8" name="Straight Connector 7">
              <a:extLst>
                <a:ext uri="{FF2B5EF4-FFF2-40B4-BE49-F238E27FC236}">
                  <a16:creationId xmlns:a16="http://schemas.microsoft.com/office/drawing/2014/main" id="{91037DDD-291C-07CC-4E6E-E1140B620BA0}"/>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9C34A314-4C6E-B4BE-1738-B23D738DB45C}"/>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10" name="Straight Connector 9">
              <a:extLst>
                <a:ext uri="{FF2B5EF4-FFF2-40B4-BE49-F238E27FC236}">
                  <a16:creationId xmlns:a16="http://schemas.microsoft.com/office/drawing/2014/main" id="{CA2AC435-935C-455F-BD65-E0426E8DCD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212905-5BE0-5A89-2518-8DB8EB65053E}"/>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grpSp>
        <p:nvGrpSpPr>
          <p:cNvPr id="12" name="Group 4">
            <a:extLst>
              <a:ext uri="{FF2B5EF4-FFF2-40B4-BE49-F238E27FC236}">
                <a16:creationId xmlns:a16="http://schemas.microsoft.com/office/drawing/2014/main" id="{6EF8CBF5-042E-C7B0-F5C9-6AB36AF1AC5D}"/>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120527CF-40A0-433A-4603-0818FE2EC9B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solidFill>
                    <a:srgbClr val="FF0000"/>
                  </a:solidFill>
                </a:rPr>
                <a:t>ANNs</a:t>
              </a:r>
            </a:p>
          </p:txBody>
        </p:sp>
        <p:cxnSp>
          <p:nvCxnSpPr>
            <p:cNvPr id="14" name="Straight Connector 6">
              <a:extLst>
                <a:ext uri="{FF2B5EF4-FFF2-40B4-BE49-F238E27FC236}">
                  <a16:creationId xmlns:a16="http://schemas.microsoft.com/office/drawing/2014/main" id="{8F6CDD05-8FBF-4350-F30C-FA1A4A67261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5BCBD84-D155-ACA7-91EB-EBFC15DC768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383C04F-5B08-E60E-E5DC-97CE6AF59955}"/>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Theory</a:t>
              </a:r>
            </a:p>
          </p:txBody>
        </p:sp>
        <p:cxnSp>
          <p:nvCxnSpPr>
            <p:cNvPr id="17" name="Straight Connector 9">
              <a:extLst>
                <a:ext uri="{FF2B5EF4-FFF2-40B4-BE49-F238E27FC236}">
                  <a16:creationId xmlns:a16="http://schemas.microsoft.com/office/drawing/2014/main" id="{C0E43AF9-F152-E738-F812-3C6124B781B2}"/>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A39018F7-39D6-950D-F753-C499C53989D3}"/>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Graph Neural Networks</a:t>
              </a:r>
            </a:p>
          </p:txBody>
        </p:sp>
        <p:cxnSp>
          <p:nvCxnSpPr>
            <p:cNvPr id="19" name="Straight Connector 11">
              <a:extLst>
                <a:ext uri="{FF2B5EF4-FFF2-40B4-BE49-F238E27FC236}">
                  <a16:creationId xmlns:a16="http://schemas.microsoft.com/office/drawing/2014/main" id="{CF10BA21-716D-4C2B-16AA-C25A5EB711F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77248B7-DFDB-87F8-FB15-4D6F84A2696B}"/>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dirty="0"/>
                <a:t>Applications</a:t>
              </a:r>
            </a:p>
          </p:txBody>
        </p:sp>
      </p:grpSp>
      <p:pic>
        <p:nvPicPr>
          <p:cNvPr id="24" name="Picture 23" descr="Shape&#10;&#10;Description automatically generated with medium confidence">
            <a:extLst>
              <a:ext uri="{FF2B5EF4-FFF2-40B4-BE49-F238E27FC236}">
                <a16:creationId xmlns:a16="http://schemas.microsoft.com/office/drawing/2014/main" id="{E799804E-B9FC-F41F-1D98-3A373FFD8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88" y="1629960"/>
            <a:ext cx="8681663" cy="1713880"/>
          </a:xfrm>
          <a:prstGeom prst="rect">
            <a:avLst/>
          </a:prstGeom>
        </p:spPr>
      </p:pic>
      <p:pic>
        <p:nvPicPr>
          <p:cNvPr id="26" name="Picture 25" descr="Shape&#10;&#10;Description automatically generated with medium confidence">
            <a:extLst>
              <a:ext uri="{FF2B5EF4-FFF2-40B4-BE49-F238E27FC236}">
                <a16:creationId xmlns:a16="http://schemas.microsoft.com/office/drawing/2014/main" id="{4F7EFBF5-AAC2-F0C0-657B-BEE74712C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49" y="3638564"/>
            <a:ext cx="8352301" cy="1795940"/>
          </a:xfrm>
          <a:prstGeom prst="rect">
            <a:avLst/>
          </a:prstGeom>
        </p:spPr>
      </p:pic>
    </p:spTree>
    <p:extLst>
      <p:ext uri="{BB962C8B-B14F-4D97-AF65-F5344CB8AC3E}">
        <p14:creationId xmlns:p14="http://schemas.microsoft.com/office/powerpoint/2010/main" val="36048589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Basic Matrix Knowledge</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82BB6CA-A06A-64FE-05BD-A7FD5E9952C2}"/>
                  </a:ext>
                </a:extLst>
              </p:cNvPr>
              <p:cNvSpPr txBox="1"/>
              <p:nvPr/>
            </p:nvSpPr>
            <p:spPr>
              <a:xfrm>
                <a:off x="767448" y="4097807"/>
                <a:ext cx="2491644" cy="1297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cs typeface="Segoe UI Semilight" panose="020B0402040204020203" pitchFamily="34" charset="0"/>
                        </a:rPr>
                        <m:t>𝐼</m:t>
                      </m:r>
                      <m:r>
                        <a:rPr lang="en-SG" b="0" i="1" smtClean="0">
                          <a:latin typeface="Cambria Math" panose="02040503050406030204" pitchFamily="18" charset="0"/>
                          <a:cs typeface="Segoe UI Semilight" panose="020B0402040204020203" pitchFamily="34" charset="0"/>
                        </a:rPr>
                        <m:t>=</m:t>
                      </m:r>
                      <m:d>
                        <m:dPr>
                          <m:begChr m:val="["/>
                          <m:endChr m:val="]"/>
                          <m:ctrlPr>
                            <a:rPr lang="en-SG" b="0"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b="0" i="1" smtClean="0">
                                  <a:latin typeface="Cambria Math" panose="02040503050406030204" pitchFamily="18" charset="0"/>
                                  <a:cs typeface="Segoe UI Semilight" panose="020B0402040204020203" pitchFamily="34" charset="0"/>
                                </a:rPr>
                              </m:ctrlPr>
                            </m:mPr>
                            <m:mr>
                              <m:e>
                                <m:r>
                                  <m:rPr>
                                    <m:brk m:alnAt="7"/>
                                  </m:rPr>
                                  <a:rPr lang="en-SG" b="0" i="1" smtClean="0">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0</m:t>
                                </m:r>
                              </m:e>
                              <m:e>
                                <m:r>
                                  <a:rPr lang="en-SG" i="1">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0</m:t>
                                </m:r>
                              </m:e>
                            </m:mr>
                            <m:mr>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0</m:t>
                                </m:r>
                              </m:e>
                              <m:e>
                                <m:r>
                                  <a:rPr lang="en-SG" i="1">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0</m:t>
                                </m:r>
                              </m:e>
                            </m:mr>
                            <m:mr>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1</m:t>
                                </m:r>
                              </m:e>
                              <m:e>
                                <m:r>
                                  <a:rPr lang="en-SG" i="1">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0</m:t>
                                </m:r>
                              </m:e>
                            </m:mr>
                            <m:mr>
                              <m:e>
                                <m:r>
                                  <a:rPr lang="en-SG" i="1">
                                    <a:latin typeface="Cambria Math" panose="02040503050406030204" pitchFamily="18" charset="0"/>
                                    <a:cs typeface="Segoe UI Semilight" panose="020B0402040204020203" pitchFamily="34" charset="0"/>
                                  </a:rPr>
                                  <m:t>⋯</m:t>
                                </m:r>
                              </m:e>
                              <m:e>
                                <m:r>
                                  <a:rPr lang="en-SG" i="1">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m:t>
                                </m:r>
                              </m:e>
                            </m:mr>
                            <m:mr>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1</m:t>
                                </m:r>
                              </m:e>
                            </m:mr>
                          </m:m>
                        </m:e>
                      </m:d>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482BB6CA-A06A-64FE-05BD-A7FD5E9952C2}"/>
                  </a:ext>
                </a:extLst>
              </p:cNvPr>
              <p:cNvSpPr txBox="1">
                <a:spLocks noRot="1" noChangeAspect="1" noMove="1" noResize="1" noEditPoints="1" noAdjustHandles="1" noChangeArrowheads="1" noChangeShapeType="1" noTextEdit="1"/>
              </p:cNvSpPr>
              <p:nvPr/>
            </p:nvSpPr>
            <p:spPr>
              <a:xfrm>
                <a:off x="767448" y="4097807"/>
                <a:ext cx="2491644" cy="1297728"/>
              </a:xfrm>
              <a:prstGeom prst="rect">
                <a:avLst/>
              </a:prstGeom>
              <a:blipFill>
                <a:blip r:embed="rId2"/>
                <a:stretch>
                  <a:fillRect/>
                </a:stretch>
              </a:blipFill>
            </p:spPr>
            <p:txBody>
              <a:bodyPr/>
              <a:lstStyle/>
              <a:p>
                <a:r>
                  <a:rPr lang="en-SG">
                    <a:noFill/>
                  </a:rPr>
                  <a:t> </a:t>
                </a:r>
              </a:p>
            </p:txBody>
          </p:sp>
        </mc:Fallback>
      </mc:AlternateContent>
      <p:sp>
        <p:nvSpPr>
          <p:cNvPr id="4" name="TextBox 3">
            <a:extLst>
              <a:ext uri="{FF2B5EF4-FFF2-40B4-BE49-F238E27FC236}">
                <a16:creationId xmlns:a16="http://schemas.microsoft.com/office/drawing/2014/main" id="{7DF30C0E-CA5A-E947-4BB9-AE1A0911AD69}"/>
              </a:ext>
            </a:extLst>
          </p:cNvPr>
          <p:cNvSpPr txBox="1"/>
          <p:nvPr/>
        </p:nvSpPr>
        <p:spPr>
          <a:xfrm>
            <a:off x="996552" y="1551742"/>
            <a:ext cx="2946183" cy="1477328"/>
          </a:xfrm>
          <a:prstGeom prst="rect">
            <a:avLst/>
          </a:prstGeom>
          <a:noFill/>
          <a:ln>
            <a:noFill/>
          </a:ln>
        </p:spPr>
        <p:txBody>
          <a:bodyPr wrap="square" rtlCol="0">
            <a:spAutoFit/>
          </a:bodyPr>
          <a:lstStyle/>
          <a:p>
            <a:pPr algn="l"/>
            <a:r>
              <a:rPr lang="en-SG" i="1"/>
              <a:t>Addition and subtraction are element-wise</a:t>
            </a:r>
          </a:p>
          <a:p>
            <a:pPr algn="l"/>
            <a:r>
              <a:rPr lang="en-SG" i="1"/>
              <a:t>Multiplying a scalar by a matrix or a vector is elementwise</a:t>
            </a:r>
          </a:p>
        </p:txBody>
      </p:sp>
      <p:sp>
        <p:nvSpPr>
          <p:cNvPr id="5" name="TextBox 4">
            <a:extLst>
              <a:ext uri="{FF2B5EF4-FFF2-40B4-BE49-F238E27FC236}">
                <a16:creationId xmlns:a16="http://schemas.microsoft.com/office/drawing/2014/main" id="{0A02FF0C-281B-D47E-833B-1A97A207498F}"/>
              </a:ext>
            </a:extLst>
          </p:cNvPr>
          <p:cNvSpPr txBox="1"/>
          <p:nvPr/>
        </p:nvSpPr>
        <p:spPr>
          <a:xfrm>
            <a:off x="789860" y="3644265"/>
            <a:ext cx="2593911"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Identity Matrix</a:t>
            </a:r>
          </a:p>
        </p:txBody>
      </p:sp>
      <p:pic>
        <p:nvPicPr>
          <p:cNvPr id="8" name="Picture 7" descr="Shape&#10;&#10;Description automatically generated with medium confidence">
            <a:extLst>
              <a:ext uri="{FF2B5EF4-FFF2-40B4-BE49-F238E27FC236}">
                <a16:creationId xmlns:a16="http://schemas.microsoft.com/office/drawing/2014/main" id="{358F4A1A-C4A0-BE3D-9711-B24370E15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124" y="2562242"/>
            <a:ext cx="3066524" cy="480378"/>
          </a:xfrm>
          <a:prstGeom prst="rect">
            <a:avLst/>
          </a:prstGeom>
        </p:spPr>
      </p:pic>
      <p:sp>
        <p:nvSpPr>
          <p:cNvPr id="9" name="TextBox 8">
            <a:extLst>
              <a:ext uri="{FF2B5EF4-FFF2-40B4-BE49-F238E27FC236}">
                <a16:creationId xmlns:a16="http://schemas.microsoft.com/office/drawing/2014/main" id="{759E7A73-BA54-7325-E960-33358A0830C0}"/>
              </a:ext>
            </a:extLst>
          </p:cNvPr>
          <p:cNvSpPr txBox="1"/>
          <p:nvPr/>
        </p:nvSpPr>
        <p:spPr>
          <a:xfrm>
            <a:off x="4480040" y="2147190"/>
            <a:ext cx="2593911"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Inversion</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457A6EE-AE91-901C-6A24-E15E68E2BFA5}"/>
                  </a:ext>
                </a:extLst>
              </p:cNvPr>
              <p:cNvSpPr txBox="1"/>
              <p:nvPr/>
            </p:nvSpPr>
            <p:spPr>
              <a:xfrm>
                <a:off x="4992146" y="3359920"/>
                <a:ext cx="3384406"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rPr>
                          </m:ctrlPr>
                        </m:dPr>
                        <m:e>
                          <m:m>
                            <m:mPr>
                              <m:mcs>
                                <m:mc>
                                  <m:mcPr>
                                    <m:count m:val="2"/>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3</m:t>
                                </m:r>
                              </m:e>
                              <m:e>
                                <m:r>
                                  <a:rPr lang="en-SG" i="1" smtClean="0">
                                    <a:latin typeface="Cambria Math" panose="02040503050406030204" pitchFamily="18" charset="0"/>
                                  </a:rPr>
                                  <m:t>1</m:t>
                                </m:r>
                                <m:r>
                                  <a:rPr lang="en-SG" b="0" i="1" smtClean="0">
                                    <a:latin typeface="Cambria Math" panose="02040503050406030204" pitchFamily="18" charset="0"/>
                                  </a:rPr>
                                  <m:t>1</m:t>
                                </m:r>
                              </m:e>
                            </m:mr>
                            <m:mr>
                              <m:e>
                                <m:r>
                                  <a:rPr lang="en-SG" b="0" i="1" smtClean="0">
                                    <a:latin typeface="Cambria Math" panose="02040503050406030204" pitchFamily="18" charset="0"/>
                                  </a:rPr>
                                  <m:t>1</m:t>
                                </m:r>
                              </m:e>
                              <m:e>
                                <m:r>
                                  <a:rPr lang="en-SG" b="0" i="1" smtClean="0">
                                    <a:latin typeface="Cambria Math" panose="02040503050406030204" pitchFamily="18" charset="0"/>
                                  </a:rPr>
                                  <m:t>4</m:t>
                                </m:r>
                              </m:e>
                            </m:mr>
                          </m:m>
                        </m:e>
                      </m:d>
                      <m:d>
                        <m:dPr>
                          <m:begChr m:val="["/>
                          <m:endChr m:val="]"/>
                          <m:ctrlPr>
                            <a:rPr lang="en-SG" i="1">
                              <a:latin typeface="Cambria Math" panose="02040503050406030204" pitchFamily="18" charset="0"/>
                            </a:rPr>
                          </m:ctrlPr>
                        </m:dPr>
                        <m:e>
                          <m:m>
                            <m:mPr>
                              <m:mcs>
                                <m:mc>
                                  <m:mcPr>
                                    <m:count m:val="2"/>
                                    <m:mcJc m:val="center"/>
                                  </m:mcPr>
                                </m:mc>
                              </m:mcs>
                              <m:ctrlPr>
                                <a:rPr lang="en-SG" i="1">
                                  <a:latin typeface="Cambria Math" panose="02040503050406030204" pitchFamily="18" charset="0"/>
                                </a:rPr>
                              </m:ctrlPr>
                            </m:mPr>
                            <m:mr>
                              <m:e>
                                <m:r>
                                  <a:rPr lang="en-SG" i="1" smtClean="0">
                                    <a:latin typeface="Cambria Math" panose="02040503050406030204" pitchFamily="18" charset="0"/>
                                  </a:rPr>
                                  <m:t>4</m:t>
                                </m:r>
                              </m:e>
                              <m:e>
                                <m:r>
                                  <a:rPr lang="en-SG" i="1" smtClean="0">
                                    <a:latin typeface="Cambria Math" panose="02040503050406030204" pitchFamily="18" charset="0"/>
                                  </a:rPr>
                                  <m:t>−</m:t>
                                </m:r>
                                <m:r>
                                  <a:rPr lang="en-SG" b="0" i="1" smtClean="0">
                                    <a:latin typeface="Cambria Math" panose="02040503050406030204" pitchFamily="18" charset="0"/>
                                  </a:rPr>
                                  <m:t>11</m:t>
                                </m:r>
                              </m:e>
                            </m:mr>
                            <m:mr>
                              <m:e>
                                <m:r>
                                  <a:rPr lang="en-SG" b="0" i="1" smtClean="0">
                                    <a:latin typeface="Cambria Math" panose="02040503050406030204" pitchFamily="18" charset="0"/>
                                  </a:rPr>
                                  <m:t>−</m:t>
                                </m:r>
                                <m:r>
                                  <a:rPr lang="en-SG" b="0" i="1" smtClean="0">
                                    <a:latin typeface="Cambria Math" panose="02040503050406030204" pitchFamily="18" charset="0"/>
                                  </a:rPr>
                                  <m:t>1</m:t>
                                </m:r>
                              </m:e>
                              <m:e>
                                <m:r>
                                  <a:rPr lang="en-SG" i="1" smtClean="0">
                                    <a:latin typeface="Cambria Math" panose="02040503050406030204" pitchFamily="18" charset="0"/>
                                  </a:rPr>
                                  <m:t>3</m:t>
                                </m:r>
                              </m:e>
                            </m:mr>
                          </m:m>
                        </m:e>
                      </m:d>
                      <m:r>
                        <a:rPr lang="en-SG" b="0" i="1" smtClean="0">
                          <a:latin typeface="Cambria Math" panose="02040503050406030204" pitchFamily="18" charset="0"/>
                        </a:rPr>
                        <m:t>=</m:t>
                      </m:r>
                      <m:d>
                        <m:dPr>
                          <m:begChr m:val="["/>
                          <m:endChr m:val="]"/>
                          <m:ctrlPr>
                            <a:rPr lang="en-SG" i="1">
                              <a:latin typeface="Cambria Math" panose="02040503050406030204" pitchFamily="18" charset="0"/>
                            </a:rPr>
                          </m:ctrlPr>
                        </m:dPr>
                        <m:e>
                          <m:m>
                            <m:mPr>
                              <m:mcs>
                                <m:mc>
                                  <m:mcPr>
                                    <m:count m:val="2"/>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1</m:t>
                                </m:r>
                              </m:e>
                              <m:e>
                                <m:r>
                                  <a:rPr lang="en-SG" b="0" i="1" smtClean="0">
                                    <a:latin typeface="Cambria Math" panose="02040503050406030204" pitchFamily="18" charset="0"/>
                                  </a:rPr>
                                  <m:t>0</m:t>
                                </m:r>
                              </m:e>
                            </m:mr>
                            <m:mr>
                              <m:e>
                                <m:r>
                                  <a:rPr lang="en-SG" b="0" i="1" smtClean="0">
                                    <a:latin typeface="Cambria Math" panose="02040503050406030204" pitchFamily="18" charset="0"/>
                                  </a:rPr>
                                  <m:t>0</m:t>
                                </m:r>
                              </m:e>
                              <m:e>
                                <m:r>
                                  <a:rPr lang="en-SG" b="0" i="1" smtClean="0">
                                    <a:latin typeface="Cambria Math" panose="02040503050406030204" pitchFamily="18" charset="0"/>
                                  </a:rPr>
                                  <m:t>1</m:t>
                                </m:r>
                              </m:e>
                            </m:mr>
                          </m:m>
                        </m:e>
                      </m:d>
                    </m:oMath>
                  </m:oMathPara>
                </a14:m>
                <a:endParaRPr lang="en-SG"/>
              </a:p>
            </p:txBody>
          </p:sp>
        </mc:Choice>
        <mc:Fallback>
          <p:sp>
            <p:nvSpPr>
              <p:cNvPr id="13" name="TextBox 12">
                <a:extLst>
                  <a:ext uri="{FF2B5EF4-FFF2-40B4-BE49-F238E27FC236}">
                    <a16:creationId xmlns:a16="http://schemas.microsoft.com/office/drawing/2014/main" id="{D457A6EE-AE91-901C-6A24-E15E68E2BFA5}"/>
                  </a:ext>
                </a:extLst>
              </p:cNvPr>
              <p:cNvSpPr txBox="1">
                <a:spLocks noRot="1" noChangeAspect="1" noMove="1" noResize="1" noEditPoints="1" noAdjustHandles="1" noChangeArrowheads="1" noChangeShapeType="1" noTextEdit="1"/>
              </p:cNvSpPr>
              <p:nvPr/>
            </p:nvSpPr>
            <p:spPr>
              <a:xfrm>
                <a:off x="4992146" y="3359920"/>
                <a:ext cx="3384406" cy="554254"/>
              </a:xfrm>
              <a:prstGeom prst="rect">
                <a:avLst/>
              </a:prstGeom>
              <a:blipFill>
                <a:blip r:embed="rId4"/>
                <a:stretch>
                  <a:fillRect/>
                </a:stretch>
              </a:blipFill>
            </p:spPr>
            <p:txBody>
              <a:bodyPr/>
              <a:lstStyle/>
              <a:p>
                <a:r>
                  <a:rPr lang="en-SG">
                    <a:noFill/>
                  </a:rPr>
                  <a:t> </a:t>
                </a:r>
              </a:p>
            </p:txBody>
          </p:sp>
        </mc:Fallback>
      </mc:AlternateContent>
      <p:sp>
        <p:nvSpPr>
          <p:cNvPr id="15" name="TextBox 14">
            <a:extLst>
              <a:ext uri="{FF2B5EF4-FFF2-40B4-BE49-F238E27FC236}">
                <a16:creationId xmlns:a16="http://schemas.microsoft.com/office/drawing/2014/main" id="{D3520932-CAB7-3A71-BDA5-98397924F071}"/>
              </a:ext>
            </a:extLst>
          </p:cNvPr>
          <p:cNvSpPr txBox="1"/>
          <p:nvPr/>
        </p:nvSpPr>
        <p:spPr>
          <a:xfrm>
            <a:off x="4572000" y="4217519"/>
            <a:ext cx="2593911"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Transposition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4A9494E-1380-780A-70A5-6CD7EE841F67}"/>
                  </a:ext>
                </a:extLst>
              </p:cNvPr>
              <p:cNvSpPr txBox="1"/>
              <p:nvPr/>
            </p:nvSpPr>
            <p:spPr>
              <a:xfrm>
                <a:off x="5382496" y="4695974"/>
                <a:ext cx="2628732" cy="799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b="0" i="1" smtClean="0">
                              <a:latin typeface="Cambria Math" panose="02040503050406030204" pitchFamily="18" charset="0"/>
                              <a:cs typeface="Segoe UI Semilight" panose="020B0402040204020203" pitchFamily="34" charset="0"/>
                            </a:rPr>
                          </m:ctrlPr>
                        </m:sSupPr>
                        <m:e>
                          <m:d>
                            <m:dPr>
                              <m:begChr m:val="["/>
                              <m:endChr m:val="]"/>
                              <m:ctrlPr>
                                <a:rPr lang="en-SG" i="1">
                                  <a:latin typeface="Cambria Math" panose="02040503050406030204" pitchFamily="18" charset="0"/>
                                  <a:cs typeface="Segoe UI Semilight" panose="020B0402040204020203" pitchFamily="34" charset="0"/>
                                </a:rPr>
                              </m:ctrlPr>
                            </m:dPr>
                            <m:e>
                              <m:m>
                                <m:mPr>
                                  <m:mcs>
                                    <m:mc>
                                      <m:mcPr>
                                        <m:count m:val="3"/>
                                        <m:mcJc m:val="center"/>
                                      </m:mcPr>
                                    </m:mc>
                                  </m:mcs>
                                  <m:ctrlPr>
                                    <a:rPr lang="en-SG" i="1">
                                      <a:latin typeface="Cambria Math" panose="02040503050406030204" pitchFamily="18" charset="0"/>
                                      <a:cs typeface="Segoe UI Semilight" panose="020B0402040204020203" pitchFamily="34" charset="0"/>
                                    </a:rPr>
                                  </m:ctrlPr>
                                </m:mPr>
                                <m:mr>
                                  <m:e>
                                    <m:r>
                                      <m:rPr>
                                        <m:brk m:alnAt="7"/>
                                      </m:rPr>
                                      <a:rPr lang="en-SG" i="1">
                                        <a:latin typeface="Cambria Math" panose="02040503050406030204" pitchFamily="18" charset="0"/>
                                        <a:cs typeface="Segoe UI Semilight" panose="020B0402040204020203" pitchFamily="34" charset="0"/>
                                      </a:rPr>
                                      <m:t>1</m:t>
                                    </m:r>
                                  </m:e>
                                  <m:e>
                                    <m:r>
                                      <a:rPr lang="en-SG" i="1">
                                        <a:latin typeface="Cambria Math" panose="02040503050406030204" pitchFamily="18" charset="0"/>
                                        <a:cs typeface="Segoe UI Semilight" panose="020B0402040204020203" pitchFamily="34" charset="0"/>
                                      </a:rPr>
                                      <m:t>0</m:t>
                                    </m:r>
                                  </m:e>
                                  <m:e>
                                    <m:r>
                                      <a:rPr lang="en-SG" i="1">
                                        <a:latin typeface="Cambria Math" panose="02040503050406030204" pitchFamily="18" charset="0"/>
                                        <a:cs typeface="Segoe UI Semilight" panose="020B0402040204020203" pitchFamily="34" charset="0"/>
                                      </a:rPr>
                                      <m:t>3</m:t>
                                    </m:r>
                                  </m:e>
                                </m:mr>
                                <m:mr>
                                  <m:e>
                                    <m:r>
                                      <a:rPr lang="en-SG" i="1">
                                        <a:latin typeface="Cambria Math" panose="02040503050406030204" pitchFamily="18" charset="0"/>
                                        <a:cs typeface="Segoe UI Semilight" panose="020B0402040204020203" pitchFamily="34" charset="0"/>
                                      </a:rPr>
                                      <m:t>5</m:t>
                                    </m:r>
                                  </m:e>
                                  <m:e>
                                    <m:r>
                                      <a:rPr lang="en-SG" i="1">
                                        <a:latin typeface="Cambria Math" panose="02040503050406030204" pitchFamily="18" charset="0"/>
                                        <a:cs typeface="Segoe UI Semilight" panose="020B0402040204020203" pitchFamily="34" charset="0"/>
                                      </a:rPr>
                                      <m:t>1</m:t>
                                    </m:r>
                                  </m:e>
                                  <m:e>
                                    <m:r>
                                      <a:rPr lang="en-SG" i="1">
                                        <a:latin typeface="Cambria Math" panose="02040503050406030204" pitchFamily="18" charset="0"/>
                                        <a:cs typeface="Segoe UI Semilight" panose="020B0402040204020203" pitchFamily="34" charset="0"/>
                                      </a:rPr>
                                      <m:t>2</m:t>
                                    </m:r>
                                  </m:e>
                                </m:mr>
                                <m:mr>
                                  <m:e>
                                    <m:r>
                                      <a:rPr lang="en-SG" i="1">
                                        <a:latin typeface="Cambria Math" panose="02040503050406030204" pitchFamily="18" charset="0"/>
                                        <a:cs typeface="Segoe UI Semilight" panose="020B0402040204020203" pitchFamily="34" charset="0"/>
                                      </a:rPr>
                                      <m:t>2</m:t>
                                    </m:r>
                                  </m:e>
                                  <m:e>
                                    <m:r>
                                      <a:rPr lang="en-SG" i="1">
                                        <a:latin typeface="Cambria Math" panose="02040503050406030204" pitchFamily="18" charset="0"/>
                                        <a:cs typeface="Segoe UI Semilight" panose="020B0402040204020203" pitchFamily="34" charset="0"/>
                                      </a:rPr>
                                      <m:t>0</m:t>
                                    </m:r>
                                  </m:e>
                                  <m:e>
                                    <m:r>
                                      <a:rPr lang="en-SG" i="1">
                                        <a:latin typeface="Cambria Math" panose="02040503050406030204" pitchFamily="18" charset="0"/>
                                        <a:cs typeface="Segoe UI Semilight" panose="020B0402040204020203" pitchFamily="34" charset="0"/>
                                      </a:rPr>
                                      <m:t>0</m:t>
                                    </m:r>
                                  </m:e>
                                </m:mr>
                              </m:m>
                            </m:e>
                          </m:d>
                        </m:e>
                        <m:sup>
                          <m:r>
                            <a:rPr lang="en-SG" b="0" i="1" smtClean="0">
                              <a:latin typeface="Cambria Math" panose="02040503050406030204" pitchFamily="18" charset="0"/>
                              <a:cs typeface="Segoe UI Semilight" panose="020B0402040204020203" pitchFamily="34" charset="0"/>
                            </a:rPr>
                            <m:t>𝑇</m:t>
                          </m:r>
                        </m:sup>
                      </m:sSup>
                      <m:r>
                        <a:rPr lang="en-SG" b="0" i="1" smtClean="0">
                          <a:latin typeface="Cambria Math" panose="02040503050406030204" pitchFamily="18" charset="0"/>
                          <a:cs typeface="Segoe UI Semilight" panose="020B0402040204020203" pitchFamily="34" charset="0"/>
                        </a:rPr>
                        <m:t>=</m:t>
                      </m:r>
                      <m:d>
                        <m:dPr>
                          <m:begChr m:val="["/>
                          <m:endChr m:val="]"/>
                          <m:ctrlPr>
                            <a:rPr lang="en-SG" i="1">
                              <a:latin typeface="Cambria Math" panose="02040503050406030204" pitchFamily="18" charset="0"/>
                              <a:cs typeface="Segoe UI Semilight" panose="020B0402040204020203" pitchFamily="34" charset="0"/>
                            </a:rPr>
                          </m:ctrlPr>
                        </m:dPr>
                        <m:e>
                          <m:m>
                            <m:mPr>
                              <m:mcs>
                                <m:mc>
                                  <m:mcPr>
                                    <m:count m:val="3"/>
                                    <m:mcJc m:val="center"/>
                                  </m:mcPr>
                                </m:mc>
                              </m:mcs>
                              <m:ctrlPr>
                                <a:rPr lang="en-SG" i="1">
                                  <a:latin typeface="Cambria Math" panose="02040503050406030204" pitchFamily="18" charset="0"/>
                                  <a:cs typeface="Segoe UI Semilight" panose="020B0402040204020203" pitchFamily="34" charset="0"/>
                                </a:rPr>
                              </m:ctrlPr>
                            </m:mPr>
                            <m:mr>
                              <m:e>
                                <m:r>
                                  <m:rPr>
                                    <m:brk m:alnAt="7"/>
                                  </m:rPr>
                                  <a:rPr lang="en-SG" i="1">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5</m:t>
                                </m:r>
                              </m:e>
                              <m:e>
                                <m:r>
                                  <a:rPr lang="en-SG" b="0" i="1" smtClean="0">
                                    <a:latin typeface="Cambria Math" panose="02040503050406030204" pitchFamily="18" charset="0"/>
                                    <a:cs typeface="Segoe UI Semilight" panose="020B0402040204020203" pitchFamily="34" charset="0"/>
                                  </a:rPr>
                                  <m:t>2</m:t>
                                </m:r>
                              </m:e>
                            </m:mr>
                            <m:mr>
                              <m:e>
                                <m:r>
                                  <a:rPr lang="en-SG" b="0" i="1" smtClean="0">
                                    <a:latin typeface="Cambria Math" panose="02040503050406030204" pitchFamily="18" charset="0"/>
                                    <a:cs typeface="Segoe UI Semilight" panose="020B0402040204020203" pitchFamily="34" charset="0"/>
                                  </a:rPr>
                                  <m:t>0</m:t>
                                </m:r>
                              </m:e>
                              <m:e>
                                <m:r>
                                  <a:rPr lang="en-SG" i="1">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0</m:t>
                                </m:r>
                              </m:e>
                            </m:mr>
                            <m:mr>
                              <m:e>
                                <m:r>
                                  <a:rPr lang="en-SG" b="0" i="1" smtClean="0">
                                    <a:latin typeface="Cambria Math" panose="02040503050406030204" pitchFamily="18" charset="0"/>
                                    <a:cs typeface="Segoe UI Semilight" panose="020B0402040204020203" pitchFamily="34" charset="0"/>
                                  </a:rPr>
                                  <m:t>3</m:t>
                                </m:r>
                              </m:e>
                              <m:e>
                                <m:r>
                                  <a:rPr lang="en-SG" b="0" i="1" smtClean="0">
                                    <a:latin typeface="Cambria Math" panose="02040503050406030204" pitchFamily="18" charset="0"/>
                                    <a:cs typeface="Segoe UI Semilight" panose="020B0402040204020203" pitchFamily="34" charset="0"/>
                                  </a:rPr>
                                  <m:t>2</m:t>
                                </m:r>
                              </m:e>
                              <m:e>
                                <m:r>
                                  <a:rPr lang="en-SG" i="1">
                                    <a:latin typeface="Cambria Math" panose="02040503050406030204" pitchFamily="18" charset="0"/>
                                    <a:cs typeface="Segoe UI Semilight" panose="020B0402040204020203" pitchFamily="34" charset="0"/>
                                  </a:rPr>
                                  <m:t>0</m:t>
                                </m:r>
                              </m:e>
                            </m:mr>
                          </m:m>
                        </m:e>
                      </m:d>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18" name="TextBox 17">
                <a:extLst>
                  <a:ext uri="{FF2B5EF4-FFF2-40B4-BE49-F238E27FC236}">
                    <a16:creationId xmlns:a16="http://schemas.microsoft.com/office/drawing/2014/main" id="{F4A9494E-1380-780A-70A5-6CD7EE841F67}"/>
                  </a:ext>
                </a:extLst>
              </p:cNvPr>
              <p:cNvSpPr txBox="1">
                <a:spLocks noRot="1" noChangeAspect="1" noMove="1" noResize="1" noEditPoints="1" noAdjustHandles="1" noChangeArrowheads="1" noChangeShapeType="1" noTextEdit="1"/>
              </p:cNvSpPr>
              <p:nvPr/>
            </p:nvSpPr>
            <p:spPr>
              <a:xfrm>
                <a:off x="5382496" y="4695974"/>
                <a:ext cx="2628732" cy="799321"/>
              </a:xfrm>
              <a:prstGeom prst="rect">
                <a:avLst/>
              </a:prstGeom>
              <a:blipFill>
                <a:blip r:embed="rId5"/>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16995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3" grpId="0"/>
      <p:bldP spid="1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7A32E-9557-0751-969C-390EF775954A}"/>
              </a:ext>
            </a:extLst>
          </p:cNvPr>
          <p:cNvSpPr>
            <a:spLocks noGrp="1"/>
          </p:cNvSpPr>
          <p:nvPr>
            <p:ph type="title"/>
          </p:nvPr>
        </p:nvSpPr>
        <p:spPr/>
        <p:txBody>
          <a:bodyPr/>
          <a:lstStyle/>
          <a:p>
            <a:r>
              <a:rPr lang="en-SG"/>
              <a:t>Original Motivation</a:t>
            </a:r>
          </a:p>
        </p:txBody>
      </p:sp>
      <p:cxnSp>
        <p:nvCxnSpPr>
          <p:cNvPr id="6" name="Straight Arrow Connector 5">
            <a:extLst>
              <a:ext uri="{FF2B5EF4-FFF2-40B4-BE49-F238E27FC236}">
                <a16:creationId xmlns:a16="http://schemas.microsoft.com/office/drawing/2014/main" id="{1AB0294D-4A5C-BE6F-788B-BC2D220671B4}"/>
              </a:ext>
            </a:extLst>
          </p:cNvPr>
          <p:cNvCxnSpPr/>
          <p:nvPr/>
        </p:nvCxnSpPr>
        <p:spPr>
          <a:xfrm flipV="1">
            <a:off x="1959428" y="2351314"/>
            <a:ext cx="0" cy="29578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1C19209-607D-D654-87BD-B6DB67EDE554}"/>
              </a:ext>
            </a:extLst>
          </p:cNvPr>
          <p:cNvCxnSpPr/>
          <p:nvPr/>
        </p:nvCxnSpPr>
        <p:spPr>
          <a:xfrm>
            <a:off x="1073020" y="4432041"/>
            <a:ext cx="306977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62F2547-307F-A09A-B78D-35CF3E6DC667}"/>
              </a:ext>
            </a:extLst>
          </p:cNvPr>
          <p:cNvCxnSpPr>
            <a:cxnSpLocks/>
          </p:cNvCxnSpPr>
          <p:nvPr/>
        </p:nvCxnSpPr>
        <p:spPr>
          <a:xfrm flipV="1">
            <a:off x="1959428" y="3013788"/>
            <a:ext cx="713792" cy="14182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66D349FB-CEFB-C556-67EC-7B2AB51DC08B}"/>
              </a:ext>
            </a:extLst>
          </p:cNvPr>
          <p:cNvSpPr/>
          <p:nvPr/>
        </p:nvSpPr>
        <p:spPr>
          <a:xfrm>
            <a:off x="5576504" y="2333769"/>
            <a:ext cx="3397571" cy="83863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25D847D2-CFC3-D8CF-D5E6-3D08BBE99885}"/>
              </a:ext>
            </a:extLst>
          </p:cNvPr>
          <p:cNvSpPr txBox="1"/>
          <p:nvPr/>
        </p:nvSpPr>
        <p:spPr>
          <a:xfrm>
            <a:off x="5874976" y="2164492"/>
            <a:ext cx="861726" cy="338554"/>
          </a:xfrm>
          <a:prstGeom prst="rect">
            <a:avLst/>
          </a:prstGeom>
          <a:solidFill>
            <a:schemeClr val="bg2"/>
          </a:solidFill>
        </p:spPr>
        <p:txBody>
          <a:bodyPr wrap="square" rtlCol="0">
            <a:spAutoFit/>
          </a:bodyPr>
          <a:lstStyle/>
          <a:p>
            <a:pPr algn="l"/>
            <a:r>
              <a:rPr lang="en-AU" sz="1600" i="1">
                <a:solidFill>
                  <a:srgbClr val="00B050"/>
                </a:solidFill>
                <a:latin typeface="Segoe UI Semilight" panose="020B0402040204020203" pitchFamily="34" charset="0"/>
                <a:cs typeface="Segoe UI Semilight" panose="020B0402040204020203" pitchFamily="34" charset="0"/>
              </a:rPr>
              <a:t>Vectors</a:t>
            </a:r>
          </a:p>
        </p:txBody>
      </p:sp>
      <p:sp>
        <p:nvSpPr>
          <p:cNvPr id="11" name="TextBox 10">
            <a:extLst>
              <a:ext uri="{FF2B5EF4-FFF2-40B4-BE49-F238E27FC236}">
                <a16:creationId xmlns:a16="http://schemas.microsoft.com/office/drawing/2014/main" id="{80B50C38-092A-279A-D5CF-5F72E44CFFE6}"/>
              </a:ext>
            </a:extLst>
          </p:cNvPr>
          <p:cNvSpPr txBox="1"/>
          <p:nvPr/>
        </p:nvSpPr>
        <p:spPr>
          <a:xfrm>
            <a:off x="5686635" y="2492473"/>
            <a:ext cx="3177307"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Vectors are n-dimensional arrows from origin</a:t>
            </a:r>
          </a:p>
        </p:txBody>
      </p:sp>
      <p:sp>
        <p:nvSpPr>
          <p:cNvPr id="12" name="Rectangle: Rounded Corners 11">
            <a:extLst>
              <a:ext uri="{FF2B5EF4-FFF2-40B4-BE49-F238E27FC236}">
                <a16:creationId xmlns:a16="http://schemas.microsoft.com/office/drawing/2014/main" id="{32B1ED62-E293-DE68-4C9C-C3796D425B7E}"/>
              </a:ext>
            </a:extLst>
          </p:cNvPr>
          <p:cNvSpPr/>
          <p:nvPr/>
        </p:nvSpPr>
        <p:spPr>
          <a:xfrm>
            <a:off x="5576504" y="3685593"/>
            <a:ext cx="3397571" cy="113234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86B9B7F4-3220-FBB9-37D1-3C09BD0B4CC3}"/>
              </a:ext>
            </a:extLst>
          </p:cNvPr>
          <p:cNvSpPr txBox="1"/>
          <p:nvPr/>
        </p:nvSpPr>
        <p:spPr>
          <a:xfrm>
            <a:off x="5874976" y="3516316"/>
            <a:ext cx="971860" cy="338554"/>
          </a:xfrm>
          <a:prstGeom prst="rect">
            <a:avLst/>
          </a:prstGeom>
          <a:solidFill>
            <a:schemeClr val="bg2"/>
          </a:solidFill>
        </p:spPr>
        <p:txBody>
          <a:bodyPr wrap="square" rtlCol="0">
            <a:spAutoFit/>
          </a:bodyPr>
          <a:lstStyle/>
          <a:p>
            <a:pPr algn="l"/>
            <a:r>
              <a:rPr lang="en-AU" sz="1600" i="1">
                <a:solidFill>
                  <a:srgbClr val="00B050"/>
                </a:solidFill>
                <a:latin typeface="Segoe UI Semilight" panose="020B0402040204020203" pitchFamily="34" charset="0"/>
                <a:cs typeface="Segoe UI Semilight" panose="020B0402040204020203" pitchFamily="34" charset="0"/>
              </a:rPr>
              <a:t>Matrices</a:t>
            </a:r>
          </a:p>
        </p:txBody>
      </p:sp>
      <p:sp>
        <p:nvSpPr>
          <p:cNvPr id="14" name="TextBox 13">
            <a:extLst>
              <a:ext uri="{FF2B5EF4-FFF2-40B4-BE49-F238E27FC236}">
                <a16:creationId xmlns:a16="http://schemas.microsoft.com/office/drawing/2014/main" id="{DE840143-F18B-7B70-09F0-0AC209A8F3A8}"/>
              </a:ext>
            </a:extLst>
          </p:cNvPr>
          <p:cNvSpPr txBox="1"/>
          <p:nvPr/>
        </p:nvSpPr>
        <p:spPr>
          <a:xfrm>
            <a:off x="5686635" y="3844297"/>
            <a:ext cx="3177307" cy="923330"/>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Matrices are transforms which scale and rotate vectors. (They Change the vector)</a:t>
            </a:r>
          </a:p>
        </p:txBody>
      </p:sp>
      <p:cxnSp>
        <p:nvCxnSpPr>
          <p:cNvPr id="15" name="Straight Arrow Connector 14">
            <a:extLst>
              <a:ext uri="{FF2B5EF4-FFF2-40B4-BE49-F238E27FC236}">
                <a16:creationId xmlns:a16="http://schemas.microsoft.com/office/drawing/2014/main" id="{A235AF51-A97E-DFFD-C110-31336DFD7F47}"/>
              </a:ext>
            </a:extLst>
          </p:cNvPr>
          <p:cNvCxnSpPr>
            <a:cxnSpLocks/>
          </p:cNvCxnSpPr>
          <p:nvPr/>
        </p:nvCxnSpPr>
        <p:spPr>
          <a:xfrm flipH="1" flipV="1">
            <a:off x="472276" y="1927590"/>
            <a:ext cx="1487154" cy="250445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C47DA13-2EB4-B719-A14A-5D96AE530223}"/>
                  </a:ext>
                </a:extLst>
              </p:cNvPr>
              <p:cNvSpPr txBox="1"/>
              <p:nvPr/>
            </p:nvSpPr>
            <p:spPr>
              <a:xfrm>
                <a:off x="1028116" y="5546073"/>
                <a:ext cx="622935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rPr>
                          </m:ctrlPr>
                        </m:dPr>
                        <m:e>
                          <m:m>
                            <m:mPr>
                              <m:mcs>
                                <m:mc>
                                  <m:mcPr>
                                    <m:count m:val="2"/>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4</m:t>
                                </m:r>
                              </m:e>
                              <m:e>
                                <m:r>
                                  <a:rPr lang="en-SG" b="0" i="1" smtClean="0">
                                    <a:latin typeface="Cambria Math" panose="02040503050406030204" pitchFamily="18" charset="0"/>
                                  </a:rPr>
                                  <m:t>−1</m:t>
                                </m:r>
                              </m:e>
                            </m:mr>
                            <m:mr>
                              <m:e>
                                <m:r>
                                  <a:rPr lang="en-SG" b="0" i="1" smtClean="0">
                                    <a:latin typeface="Cambria Math" panose="02040503050406030204" pitchFamily="18" charset="0"/>
                                  </a:rPr>
                                  <m:t>0</m:t>
                                </m:r>
                              </m:e>
                              <m:e>
                                <m:r>
                                  <a:rPr lang="en-SG" b="0" i="1" smtClean="0">
                                    <a:latin typeface="Cambria Math" panose="02040503050406030204" pitchFamily="18" charset="0"/>
                                  </a:rPr>
                                  <m:t>−2</m:t>
                                </m:r>
                              </m:e>
                            </m:mr>
                          </m:m>
                        </m:e>
                      </m:d>
                      <m:d>
                        <m:dPr>
                          <m:begChr m:val="["/>
                          <m:endChr m:val="]"/>
                          <m:ctrlPr>
                            <a:rPr lang="en-SG" i="1">
                              <a:latin typeface="Cambria Math" panose="02040503050406030204" pitchFamily="18" charset="0"/>
                            </a:rPr>
                          </m:ctrlPr>
                        </m:dPr>
                        <m:e>
                          <m:m>
                            <m:mPr>
                              <m:mcs>
                                <m:mc>
                                  <m:mcPr>
                                    <m:count m:val="1"/>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1</m:t>
                                </m:r>
                              </m:e>
                            </m:mr>
                            <m:mr>
                              <m:e>
                                <m:r>
                                  <a:rPr lang="en-SG" b="0" i="1" smtClean="0">
                                    <a:latin typeface="Cambria Math" panose="02040503050406030204" pitchFamily="18" charset="0"/>
                                  </a:rPr>
                                  <m:t>2</m:t>
                                </m:r>
                              </m:e>
                            </m:mr>
                          </m:m>
                        </m:e>
                      </m:d>
                      <m:r>
                        <a:rPr lang="en-SG" b="0" i="1" smtClean="0">
                          <a:latin typeface="Cambria Math" panose="02040503050406030204" pitchFamily="18" charset="0"/>
                        </a:rPr>
                        <m:t>=</m:t>
                      </m:r>
                      <m:d>
                        <m:dPr>
                          <m:begChr m:val="["/>
                          <m:endChr m:val="]"/>
                          <m:ctrlPr>
                            <a:rPr lang="en-SG" i="1">
                              <a:latin typeface="Cambria Math" panose="02040503050406030204" pitchFamily="18" charset="0"/>
                            </a:rPr>
                          </m:ctrlPr>
                        </m:dPr>
                        <m:e>
                          <m:m>
                            <m:mPr>
                              <m:mcs>
                                <m:mc>
                                  <m:mcPr>
                                    <m:count m:val="1"/>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m:t>
                                </m:r>
                                <m:r>
                                  <a:rPr lang="en-SG" b="0" i="1" smtClean="0">
                                    <a:latin typeface="Cambria Math" panose="02040503050406030204" pitchFamily="18" charset="0"/>
                                  </a:rPr>
                                  <m:t>2</m:t>
                                </m:r>
                              </m:e>
                            </m:mr>
                            <m:mr>
                              <m:e>
                                <m:r>
                                  <a:rPr lang="en-SG" b="0" i="1" smtClean="0">
                                    <a:latin typeface="Cambria Math" panose="02040503050406030204" pitchFamily="18" charset="0"/>
                                  </a:rPr>
                                  <m:t>−4</m:t>
                                </m:r>
                              </m:e>
                            </m:mr>
                          </m:m>
                        </m:e>
                      </m:d>
                    </m:oMath>
                  </m:oMathPara>
                </a14:m>
                <a:endParaRPr lang="en-SG"/>
              </a:p>
            </p:txBody>
          </p:sp>
        </mc:Choice>
        <mc:Fallback>
          <p:sp>
            <p:nvSpPr>
              <p:cNvPr id="22" name="TextBox 21">
                <a:extLst>
                  <a:ext uri="{FF2B5EF4-FFF2-40B4-BE49-F238E27FC236}">
                    <a16:creationId xmlns:a16="http://schemas.microsoft.com/office/drawing/2014/main" id="{6C47DA13-2EB4-B719-A14A-5D96AE530223}"/>
                  </a:ext>
                </a:extLst>
              </p:cNvPr>
              <p:cNvSpPr txBox="1">
                <a:spLocks noRot="1" noChangeAspect="1" noMove="1" noResize="1" noEditPoints="1" noAdjustHandles="1" noChangeArrowheads="1" noChangeShapeType="1" noTextEdit="1"/>
              </p:cNvSpPr>
              <p:nvPr/>
            </p:nvSpPr>
            <p:spPr>
              <a:xfrm>
                <a:off x="1028116" y="5546073"/>
                <a:ext cx="6229350" cy="554254"/>
              </a:xfrm>
              <a:prstGeom prst="rect">
                <a:avLst/>
              </a:prstGeom>
              <a:blipFill>
                <a:blip r:embed="rId2"/>
                <a:stretch>
                  <a:fillRect/>
                </a:stretch>
              </a:blipFill>
            </p:spPr>
            <p:txBody>
              <a:bodyPr/>
              <a:lstStyle/>
              <a:p>
                <a:r>
                  <a:rPr lang="en-SG">
                    <a:noFill/>
                  </a:rPr>
                  <a:t> </a:t>
                </a:r>
              </a:p>
            </p:txBody>
          </p:sp>
        </mc:Fallback>
      </mc:AlternateContent>
      <p:grpSp>
        <p:nvGrpSpPr>
          <p:cNvPr id="3" name="Group 2">
            <a:extLst>
              <a:ext uri="{FF2B5EF4-FFF2-40B4-BE49-F238E27FC236}">
                <a16:creationId xmlns:a16="http://schemas.microsoft.com/office/drawing/2014/main" id="{76A55A5C-9365-4358-10CC-0F415FCEAD0B}"/>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4D7703A1-C343-D6C8-1DE8-6400C80D2DF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8348B2EE-FFC0-B41E-853B-F45E57FA4A5D}"/>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CC37139-2D1F-214E-515D-50F570DFECB8}"/>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A2F17D71-F5BB-60AC-CAFD-319DBEE78E42}"/>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8" name="Straight Connector 17">
              <a:extLst>
                <a:ext uri="{FF2B5EF4-FFF2-40B4-BE49-F238E27FC236}">
                  <a16:creationId xmlns:a16="http://schemas.microsoft.com/office/drawing/2014/main" id="{0CD7CD08-7009-7285-954F-1D9AD4FB338F}"/>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2CA816A7-0ECC-2CF5-81B0-4BC6347F7EA5}"/>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56BF78EA-1C11-F211-9E8B-098EEE0A42B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9">
              <a:extLst>
                <a:ext uri="{FF2B5EF4-FFF2-40B4-BE49-F238E27FC236}">
                  <a16:creationId xmlns:a16="http://schemas.microsoft.com/office/drawing/2014/main" id="{FC57E0AE-9E85-700F-CDD2-D2B8D62EFF27}"/>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23" name="Group 4">
            <a:extLst>
              <a:ext uri="{FF2B5EF4-FFF2-40B4-BE49-F238E27FC236}">
                <a16:creationId xmlns:a16="http://schemas.microsoft.com/office/drawing/2014/main" id="{60621781-1A68-CF10-894D-EDF144719A76}"/>
              </a:ext>
            </a:extLst>
          </p:cNvPr>
          <p:cNvGrpSpPr/>
          <p:nvPr/>
        </p:nvGrpSpPr>
        <p:grpSpPr>
          <a:xfrm>
            <a:off x="551660" y="6275599"/>
            <a:ext cx="8040689" cy="353497"/>
            <a:chOff x="551656" y="6275595"/>
            <a:chExt cx="8040689" cy="353497"/>
          </a:xfrm>
        </p:grpSpPr>
        <p:sp>
          <p:nvSpPr>
            <p:cNvPr id="24" name="TextBox 2">
              <a:extLst>
                <a:ext uri="{FF2B5EF4-FFF2-40B4-BE49-F238E27FC236}">
                  <a16:creationId xmlns:a16="http://schemas.microsoft.com/office/drawing/2014/main" id="{64F6DB77-F268-41BE-67E5-059120956D19}"/>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25" name="Straight Connector 6">
              <a:extLst>
                <a:ext uri="{FF2B5EF4-FFF2-40B4-BE49-F238E27FC236}">
                  <a16:creationId xmlns:a16="http://schemas.microsoft.com/office/drawing/2014/main" id="{A2459658-8F4F-88E3-069D-9C122CF3ADA7}"/>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7">
              <a:extLst>
                <a:ext uri="{FF2B5EF4-FFF2-40B4-BE49-F238E27FC236}">
                  <a16:creationId xmlns:a16="http://schemas.microsoft.com/office/drawing/2014/main" id="{96C6DC6D-3409-93AA-1D4E-BFADB4ECD063}"/>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5">
              <a:extLst>
                <a:ext uri="{FF2B5EF4-FFF2-40B4-BE49-F238E27FC236}">
                  <a16:creationId xmlns:a16="http://schemas.microsoft.com/office/drawing/2014/main" id="{DDD9BCFE-014F-1B72-BD72-2FD1EC1FE5A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28" name="Straight Connector 9">
              <a:extLst>
                <a:ext uri="{FF2B5EF4-FFF2-40B4-BE49-F238E27FC236}">
                  <a16:creationId xmlns:a16="http://schemas.microsoft.com/office/drawing/2014/main" id="{267A4C3C-1D6C-62AD-16E0-4D476C6BB34D}"/>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7">
              <a:extLst>
                <a:ext uri="{FF2B5EF4-FFF2-40B4-BE49-F238E27FC236}">
                  <a16:creationId xmlns:a16="http://schemas.microsoft.com/office/drawing/2014/main" id="{A444C1E5-6875-2B21-142B-363A9AC0BE3E}"/>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30" name="Straight Connector 11">
              <a:extLst>
                <a:ext uri="{FF2B5EF4-FFF2-40B4-BE49-F238E27FC236}">
                  <a16:creationId xmlns:a16="http://schemas.microsoft.com/office/drawing/2014/main" id="{24CC373A-D06B-B88B-7449-FC74A83922F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9">
              <a:extLst>
                <a:ext uri="{FF2B5EF4-FFF2-40B4-BE49-F238E27FC236}">
                  <a16:creationId xmlns:a16="http://schemas.microsoft.com/office/drawing/2014/main" id="{F01068E2-5598-0DC3-B9E4-0E7D70AD4899}"/>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4196958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250"/>
                            </p:stCondLst>
                            <p:childTnLst>
                              <p:par>
                                <p:cTn id="9" presetID="16" presetClass="entr" presetSubtype="37"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250"/>
                                        <p:tgtEl>
                                          <p:spTgt spid="10"/>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250"/>
                                        <p:tgtEl>
                                          <p:spTgt spid="12"/>
                                        </p:tgtEl>
                                      </p:cBhvr>
                                    </p:animEffect>
                                  </p:childTnLst>
                                </p:cTn>
                              </p:par>
                            </p:childTnLst>
                          </p:cTn>
                        </p:par>
                        <p:par>
                          <p:cTn id="16" fill="hold">
                            <p:stCondLst>
                              <p:cond delay="750"/>
                            </p:stCondLst>
                            <p:childTnLst>
                              <p:par>
                                <p:cTn id="17" presetID="16" presetClass="entr" presetSubtype="37"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outVertical)">
                                      <p:cBhvr>
                                        <p:cTn id="19" dur="25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par>
                                <p:cTn id="25" presetID="2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a:xfrm>
            <a:off x="628650" y="535438"/>
            <a:ext cx="7886700" cy="1325563"/>
          </a:xfrm>
        </p:spPr>
        <p:txBody>
          <a:bodyPr/>
          <a:lstStyle/>
          <a:p>
            <a:r>
              <a:rPr lang="en-SG" dirty="0"/>
              <a:t>Mathematical representation of neural networks</a:t>
            </a:r>
          </a:p>
        </p:txBody>
      </p:sp>
      <p:grpSp>
        <p:nvGrpSpPr>
          <p:cNvPr id="23" name="Group 22">
            <a:extLst>
              <a:ext uri="{FF2B5EF4-FFF2-40B4-BE49-F238E27FC236}">
                <a16:creationId xmlns:a16="http://schemas.microsoft.com/office/drawing/2014/main" id="{8BB00AEE-E487-AB3D-BDC4-2AA1581CC50D}"/>
              </a:ext>
            </a:extLst>
          </p:cNvPr>
          <p:cNvGrpSpPr/>
          <p:nvPr/>
        </p:nvGrpSpPr>
        <p:grpSpPr>
          <a:xfrm>
            <a:off x="877868" y="1879494"/>
            <a:ext cx="2553311" cy="3308602"/>
            <a:chOff x="1773218" y="1879494"/>
            <a:chExt cx="2553311" cy="3308602"/>
          </a:xfrm>
        </p:grpSpPr>
        <p:sp>
          <p:nvSpPr>
            <p:cNvPr id="3" name="Oval 2">
              <a:extLst>
                <a:ext uri="{FF2B5EF4-FFF2-40B4-BE49-F238E27FC236}">
                  <a16:creationId xmlns:a16="http://schemas.microsoft.com/office/drawing/2014/main" id="{5A05FD31-552B-B6D5-96AE-B6731845BB07}"/>
                </a:ext>
              </a:extLst>
            </p:cNvPr>
            <p:cNvSpPr/>
            <p:nvPr/>
          </p:nvSpPr>
          <p:spPr>
            <a:xfrm>
              <a:off x="1773432" y="2752016"/>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DDFB1B2C-75C3-EAE6-45EB-CF2C29DFA6A8}"/>
                </a:ext>
              </a:extLst>
            </p:cNvPr>
            <p:cNvSpPr/>
            <p:nvPr/>
          </p:nvSpPr>
          <p:spPr>
            <a:xfrm>
              <a:off x="3640087" y="2752016"/>
              <a:ext cx="686442" cy="687600"/>
            </a:xfrm>
            <a:prstGeom prst="ellipse">
              <a:avLst/>
            </a:prstGeom>
            <a:solidFill>
              <a:srgbClr val="E09B24"/>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EF28931D-49C4-3242-E23D-F65D63C28FB5}"/>
                </a:ext>
              </a:extLst>
            </p:cNvPr>
            <p:cNvSpPr/>
            <p:nvPr/>
          </p:nvSpPr>
          <p:spPr>
            <a:xfrm>
              <a:off x="1773218" y="3627974"/>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AC55A2B9-8B86-F7A5-0470-FAE6A82B20C9}"/>
                </a:ext>
              </a:extLst>
            </p:cNvPr>
            <p:cNvSpPr/>
            <p:nvPr/>
          </p:nvSpPr>
          <p:spPr>
            <a:xfrm>
              <a:off x="3640087" y="3627974"/>
              <a:ext cx="686442" cy="687600"/>
            </a:xfrm>
            <a:prstGeom prst="ellipse">
              <a:avLst/>
            </a:prstGeom>
            <a:solidFill>
              <a:srgbClr val="E09B24"/>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9616E655-BDAC-8300-3067-896104984121}"/>
                </a:ext>
              </a:extLst>
            </p:cNvPr>
            <p:cNvSpPr/>
            <p:nvPr/>
          </p:nvSpPr>
          <p:spPr>
            <a:xfrm>
              <a:off x="1773218" y="4500496"/>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97DA173C-E711-7807-CDC5-F3C6EC18D04F}"/>
                </a:ext>
              </a:extLst>
            </p:cNvPr>
            <p:cNvSpPr/>
            <p:nvPr/>
          </p:nvSpPr>
          <p:spPr>
            <a:xfrm>
              <a:off x="1773218" y="1879494"/>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Connector 12">
              <a:extLst>
                <a:ext uri="{FF2B5EF4-FFF2-40B4-BE49-F238E27FC236}">
                  <a16:creationId xmlns:a16="http://schemas.microsoft.com/office/drawing/2014/main" id="{C62065EC-27B4-38B6-73D6-DDD1699ECC3A}"/>
                </a:ext>
              </a:extLst>
            </p:cNvPr>
            <p:cNvCxnSpPr>
              <a:cxnSpLocks/>
              <a:stCxn id="9" idx="6"/>
              <a:endCxn id="4" idx="2"/>
            </p:cNvCxnSpPr>
            <p:nvPr/>
          </p:nvCxnSpPr>
          <p:spPr>
            <a:xfrm>
              <a:off x="2459660" y="2223294"/>
              <a:ext cx="1180427" cy="872522"/>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2027FB9-CBE1-EB72-2BF8-9C1185D24DAE}"/>
                </a:ext>
              </a:extLst>
            </p:cNvPr>
            <p:cNvCxnSpPr>
              <a:stCxn id="3" idx="6"/>
              <a:endCxn id="4" idx="2"/>
            </p:cNvCxnSpPr>
            <p:nvPr/>
          </p:nvCxnSpPr>
          <p:spPr>
            <a:xfrm>
              <a:off x="2459874" y="3095816"/>
              <a:ext cx="1180213" cy="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0C65837-B078-0286-E510-7363F599EA85}"/>
                </a:ext>
              </a:extLst>
            </p:cNvPr>
            <p:cNvCxnSpPr>
              <a:cxnSpLocks/>
              <a:stCxn id="5" idx="6"/>
              <a:endCxn id="4" idx="2"/>
            </p:cNvCxnSpPr>
            <p:nvPr/>
          </p:nvCxnSpPr>
          <p:spPr>
            <a:xfrm flipV="1">
              <a:off x="2459660" y="3095816"/>
              <a:ext cx="1180427" cy="87595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B7D8D7-37D3-4DA2-5C3A-1BFC6A415D39}"/>
                </a:ext>
              </a:extLst>
            </p:cNvPr>
            <p:cNvCxnSpPr>
              <a:cxnSpLocks/>
              <a:stCxn id="8" idx="6"/>
              <a:endCxn id="4" idx="2"/>
            </p:cNvCxnSpPr>
            <p:nvPr/>
          </p:nvCxnSpPr>
          <p:spPr>
            <a:xfrm flipV="1">
              <a:off x="2459660" y="3095816"/>
              <a:ext cx="1180427" cy="174848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8D67B17-DDAF-1ECF-2E1C-01C4E837EA29}"/>
                </a:ext>
              </a:extLst>
            </p:cNvPr>
            <p:cNvCxnSpPr>
              <a:cxnSpLocks/>
              <a:stCxn id="8" idx="6"/>
              <a:endCxn id="7" idx="2"/>
            </p:cNvCxnSpPr>
            <p:nvPr/>
          </p:nvCxnSpPr>
          <p:spPr>
            <a:xfrm flipV="1">
              <a:off x="2459660" y="3971774"/>
              <a:ext cx="1180427" cy="872522"/>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20ACFE9-9D52-B8FE-1586-CEF8E1078ED5}"/>
                </a:ext>
              </a:extLst>
            </p:cNvPr>
            <p:cNvCxnSpPr>
              <a:cxnSpLocks/>
              <a:stCxn id="5" idx="6"/>
              <a:endCxn id="7" idx="2"/>
            </p:cNvCxnSpPr>
            <p:nvPr/>
          </p:nvCxnSpPr>
          <p:spPr>
            <a:xfrm>
              <a:off x="2459660" y="3971774"/>
              <a:ext cx="1180427" cy="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AF5DD38-2090-BE5D-46B9-0381A1212AFD}"/>
                </a:ext>
              </a:extLst>
            </p:cNvPr>
            <p:cNvCxnSpPr>
              <a:cxnSpLocks/>
              <a:stCxn id="3" idx="6"/>
              <a:endCxn id="7" idx="2"/>
            </p:cNvCxnSpPr>
            <p:nvPr/>
          </p:nvCxnSpPr>
          <p:spPr>
            <a:xfrm>
              <a:off x="2459874" y="3095816"/>
              <a:ext cx="1180213" cy="87595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376AC62-82DE-70EA-0BBF-E20DF34764E6}"/>
                </a:ext>
              </a:extLst>
            </p:cNvPr>
            <p:cNvCxnSpPr>
              <a:cxnSpLocks/>
              <a:stCxn id="9" idx="6"/>
              <a:endCxn id="7" idx="2"/>
            </p:cNvCxnSpPr>
            <p:nvPr/>
          </p:nvCxnSpPr>
          <p:spPr>
            <a:xfrm>
              <a:off x="2459660" y="2223294"/>
              <a:ext cx="1180427" cy="174848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
        <p:nvSpPr>
          <p:cNvPr id="44" name="TextBox 43">
            <a:extLst>
              <a:ext uri="{FF2B5EF4-FFF2-40B4-BE49-F238E27FC236}">
                <a16:creationId xmlns:a16="http://schemas.microsoft.com/office/drawing/2014/main" id="{622C219C-AF54-ECE2-68BD-E126ED53AB38}"/>
              </a:ext>
            </a:extLst>
          </p:cNvPr>
          <p:cNvSpPr txBox="1"/>
          <p:nvPr/>
        </p:nvSpPr>
        <p:spPr>
          <a:xfrm>
            <a:off x="10197042" y="1879494"/>
            <a:ext cx="4908906" cy="2677656"/>
          </a:xfrm>
          <a:prstGeom prst="rect">
            <a:avLst/>
          </a:prstGeom>
          <a:noFill/>
        </p:spPr>
        <p:txBody>
          <a:bodyPr wrap="square" rtlCol="0">
            <a:spAutoFit/>
          </a:bodyPr>
          <a:lstStyle/>
          <a:p>
            <a:pPr marL="457200" indent="-45720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Inspired by Neural Networks in the brain</a:t>
            </a:r>
          </a:p>
          <a:p>
            <a:pPr marL="457200" indent="-45720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Made of multiple layers of neurons </a:t>
            </a:r>
          </a:p>
          <a:p>
            <a:pPr marL="457200" indent="-45720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Known as deep due to having multiple layers</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86CB55-E8F9-8E00-BE34-096BD2CD43A4}"/>
                  </a:ext>
                </a:extLst>
              </p:cNvPr>
              <p:cNvSpPr txBox="1"/>
              <p:nvPr/>
            </p:nvSpPr>
            <p:spPr>
              <a:xfrm>
                <a:off x="4350767" y="2882007"/>
                <a:ext cx="3682610"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i="1" smtClean="0">
                                  <a:latin typeface="Cambria Math" panose="02040503050406030204" pitchFamily="18" charset="0"/>
                                  <a:cs typeface="Segoe UI Semilight" panose="020B0402040204020203" pitchFamily="34" charset="0"/>
                                </a:rPr>
                              </m:ctrlPr>
                            </m:mPr>
                            <m:mr>
                              <m:e>
                                <m:sSubSup>
                                  <m:sSubSupPr>
                                    <m:ctrlPr>
                                      <a:rPr lang="en-SG" i="1" smtClean="0">
                                        <a:latin typeface="Cambria Math" panose="02040503050406030204" pitchFamily="18" charset="0"/>
                                        <a:cs typeface="Segoe UI Semilight" panose="020B0402040204020203" pitchFamily="34" charset="0"/>
                                      </a:rPr>
                                    </m:ctrlPr>
                                  </m:sSubSupPr>
                                  <m:e>
                                    <m:r>
                                      <a:rPr lang="en-SG" b="0" i="1" smtClean="0">
                                        <a:latin typeface="Cambria Math" panose="02040503050406030204" pitchFamily="18" charset="0"/>
                                        <a:cs typeface="Segoe UI Semilight" panose="020B0402040204020203" pitchFamily="34" charset="0"/>
                                      </a:rPr>
                                      <m:t>𝑦</m:t>
                                    </m:r>
                                  </m:e>
                                  <m:sub>
                                    <m:r>
                                      <a:rPr lang="en-SG" b="0" i="1" smtClean="0">
                                        <a:latin typeface="Cambria Math" panose="02040503050406030204" pitchFamily="18" charset="0"/>
                                        <a:cs typeface="Segoe UI Semilight" panose="020B0402040204020203" pitchFamily="34" charset="0"/>
                                      </a:rPr>
                                      <m:t>1</m:t>
                                    </m:r>
                                  </m:sub>
                                  <m:sup>
                                    <m:r>
                                      <a:rPr lang="en-SG" b="0" i="1" smtClean="0">
                                        <a:latin typeface="Cambria Math" panose="02040503050406030204" pitchFamily="18" charset="0"/>
                                        <a:cs typeface="Segoe UI Semilight" panose="020B0402040204020203" pitchFamily="34" charset="0"/>
                                      </a:rPr>
                                      <m:t>′</m:t>
                                    </m:r>
                                  </m:sup>
                                </m:sSubSup>
                              </m:e>
                            </m:mr>
                            <m:mr>
                              <m:e>
                                <m:sSubSup>
                                  <m:sSubSupPr>
                                    <m:ctrlPr>
                                      <a:rPr lang="en-SG" i="1" smtClean="0">
                                        <a:latin typeface="Cambria Math" panose="02040503050406030204" pitchFamily="18" charset="0"/>
                                        <a:cs typeface="Segoe UI Semilight" panose="020B0402040204020203" pitchFamily="34" charset="0"/>
                                      </a:rPr>
                                    </m:ctrlPr>
                                  </m:sSubSupPr>
                                  <m:e>
                                    <m:r>
                                      <a:rPr lang="en-SG" b="0" i="1" smtClean="0">
                                        <a:latin typeface="Cambria Math" panose="02040503050406030204" pitchFamily="18" charset="0"/>
                                        <a:cs typeface="Segoe UI Semilight" panose="020B0402040204020203" pitchFamily="34" charset="0"/>
                                      </a:rPr>
                                      <m:t>𝑦</m:t>
                                    </m:r>
                                  </m:e>
                                  <m:sub>
                                    <m:r>
                                      <a:rPr lang="en-SG" b="0" i="1" smtClean="0">
                                        <a:latin typeface="Cambria Math" panose="02040503050406030204" pitchFamily="18" charset="0"/>
                                        <a:cs typeface="Segoe UI Semilight" panose="020B0402040204020203" pitchFamily="34" charset="0"/>
                                      </a:rPr>
                                      <m:t>2</m:t>
                                    </m:r>
                                  </m:sub>
                                  <m:sup>
                                    <m:r>
                                      <a:rPr lang="en-SG" b="0" i="1" smtClean="0">
                                        <a:latin typeface="Cambria Math" panose="02040503050406030204" pitchFamily="18" charset="0"/>
                                        <a:cs typeface="Segoe UI Semilight" panose="020B0402040204020203" pitchFamily="34" charset="0"/>
                                      </a:rPr>
                                      <m:t>′</m:t>
                                    </m:r>
                                  </m:sup>
                                </m:sSubSup>
                              </m:e>
                            </m:mr>
                          </m:m>
                        </m:e>
                      </m:d>
                      <m:r>
                        <a:rPr lang="en-SG" b="0" i="1" smtClean="0">
                          <a:latin typeface="Cambria Math" panose="02040503050406030204" pitchFamily="18" charset="0"/>
                          <a:cs typeface="Segoe UI Semilight" panose="020B0402040204020203" pitchFamily="34" charset="0"/>
                        </a:rPr>
                        <m:t>=</m:t>
                      </m:r>
                      <m:d>
                        <m:dPr>
                          <m:begChr m:val="["/>
                          <m:endChr m:val="]"/>
                          <m:ctrlPr>
                            <a:rPr lang="en-SG" b="0" i="1" smtClean="0">
                              <a:latin typeface="Cambria Math" panose="02040503050406030204" pitchFamily="18" charset="0"/>
                              <a:cs typeface="Segoe UI Semilight" panose="020B0402040204020203" pitchFamily="34" charset="0"/>
                            </a:rPr>
                          </m:ctrlPr>
                        </m:dPr>
                        <m:e>
                          <m:m>
                            <m:mPr>
                              <m:mcs>
                                <m:mc>
                                  <m:mcPr>
                                    <m:count m:val="4"/>
                                    <m:mcJc m:val="center"/>
                                  </m:mcPr>
                                </m:mc>
                              </m:mcs>
                              <m:ctrlPr>
                                <a:rPr lang="en-SG" b="0" i="1" smtClean="0">
                                  <a:latin typeface="Cambria Math" panose="02040503050406030204" pitchFamily="18" charset="0"/>
                                  <a:cs typeface="Segoe UI Semilight" panose="020B0402040204020203" pitchFamily="34" charset="0"/>
                                </a:rPr>
                              </m:ctrlPr>
                            </m:mPr>
                            <m:mr>
                              <m:e>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𝑤</m:t>
                                    </m:r>
                                  </m:e>
                                  <m:sub>
                                    <m:r>
                                      <a:rPr lang="en-SG" b="0" i="1" smtClean="0">
                                        <a:latin typeface="Cambria Math" panose="02040503050406030204" pitchFamily="18" charset="0"/>
                                        <a:cs typeface="Segoe UI Semilight" panose="020B0402040204020203" pitchFamily="34" charset="0"/>
                                      </a:rPr>
                                      <m:t>11</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𝑤</m:t>
                                    </m:r>
                                  </m:e>
                                  <m:sub>
                                    <m:r>
                                      <a:rPr lang="en-SG" i="1">
                                        <a:latin typeface="Cambria Math" panose="02040503050406030204" pitchFamily="18" charset="0"/>
                                        <a:cs typeface="Segoe UI Semilight" panose="020B0402040204020203" pitchFamily="34" charset="0"/>
                                      </a:rPr>
                                      <m:t>1</m:t>
                                    </m:r>
                                    <m:r>
                                      <a:rPr lang="en-SG" b="0" i="1" smtClean="0">
                                        <a:latin typeface="Cambria Math" panose="02040503050406030204" pitchFamily="18" charset="0"/>
                                        <a:cs typeface="Segoe UI Semilight" panose="020B0402040204020203" pitchFamily="34" charset="0"/>
                                      </a:rPr>
                                      <m:t>2</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𝑤</m:t>
                                    </m:r>
                                  </m:e>
                                  <m:sub>
                                    <m:r>
                                      <a:rPr lang="en-SG" i="1">
                                        <a:latin typeface="Cambria Math" panose="02040503050406030204" pitchFamily="18" charset="0"/>
                                        <a:cs typeface="Segoe UI Semilight" panose="020B0402040204020203" pitchFamily="34" charset="0"/>
                                      </a:rPr>
                                      <m:t>1</m:t>
                                    </m:r>
                                    <m:r>
                                      <a:rPr lang="en-SG" b="0" i="1" smtClean="0">
                                        <a:latin typeface="Cambria Math" panose="02040503050406030204" pitchFamily="18" charset="0"/>
                                        <a:cs typeface="Segoe UI Semilight" panose="020B0402040204020203" pitchFamily="34" charset="0"/>
                                      </a:rPr>
                                      <m:t>3</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𝑤</m:t>
                                    </m:r>
                                  </m:e>
                                  <m:sub>
                                    <m:r>
                                      <a:rPr lang="en-SG" i="1">
                                        <a:latin typeface="Cambria Math" panose="02040503050406030204" pitchFamily="18" charset="0"/>
                                        <a:cs typeface="Segoe UI Semilight" panose="020B0402040204020203" pitchFamily="34" charset="0"/>
                                      </a:rPr>
                                      <m:t>1</m:t>
                                    </m:r>
                                    <m:r>
                                      <a:rPr lang="en-SG" b="0" i="1" smtClean="0">
                                        <a:latin typeface="Cambria Math" panose="02040503050406030204" pitchFamily="18" charset="0"/>
                                        <a:cs typeface="Segoe UI Semilight" panose="020B0402040204020203" pitchFamily="34" charset="0"/>
                                      </a:rPr>
                                      <m:t>4</m:t>
                                    </m:r>
                                  </m:sub>
                                </m:sSub>
                              </m:e>
                            </m:mr>
                            <m:mr>
                              <m:e>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𝑤</m:t>
                                    </m:r>
                                  </m:e>
                                  <m:sub>
                                    <m:r>
                                      <a:rPr lang="en-SG" b="0" i="1" smtClean="0">
                                        <a:latin typeface="Cambria Math" panose="02040503050406030204" pitchFamily="18" charset="0"/>
                                        <a:cs typeface="Segoe UI Semilight" panose="020B0402040204020203" pitchFamily="34" charset="0"/>
                                      </a:rPr>
                                      <m:t>21</m:t>
                                    </m:r>
                                  </m:sub>
                                </m:sSub>
                              </m:e>
                              <m:e>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𝑤</m:t>
                                    </m:r>
                                  </m:e>
                                  <m:sub>
                                    <m:r>
                                      <a:rPr lang="en-SG" b="0" i="1" smtClean="0">
                                        <a:latin typeface="Cambria Math" panose="02040503050406030204" pitchFamily="18" charset="0"/>
                                        <a:cs typeface="Segoe UI Semilight" panose="020B0402040204020203" pitchFamily="34" charset="0"/>
                                      </a:rPr>
                                      <m:t>22</m:t>
                                    </m:r>
                                  </m:sub>
                                </m:sSub>
                              </m:e>
                              <m:e>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𝑤</m:t>
                                    </m:r>
                                  </m:e>
                                  <m:sub>
                                    <m:r>
                                      <a:rPr lang="en-SG" b="0" i="1" smtClean="0">
                                        <a:latin typeface="Cambria Math" panose="02040503050406030204" pitchFamily="18" charset="0"/>
                                        <a:cs typeface="Segoe UI Semilight" panose="020B0402040204020203" pitchFamily="34" charset="0"/>
                                      </a:rPr>
                                      <m:t>23</m:t>
                                    </m:r>
                                  </m:sub>
                                </m:sSub>
                              </m:e>
                              <m:e>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𝑤</m:t>
                                    </m:r>
                                  </m:e>
                                  <m:sub>
                                    <m:r>
                                      <a:rPr lang="en-SG" b="0" i="1" smtClean="0">
                                        <a:latin typeface="Cambria Math" panose="02040503050406030204" pitchFamily="18" charset="0"/>
                                        <a:cs typeface="Segoe UI Semilight" panose="020B0402040204020203" pitchFamily="34" charset="0"/>
                                      </a:rPr>
                                      <m:t>24</m:t>
                                    </m:r>
                                  </m:sub>
                                </m:sSub>
                              </m:e>
                            </m:mr>
                          </m:m>
                        </m:e>
                      </m:d>
                      <m:d>
                        <m:dPr>
                          <m:begChr m:val="["/>
                          <m:endChr m:val="]"/>
                          <m:ctrlPr>
                            <a:rPr lang="en-SG"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b="0" i="1" smtClean="0">
                                  <a:latin typeface="Cambria Math" panose="02040503050406030204" pitchFamily="18" charset="0"/>
                                  <a:cs typeface="Segoe UI Semilight" panose="020B0402040204020203" pitchFamily="34" charset="0"/>
                                </a:rPr>
                              </m:ctrlPr>
                            </m:mPr>
                            <m:mr>
                              <m:e>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e>
                            </m:mr>
                            <m:mr>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sub>
                                </m:sSub>
                              </m:e>
                            </m:mr>
                            <m:mr>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m:t>
                                    </m:r>
                                  </m:sub>
                                </m:sSub>
                              </m:e>
                            </m:mr>
                            <m:mr>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4</m:t>
                                    </m:r>
                                  </m:sub>
                                </m:sSub>
                              </m:e>
                            </m:mr>
                          </m:m>
                        </m:e>
                      </m:d>
                    </m:oMath>
                  </m:oMathPara>
                </a14:m>
                <a:endParaRPr lang="en-SG" i="1">
                  <a:latin typeface="Segoe UI Semilight" panose="020B0402040204020203" pitchFamily="34" charset="0"/>
                  <a:cs typeface="Segoe UI Semilight" panose="020B0402040204020203" pitchFamily="34" charset="0"/>
                </a:endParaRPr>
              </a:p>
            </p:txBody>
          </p:sp>
        </mc:Choice>
        <mc:Fallback xmlns="">
          <p:sp>
            <p:nvSpPr>
              <p:cNvPr id="6" name="TextBox 5">
                <a:extLst>
                  <a:ext uri="{FF2B5EF4-FFF2-40B4-BE49-F238E27FC236}">
                    <a16:creationId xmlns:a16="http://schemas.microsoft.com/office/drawing/2014/main" id="{0F86CB55-E8F9-8E00-BE34-096BD2CD43A4}"/>
                  </a:ext>
                </a:extLst>
              </p:cNvPr>
              <p:cNvSpPr txBox="1">
                <a:spLocks noRot="1" noChangeAspect="1" noMove="1" noResize="1" noEditPoints="1" noAdjustHandles="1" noChangeArrowheads="1" noChangeShapeType="1" noTextEdit="1"/>
              </p:cNvSpPr>
              <p:nvPr/>
            </p:nvSpPr>
            <p:spPr>
              <a:xfrm>
                <a:off x="4350767" y="2882007"/>
                <a:ext cx="3682610" cy="102047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5229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B8B3-7B2F-41E4-92CC-703138D91D80}"/>
              </a:ext>
            </a:extLst>
          </p:cNvPr>
          <p:cNvSpPr>
            <a:spLocks noGrp="1"/>
          </p:cNvSpPr>
          <p:nvPr>
            <p:ph type="title"/>
          </p:nvPr>
        </p:nvSpPr>
        <p:spPr/>
        <p:txBody>
          <a:bodyPr/>
          <a:lstStyle/>
          <a:p>
            <a:r>
              <a:rPr lang="en-SG">
                <a:latin typeface="+mj-lt"/>
              </a:rPr>
              <a:t>Activation Function</a:t>
            </a:r>
          </a:p>
        </p:txBody>
      </p:sp>
      <p:sp>
        <p:nvSpPr>
          <p:cNvPr id="3" name="Oval 2">
            <a:extLst>
              <a:ext uri="{FF2B5EF4-FFF2-40B4-BE49-F238E27FC236}">
                <a16:creationId xmlns:a16="http://schemas.microsoft.com/office/drawing/2014/main" id="{25CB1537-7033-9B0D-2BCB-C97F2B9AD76A}"/>
              </a:ext>
            </a:extLst>
          </p:cNvPr>
          <p:cNvSpPr/>
          <p:nvPr/>
        </p:nvSpPr>
        <p:spPr>
          <a:xfrm>
            <a:off x="4046686" y="2314654"/>
            <a:ext cx="914400" cy="9144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solidFill>
                  <a:schemeClr val="tx1"/>
                </a:solidFill>
                <a:latin typeface="Segoe UI Semibold" panose="020B0702040204020203" pitchFamily="34" charset="0"/>
                <a:cs typeface="Segoe UI Semibold" panose="020B0702040204020203" pitchFamily="34" charset="0"/>
              </a:rPr>
              <a:t>b</a:t>
            </a:r>
          </a:p>
        </p:txBody>
      </p:sp>
      <p:cxnSp>
        <p:nvCxnSpPr>
          <p:cNvPr id="10" name="Straight Arrow Connector 9">
            <a:extLst>
              <a:ext uri="{FF2B5EF4-FFF2-40B4-BE49-F238E27FC236}">
                <a16:creationId xmlns:a16="http://schemas.microsoft.com/office/drawing/2014/main" id="{45446F1C-7ACC-947A-1DE6-817187174D88}"/>
              </a:ext>
            </a:extLst>
          </p:cNvPr>
          <p:cNvCxnSpPr>
            <a:endCxn id="3" idx="1"/>
          </p:cNvCxnSpPr>
          <p:nvPr/>
        </p:nvCxnSpPr>
        <p:spPr>
          <a:xfrm>
            <a:off x="3321292" y="1720294"/>
            <a:ext cx="859305" cy="7282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AB0114-26D5-4432-4A78-391A585DE25D}"/>
              </a:ext>
            </a:extLst>
          </p:cNvPr>
          <p:cNvCxnSpPr>
            <a:cxnSpLocks/>
            <a:endCxn id="3" idx="2"/>
          </p:cNvCxnSpPr>
          <p:nvPr/>
        </p:nvCxnSpPr>
        <p:spPr>
          <a:xfrm>
            <a:off x="2832025" y="2771854"/>
            <a:ext cx="12146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4C5CAC-CEA1-05E5-330F-5D570F1EC7E0}"/>
              </a:ext>
            </a:extLst>
          </p:cNvPr>
          <p:cNvCxnSpPr>
            <a:cxnSpLocks/>
            <a:endCxn id="3" idx="3"/>
          </p:cNvCxnSpPr>
          <p:nvPr/>
        </p:nvCxnSpPr>
        <p:spPr>
          <a:xfrm flipV="1">
            <a:off x="3413656" y="3095143"/>
            <a:ext cx="766941" cy="806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61C828-877C-03F6-6A5F-22F1B18236F9}"/>
              </a:ext>
            </a:extLst>
          </p:cNvPr>
          <p:cNvCxnSpPr>
            <a:cxnSpLocks/>
            <a:stCxn id="3" idx="6"/>
          </p:cNvCxnSpPr>
          <p:nvPr/>
        </p:nvCxnSpPr>
        <p:spPr>
          <a:xfrm>
            <a:off x="4961086" y="2771854"/>
            <a:ext cx="10665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5D110F7-513C-7FFD-B104-661B244B55C9}"/>
                  </a:ext>
                </a:extLst>
              </p:cNvPr>
              <p:cNvSpPr txBox="1"/>
              <p:nvPr/>
            </p:nvSpPr>
            <p:spPr>
              <a:xfrm>
                <a:off x="2949809" y="1314768"/>
                <a:ext cx="47198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1</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30" name="TextBox 29">
                <a:extLst>
                  <a:ext uri="{FF2B5EF4-FFF2-40B4-BE49-F238E27FC236}">
                    <a16:creationId xmlns:a16="http://schemas.microsoft.com/office/drawing/2014/main" id="{35D110F7-513C-7FFD-B104-661B244B55C9}"/>
                  </a:ext>
                </a:extLst>
              </p:cNvPr>
              <p:cNvSpPr txBox="1">
                <a:spLocks noRot="1" noChangeAspect="1" noMove="1" noResize="1" noEditPoints="1" noAdjustHandles="1" noChangeArrowheads="1" noChangeShapeType="1" noTextEdit="1"/>
              </p:cNvSpPr>
              <p:nvPr/>
            </p:nvSpPr>
            <p:spPr>
              <a:xfrm>
                <a:off x="2949809" y="1314768"/>
                <a:ext cx="471989" cy="369332"/>
              </a:xfrm>
              <a:prstGeom prst="rect">
                <a:avLst/>
              </a:prstGeom>
              <a:blipFill>
                <a:blip r:embed="rId3"/>
                <a:stretch>
                  <a:fillRect b="-3333"/>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72712EF-2758-2C08-6537-992508C10DDB}"/>
                  </a:ext>
                </a:extLst>
              </p:cNvPr>
              <p:cNvSpPr txBox="1"/>
              <p:nvPr/>
            </p:nvSpPr>
            <p:spPr>
              <a:xfrm>
                <a:off x="2357231" y="2531606"/>
                <a:ext cx="47731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2</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32" name="TextBox 31">
                <a:extLst>
                  <a:ext uri="{FF2B5EF4-FFF2-40B4-BE49-F238E27FC236}">
                    <a16:creationId xmlns:a16="http://schemas.microsoft.com/office/drawing/2014/main" id="{D72712EF-2758-2C08-6537-992508C10DDB}"/>
                  </a:ext>
                </a:extLst>
              </p:cNvPr>
              <p:cNvSpPr txBox="1">
                <a:spLocks noRot="1" noChangeAspect="1" noMove="1" noResize="1" noEditPoints="1" noAdjustHandles="1" noChangeArrowheads="1" noChangeShapeType="1" noTextEdit="1"/>
              </p:cNvSpPr>
              <p:nvPr/>
            </p:nvSpPr>
            <p:spPr>
              <a:xfrm>
                <a:off x="2357231" y="2531606"/>
                <a:ext cx="477310" cy="369332"/>
              </a:xfrm>
              <a:prstGeom prst="rect">
                <a:avLst/>
              </a:prstGeom>
              <a:blipFill>
                <a:blip r:embed="rId4"/>
                <a:stretch>
                  <a:fillRect b="-1639"/>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7B5ACC2-5AF2-F401-65DB-393C84AA7E9C}"/>
                  </a:ext>
                </a:extLst>
              </p:cNvPr>
              <p:cNvSpPr txBox="1"/>
              <p:nvPr/>
            </p:nvSpPr>
            <p:spPr>
              <a:xfrm>
                <a:off x="2980221" y="3783357"/>
                <a:ext cx="47731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3</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36" name="TextBox 35">
                <a:extLst>
                  <a:ext uri="{FF2B5EF4-FFF2-40B4-BE49-F238E27FC236}">
                    <a16:creationId xmlns:a16="http://schemas.microsoft.com/office/drawing/2014/main" id="{D7B5ACC2-5AF2-F401-65DB-393C84AA7E9C}"/>
                  </a:ext>
                </a:extLst>
              </p:cNvPr>
              <p:cNvSpPr txBox="1">
                <a:spLocks noRot="1" noChangeAspect="1" noMove="1" noResize="1" noEditPoints="1" noAdjustHandles="1" noChangeArrowheads="1" noChangeShapeType="1" noTextEdit="1"/>
              </p:cNvSpPr>
              <p:nvPr/>
            </p:nvSpPr>
            <p:spPr>
              <a:xfrm>
                <a:off x="2980221" y="3783357"/>
                <a:ext cx="477310" cy="369332"/>
              </a:xfrm>
              <a:prstGeom prst="rect">
                <a:avLst/>
              </a:prstGeom>
              <a:blipFill>
                <a:blip r:embed="rId5"/>
                <a:stretch>
                  <a:fillRect b="-3333"/>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1875D5B1-F9F0-ECC4-A4AF-09ABFFA17AA9}"/>
                  </a:ext>
                </a:extLst>
              </p:cNvPr>
              <p:cNvSpPr txBox="1"/>
              <p:nvPr/>
            </p:nvSpPr>
            <p:spPr>
              <a:xfrm>
                <a:off x="6027613" y="2347475"/>
                <a:ext cx="1891865" cy="84856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𝜎</m:t>
                      </m:r>
                      <m:d>
                        <m:dPr>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𝑏</m:t>
                          </m:r>
                          <m:r>
                            <a:rPr lang="en-US" b="0" i="1" smtClean="0">
                              <a:latin typeface="Cambria Math" panose="02040503050406030204" pitchFamily="18" charset="0"/>
                              <a:cs typeface="Segoe UI Semilight" panose="020B0402040204020203" pitchFamily="34" charset="0"/>
                            </a:rPr>
                            <m:t>+</m:t>
                          </m:r>
                          <m:nary>
                            <m:naryPr>
                              <m:chr m:val="∑"/>
                              <m:ctrlPr>
                                <a:rPr lang="en-US" i="1" smtClean="0">
                                  <a:latin typeface="Cambria Math" panose="02040503050406030204" pitchFamily="18" charset="0"/>
                                  <a:cs typeface="Segoe UI Semilight" panose="020B0402040204020203" pitchFamily="34" charset="0"/>
                                </a:rPr>
                              </m:ctrlPr>
                            </m:naryPr>
                            <m:sub>
                              <m:r>
                                <m:rPr>
                                  <m:brk m:alnAt="23"/>
                                </m:rPr>
                                <a:rPr lang="en-US" b="0" i="1" smtClean="0">
                                  <a:latin typeface="Cambria Math" panose="02040503050406030204" pitchFamily="18" charset="0"/>
                                  <a:cs typeface="Segoe UI Semilight" panose="020B0402040204020203" pitchFamily="34" charset="0"/>
                                </a:rPr>
                                <m:t>𝑖</m:t>
                              </m:r>
                              <m:r>
                                <a:rPr lang="en-US" b="0" i="1" smtClean="0">
                                  <a:latin typeface="Cambria Math" panose="02040503050406030204" pitchFamily="18" charset="0"/>
                                  <a:cs typeface="Segoe UI Semilight" panose="020B0402040204020203" pitchFamily="34" charset="0"/>
                                </a:rPr>
                                <m:t>=1</m:t>
                              </m:r>
                            </m:sub>
                            <m:sup>
                              <m:r>
                                <a:rPr lang="en-US" b="0" i="1" smtClean="0">
                                  <a:latin typeface="Cambria Math" panose="02040503050406030204" pitchFamily="18" charset="0"/>
                                  <a:cs typeface="Segoe UI Semilight" panose="020B0402040204020203" pitchFamily="34" charset="0"/>
                                </a:rPr>
                                <m:t>𝑛</m:t>
                              </m:r>
                            </m:sup>
                            <m:e>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𝑖</m:t>
                                  </m:r>
                                </m:sub>
                              </m:sSub>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𝑖</m:t>
                                  </m:r>
                                </m:sub>
                              </m:sSub>
                            </m:e>
                          </m:nary>
                        </m:e>
                      </m:d>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45" name="TextBox 44">
                <a:extLst>
                  <a:ext uri="{FF2B5EF4-FFF2-40B4-BE49-F238E27FC236}">
                    <a16:creationId xmlns:a16="http://schemas.microsoft.com/office/drawing/2014/main" id="{1875D5B1-F9F0-ECC4-A4AF-09ABFFA17AA9}"/>
                  </a:ext>
                </a:extLst>
              </p:cNvPr>
              <p:cNvSpPr txBox="1">
                <a:spLocks noRot="1" noChangeAspect="1" noMove="1" noResize="1" noEditPoints="1" noAdjustHandles="1" noChangeArrowheads="1" noChangeShapeType="1" noTextEdit="1"/>
              </p:cNvSpPr>
              <p:nvPr/>
            </p:nvSpPr>
            <p:spPr>
              <a:xfrm>
                <a:off x="6027613" y="2347475"/>
                <a:ext cx="1891865" cy="848566"/>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1DBEDF-E61B-56F8-9651-BE3ADB9886AE}"/>
                  </a:ext>
                </a:extLst>
              </p:cNvPr>
              <p:cNvSpPr txBox="1"/>
              <p:nvPr/>
            </p:nvSpPr>
            <p:spPr>
              <a:xfrm>
                <a:off x="2693295" y="1314768"/>
                <a:ext cx="513025"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1</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5" name="TextBox 4">
                <a:extLst>
                  <a:ext uri="{FF2B5EF4-FFF2-40B4-BE49-F238E27FC236}">
                    <a16:creationId xmlns:a16="http://schemas.microsoft.com/office/drawing/2014/main" id="{131DBEDF-E61B-56F8-9651-BE3ADB9886AE}"/>
                  </a:ext>
                </a:extLst>
              </p:cNvPr>
              <p:cNvSpPr txBox="1">
                <a:spLocks noRot="1" noChangeAspect="1" noMove="1" noResize="1" noEditPoints="1" noAdjustHandles="1" noChangeArrowheads="1" noChangeShapeType="1" noTextEdit="1"/>
              </p:cNvSpPr>
              <p:nvPr/>
            </p:nvSpPr>
            <p:spPr>
              <a:xfrm>
                <a:off x="2693295" y="1314768"/>
                <a:ext cx="513025" cy="369332"/>
              </a:xfrm>
              <a:prstGeom prst="rect">
                <a:avLst/>
              </a:prstGeom>
              <a:blipFill>
                <a:blip r:embed="rId7"/>
                <a:stretch>
                  <a:fillRect b="-3333"/>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6A1EBBB-0072-3974-8CA8-3775575B32E8}"/>
                  </a:ext>
                </a:extLst>
              </p:cNvPr>
              <p:cNvSpPr txBox="1"/>
              <p:nvPr/>
            </p:nvSpPr>
            <p:spPr>
              <a:xfrm>
                <a:off x="2076281" y="2531606"/>
                <a:ext cx="51834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2</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6" name="TextBox 5">
                <a:extLst>
                  <a:ext uri="{FF2B5EF4-FFF2-40B4-BE49-F238E27FC236}">
                    <a16:creationId xmlns:a16="http://schemas.microsoft.com/office/drawing/2014/main" id="{06A1EBBB-0072-3974-8CA8-3775575B32E8}"/>
                  </a:ext>
                </a:extLst>
              </p:cNvPr>
              <p:cNvSpPr txBox="1">
                <a:spLocks noRot="1" noChangeAspect="1" noMove="1" noResize="1" noEditPoints="1" noAdjustHandles="1" noChangeArrowheads="1" noChangeShapeType="1" noTextEdit="1"/>
              </p:cNvSpPr>
              <p:nvPr/>
            </p:nvSpPr>
            <p:spPr>
              <a:xfrm>
                <a:off x="2076281" y="2531606"/>
                <a:ext cx="518347" cy="369332"/>
              </a:xfrm>
              <a:prstGeom prst="rect">
                <a:avLst/>
              </a:prstGeom>
              <a:blipFill>
                <a:blip r:embed="rId8"/>
                <a:stretch>
                  <a:fillRect b="-1639"/>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76516E9-B4A2-E150-109F-3EA9E0CD7E91}"/>
                  </a:ext>
                </a:extLst>
              </p:cNvPr>
              <p:cNvSpPr txBox="1"/>
              <p:nvPr/>
            </p:nvSpPr>
            <p:spPr>
              <a:xfrm>
                <a:off x="2690635" y="3783357"/>
                <a:ext cx="51834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𝑤</m:t>
                          </m:r>
                        </m:e>
                        <m:sub>
                          <m:r>
                            <a:rPr lang="en-US" b="0" i="1" smtClean="0">
                              <a:latin typeface="Cambria Math" panose="02040503050406030204" pitchFamily="18" charset="0"/>
                              <a:cs typeface="Segoe UI Semilight" panose="020B0402040204020203" pitchFamily="34" charset="0"/>
                            </a:rPr>
                            <m:t>3</m:t>
                          </m:r>
                        </m:sub>
                      </m:sSub>
                    </m:oMath>
                  </m:oMathPara>
                </a14:m>
                <a:endParaRPr lang="en-US" i="1">
                  <a:latin typeface="Segoe UI Semilight" panose="020B0402040204020203" pitchFamily="34" charset="0"/>
                  <a:cs typeface="Segoe UI Semilight" panose="020B0402040204020203" pitchFamily="34" charset="0"/>
                </a:endParaRPr>
              </a:p>
            </p:txBody>
          </p:sp>
        </mc:Choice>
        <mc:Fallback>
          <p:sp>
            <p:nvSpPr>
              <p:cNvPr id="7" name="TextBox 6">
                <a:extLst>
                  <a:ext uri="{FF2B5EF4-FFF2-40B4-BE49-F238E27FC236}">
                    <a16:creationId xmlns:a16="http://schemas.microsoft.com/office/drawing/2014/main" id="{976516E9-B4A2-E150-109F-3EA9E0CD7E91}"/>
                  </a:ext>
                </a:extLst>
              </p:cNvPr>
              <p:cNvSpPr txBox="1">
                <a:spLocks noRot="1" noChangeAspect="1" noMove="1" noResize="1" noEditPoints="1" noAdjustHandles="1" noChangeArrowheads="1" noChangeShapeType="1" noTextEdit="1"/>
              </p:cNvSpPr>
              <p:nvPr/>
            </p:nvSpPr>
            <p:spPr>
              <a:xfrm>
                <a:off x="2690635" y="3783357"/>
                <a:ext cx="518347" cy="369332"/>
              </a:xfrm>
              <a:prstGeom prst="rect">
                <a:avLst/>
              </a:prstGeom>
              <a:blipFill>
                <a:blip r:embed="rId9"/>
                <a:stretch>
                  <a:fillRect b="-3333"/>
                </a:stretch>
              </a:blipFill>
            </p:spPr>
            <p:txBody>
              <a:bodyPr/>
              <a:lstStyle/>
              <a:p>
                <a:r>
                  <a:rPr lang="en-SG">
                    <a:noFill/>
                  </a:rPr>
                  <a:t> </a:t>
                </a:r>
              </a:p>
            </p:txBody>
          </p:sp>
        </mc:Fallback>
      </mc:AlternateContent>
      <p:pic>
        <p:nvPicPr>
          <p:cNvPr id="12" name="Graphic 11">
            <a:extLst>
              <a:ext uri="{FF2B5EF4-FFF2-40B4-BE49-F238E27FC236}">
                <a16:creationId xmlns:a16="http://schemas.microsoft.com/office/drawing/2014/main" id="{72E233B2-8D64-CFC7-4AFB-7703A44520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6025" y="3743692"/>
            <a:ext cx="8046320" cy="2548001"/>
          </a:xfrm>
          <a:prstGeom prst="rect">
            <a:avLst/>
          </a:prstGeom>
        </p:spPr>
      </p:pic>
      <p:sp>
        <p:nvSpPr>
          <p:cNvPr id="13" name="TextBox 12">
            <a:extLst>
              <a:ext uri="{FF2B5EF4-FFF2-40B4-BE49-F238E27FC236}">
                <a16:creationId xmlns:a16="http://schemas.microsoft.com/office/drawing/2014/main" id="{DA15F8C1-3300-ACD7-A9BE-CDD373837705}"/>
              </a:ext>
            </a:extLst>
          </p:cNvPr>
          <p:cNvSpPr txBox="1"/>
          <p:nvPr/>
        </p:nvSpPr>
        <p:spPr>
          <a:xfrm>
            <a:off x="548479" y="5146084"/>
            <a:ext cx="2772813" cy="646331"/>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Introduce </a:t>
            </a:r>
            <a:r>
              <a:rPr lang="en-US" i="1">
                <a:latin typeface="Segoe UI Semibold" panose="020B0702040204020203" pitchFamily="34" charset="0"/>
                <a:cs typeface="Segoe UI Semibold" panose="020B0702040204020203" pitchFamily="34" charset="0"/>
              </a:rPr>
              <a:t>non-linearity</a:t>
            </a:r>
            <a:r>
              <a:rPr lang="en-US" i="1">
                <a:latin typeface="Segoe UI Semilight" panose="020B0402040204020203" pitchFamily="34" charset="0"/>
                <a:cs typeface="Segoe UI Semilight" panose="020B0402040204020203" pitchFamily="34" charset="0"/>
              </a:rPr>
              <a:t> into the system</a:t>
            </a:r>
          </a:p>
        </p:txBody>
      </p:sp>
      <p:grpSp>
        <p:nvGrpSpPr>
          <p:cNvPr id="4" name="Group 4">
            <a:extLst>
              <a:ext uri="{FF2B5EF4-FFF2-40B4-BE49-F238E27FC236}">
                <a16:creationId xmlns:a16="http://schemas.microsoft.com/office/drawing/2014/main" id="{BB16A678-62EC-9E8E-1787-6060BEE52FAC}"/>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98CD73BE-6B5B-3C23-B674-E74A8B856F85}"/>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9" name="Straight Connector 6">
              <a:extLst>
                <a:ext uri="{FF2B5EF4-FFF2-40B4-BE49-F238E27FC236}">
                  <a16:creationId xmlns:a16="http://schemas.microsoft.com/office/drawing/2014/main" id="{42C63465-624C-CC70-452D-3F92F43B35F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7">
              <a:extLst>
                <a:ext uri="{FF2B5EF4-FFF2-40B4-BE49-F238E27FC236}">
                  <a16:creationId xmlns:a16="http://schemas.microsoft.com/office/drawing/2014/main" id="{4E8A6DF3-AC97-F6B5-6ED1-4CDE59FC0AEB}"/>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5">
              <a:extLst>
                <a:ext uri="{FF2B5EF4-FFF2-40B4-BE49-F238E27FC236}">
                  <a16:creationId xmlns:a16="http://schemas.microsoft.com/office/drawing/2014/main" id="{B51F2031-F387-6B4E-345C-846B22385E82}"/>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9" name="Straight Connector 9">
              <a:extLst>
                <a:ext uri="{FF2B5EF4-FFF2-40B4-BE49-F238E27FC236}">
                  <a16:creationId xmlns:a16="http://schemas.microsoft.com/office/drawing/2014/main" id="{6E1FE434-9E19-F76E-EF0C-6C77EC22BDD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7">
              <a:extLst>
                <a:ext uri="{FF2B5EF4-FFF2-40B4-BE49-F238E27FC236}">
                  <a16:creationId xmlns:a16="http://schemas.microsoft.com/office/drawing/2014/main" id="{DA379C0F-A649-B129-1C65-437BE4268414}"/>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2" name="Straight Connector 11">
              <a:extLst>
                <a:ext uri="{FF2B5EF4-FFF2-40B4-BE49-F238E27FC236}">
                  <a16:creationId xmlns:a16="http://schemas.microsoft.com/office/drawing/2014/main" id="{0B74E492-2623-5BB5-18DC-6C39E26DC67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
              <a:extLst>
                <a:ext uri="{FF2B5EF4-FFF2-40B4-BE49-F238E27FC236}">
                  <a16:creationId xmlns:a16="http://schemas.microsoft.com/office/drawing/2014/main" id="{8175C127-CD88-1273-9021-64399234C955}"/>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7742300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FAB191-46AA-EEBF-A066-C7B7131F641A}"/>
              </a:ext>
            </a:extLst>
          </p:cNvPr>
          <p:cNvSpPr>
            <a:spLocks noGrp="1"/>
          </p:cNvSpPr>
          <p:nvPr>
            <p:ph type="title"/>
          </p:nvPr>
        </p:nvSpPr>
        <p:spPr/>
        <p:txBody>
          <a:bodyPr/>
          <a:lstStyle/>
          <a:p>
            <a:r>
              <a:rPr lang="en-SG"/>
              <a:t>Layer Activation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AB620D-C5C6-8759-9FE8-B4F7ED8470BD}"/>
                  </a:ext>
                </a:extLst>
              </p:cNvPr>
              <p:cNvSpPr txBox="1"/>
              <p:nvPr/>
            </p:nvSpPr>
            <p:spPr>
              <a:xfrm>
                <a:off x="3545435" y="1690619"/>
                <a:ext cx="2048685" cy="369332"/>
              </a:xfrm>
              <a:prstGeom prst="rect">
                <a:avLst/>
              </a:prstGeom>
              <a:noFill/>
            </p:spPr>
            <p:txBody>
              <a:bodyPr wrap="square" rtlCol="0">
                <a:spAutoFit/>
              </a:bodyPr>
              <a:lstStyle/>
              <a:p>
                <a:pPr algn="l"/>
                <a14:m>
                  <m:oMath xmlns:m="http://schemas.openxmlformats.org/officeDocument/2006/math">
                    <m:r>
                      <a:rPr lang="en-US" b="1" i="1" smtClean="0">
                        <a:latin typeface="Cambria Math" panose="02040503050406030204" pitchFamily="18" charset="0"/>
                        <a:cs typeface="Segoe UI Semilight" panose="020B0402040204020203" pitchFamily="34" charset="0"/>
                      </a:rPr>
                      <m:t>𝑨</m:t>
                    </m:r>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𝜎</m:t>
                    </m:r>
                    <m:d>
                      <m:dPr>
                        <m:ctrlPr>
                          <a:rPr lang="en-SG" b="0" i="1" smtClean="0">
                            <a:latin typeface="Cambria Math" panose="02040503050406030204" pitchFamily="18" charset="0"/>
                            <a:cs typeface="Segoe UI Semilight" panose="020B0402040204020203" pitchFamily="34" charset="0"/>
                          </a:rPr>
                        </m:ctrlPr>
                      </m:dPr>
                      <m:e>
                        <m:r>
                          <a:rPr lang="en-US" b="1" i="1" smtClean="0">
                            <a:latin typeface="Cambria Math" panose="02040503050406030204" pitchFamily="18" charset="0"/>
                            <a:cs typeface="Segoe UI Semilight" panose="020B0402040204020203" pitchFamily="34" charset="0"/>
                          </a:rPr>
                          <m:t>𝑾</m:t>
                        </m:r>
                        <m:r>
                          <a:rPr lang="en-US" b="1" i="1" smtClean="0">
                            <a:latin typeface="Cambria Math" panose="02040503050406030204" pitchFamily="18" charset="0"/>
                            <a:ea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𝑳</m:t>
                        </m:r>
                        <m:r>
                          <a:rPr lang="en-SG" b="0"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𝑩</m:t>
                        </m:r>
                      </m:e>
                    </m:d>
                  </m:oMath>
                </a14:m>
                <a:r>
                  <a:rPr lang="en-SG" i="1">
                    <a:latin typeface="Segoe UI Semilight" panose="020B0402040204020203" pitchFamily="34" charset="0"/>
                    <a:cs typeface="Segoe UI Semilight" panose="020B0402040204020203" pitchFamily="34" charset="0"/>
                  </a:rPr>
                  <a:t>	           </a:t>
                </a:r>
              </a:p>
            </p:txBody>
          </p:sp>
        </mc:Choice>
        <mc:Fallback xmlns="">
          <p:sp>
            <p:nvSpPr>
              <p:cNvPr id="2" name="TextBox 1">
                <a:extLst>
                  <a:ext uri="{FF2B5EF4-FFF2-40B4-BE49-F238E27FC236}">
                    <a16:creationId xmlns:a16="http://schemas.microsoft.com/office/drawing/2014/main" id="{A4AB620D-C5C6-8759-9FE8-B4F7ED8470BD}"/>
                  </a:ext>
                </a:extLst>
              </p:cNvPr>
              <p:cNvSpPr txBox="1">
                <a:spLocks noRot="1" noChangeAspect="1" noMove="1" noResize="1" noEditPoints="1" noAdjustHandles="1" noChangeArrowheads="1" noChangeShapeType="1" noTextEdit="1"/>
              </p:cNvSpPr>
              <p:nvPr/>
            </p:nvSpPr>
            <p:spPr>
              <a:xfrm>
                <a:off x="3545435" y="1690619"/>
                <a:ext cx="2048685" cy="369332"/>
              </a:xfrm>
              <a:prstGeom prst="rect">
                <a:avLst/>
              </a:prstGeom>
              <a:blipFill>
                <a:blip r:embed="rId2"/>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5DEBAF2C-DA92-AA07-553F-2A7490EFB947}"/>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3A38F37D-BB2B-E417-1B99-3DB7635C127E}"/>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6" name="Straight Connector 5">
              <a:extLst>
                <a:ext uri="{FF2B5EF4-FFF2-40B4-BE49-F238E27FC236}">
                  <a16:creationId xmlns:a16="http://schemas.microsoft.com/office/drawing/2014/main" id="{D171ED98-5D5B-3271-710C-D7CC773D2C6C}"/>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58D1268-F9FF-EFC5-6D42-DF5831EF732B}"/>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3F28AE6B-7453-2DFA-1B4A-3ED0D92B8EED}"/>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9" name="Straight Connector 8">
              <a:extLst>
                <a:ext uri="{FF2B5EF4-FFF2-40B4-BE49-F238E27FC236}">
                  <a16:creationId xmlns:a16="http://schemas.microsoft.com/office/drawing/2014/main" id="{CC9DAE8A-9CA0-9A1A-7032-4BD8A7AED515}"/>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540E4710-CABD-1447-C0A3-593747B825AD}"/>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1" name="Straight Connector 10">
              <a:extLst>
                <a:ext uri="{FF2B5EF4-FFF2-40B4-BE49-F238E27FC236}">
                  <a16:creationId xmlns:a16="http://schemas.microsoft.com/office/drawing/2014/main" id="{66C08446-DD76-EBBC-D7B6-D2C0CC2DC80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4CB51185-7CD3-0948-C41C-E4D7BF7C39F6}"/>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17" name="Picture 16" descr="Shape&#10;&#10;Description automatically generated with medium confidence">
            <a:extLst>
              <a:ext uri="{FF2B5EF4-FFF2-40B4-BE49-F238E27FC236}">
                <a16:creationId xmlns:a16="http://schemas.microsoft.com/office/drawing/2014/main" id="{3F95A8DF-390E-98EF-AF7B-EE155603B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96" y="2438739"/>
            <a:ext cx="7466160" cy="1626401"/>
          </a:xfrm>
          <a:prstGeom prst="rect">
            <a:avLst/>
          </a:prstGeom>
        </p:spPr>
      </p:pic>
      <p:sp>
        <p:nvSpPr>
          <p:cNvPr id="13" name="TextBox 12">
            <a:extLst>
              <a:ext uri="{FF2B5EF4-FFF2-40B4-BE49-F238E27FC236}">
                <a16:creationId xmlns:a16="http://schemas.microsoft.com/office/drawing/2014/main" id="{99A9474A-36AF-ACFF-BC78-D32EB07AF974}"/>
              </a:ext>
            </a:extLst>
          </p:cNvPr>
          <p:cNvSpPr txBox="1"/>
          <p:nvPr/>
        </p:nvSpPr>
        <p:spPr>
          <a:xfrm>
            <a:off x="1804857" y="4424878"/>
            <a:ext cx="5529839" cy="369332"/>
          </a:xfrm>
          <a:prstGeom prst="rect">
            <a:avLst/>
          </a:prstGeom>
          <a:noFill/>
        </p:spPr>
        <p:txBody>
          <a:bodyPr wrap="square">
            <a:spAutoFit/>
          </a:bodyPr>
          <a:lstStyle/>
          <a:p>
            <a:pPr algn="l"/>
            <a:r>
              <a:rPr lang="en-SG" i="1">
                <a:latin typeface="Segoe UI Semibold" panose="020B0702040204020203" pitchFamily="34" charset="0"/>
                <a:cs typeface="Segoe UI Semibold" panose="020B0702040204020203" pitchFamily="34" charset="0"/>
              </a:rPr>
              <a:t>Matrix multiplication </a:t>
            </a:r>
            <a:r>
              <a:rPr lang="en-SG" i="1">
                <a:latin typeface="Segoe UI Semilight" panose="020B0402040204020203" pitchFamily="34" charset="0"/>
                <a:cs typeface="Segoe UI Semilight" panose="020B0402040204020203" pitchFamily="34" charset="0"/>
              </a:rPr>
              <a:t>enables </a:t>
            </a:r>
            <a:r>
              <a:rPr lang="en-SG" i="1">
                <a:latin typeface="Segoe UI Semibold" panose="020B0702040204020203" pitchFamily="34" charset="0"/>
                <a:cs typeface="Segoe UI Semibold" panose="020B0702040204020203" pitchFamily="34" charset="0"/>
              </a:rPr>
              <a:t>efficient evaluation</a:t>
            </a:r>
            <a:endParaRPr lang="en-SG" sz="1800" i="1">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231838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250"/>
                                        <p:tgtEl>
                                          <p:spTgt spid="17"/>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0E90-AE90-EA4F-A701-18ADB054171E}"/>
              </a:ext>
            </a:extLst>
          </p:cNvPr>
          <p:cNvSpPr>
            <a:spLocks noGrp="1"/>
          </p:cNvSpPr>
          <p:nvPr>
            <p:ph type="title"/>
          </p:nvPr>
        </p:nvSpPr>
        <p:spPr/>
        <p:txBody>
          <a:bodyPr/>
          <a:lstStyle/>
          <a:p>
            <a:r>
              <a:rPr lang="en-SG"/>
              <a:t>Why do DNNs work?</a:t>
            </a:r>
          </a:p>
        </p:txBody>
      </p:sp>
      <p:grpSp>
        <p:nvGrpSpPr>
          <p:cNvPr id="4" name="Group 3">
            <a:extLst>
              <a:ext uri="{FF2B5EF4-FFF2-40B4-BE49-F238E27FC236}">
                <a16:creationId xmlns:a16="http://schemas.microsoft.com/office/drawing/2014/main" id="{CC73254D-FF32-B981-24D8-34BC41908CD7}"/>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596B4D57-4DF2-44BF-53FF-FAE9D851A217}"/>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6" name="Straight Connector 5">
              <a:extLst>
                <a:ext uri="{FF2B5EF4-FFF2-40B4-BE49-F238E27FC236}">
                  <a16:creationId xmlns:a16="http://schemas.microsoft.com/office/drawing/2014/main" id="{C648B336-2B82-3D0D-9199-603134EB56E7}"/>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7083EF1-2941-C76B-0C87-A10DD4225012}"/>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F9EF1074-7DB0-8FC2-45A9-809682ABC9C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9" name="Straight Connector 8">
              <a:extLst>
                <a:ext uri="{FF2B5EF4-FFF2-40B4-BE49-F238E27FC236}">
                  <a16:creationId xmlns:a16="http://schemas.microsoft.com/office/drawing/2014/main" id="{E832153B-DDBC-4FC8-EDDB-2477A7E26177}"/>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3C734FB2-A862-09BA-F0DD-60D4558CE10A}"/>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1" name="Straight Connector 10">
              <a:extLst>
                <a:ext uri="{FF2B5EF4-FFF2-40B4-BE49-F238E27FC236}">
                  <a16:creationId xmlns:a16="http://schemas.microsoft.com/office/drawing/2014/main" id="{FFA73660-6CB6-8474-968D-D4608A973E9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E36872AA-D2A5-0C79-E52E-334DCF0BF111}"/>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8" name="Group 4">
            <a:extLst>
              <a:ext uri="{FF2B5EF4-FFF2-40B4-BE49-F238E27FC236}">
                <a16:creationId xmlns:a16="http://schemas.microsoft.com/office/drawing/2014/main" id="{8C3F2272-FBDC-4529-AEDB-1EAF450EE8EA}"/>
              </a:ext>
            </a:extLst>
          </p:cNvPr>
          <p:cNvGrpSpPr/>
          <p:nvPr/>
        </p:nvGrpSpPr>
        <p:grpSpPr>
          <a:xfrm>
            <a:off x="551660" y="6275599"/>
            <a:ext cx="8040689" cy="353497"/>
            <a:chOff x="551656" y="6275595"/>
            <a:chExt cx="8040689" cy="353497"/>
          </a:xfrm>
        </p:grpSpPr>
        <p:sp>
          <p:nvSpPr>
            <p:cNvPr id="20" name="TextBox 2">
              <a:extLst>
                <a:ext uri="{FF2B5EF4-FFF2-40B4-BE49-F238E27FC236}">
                  <a16:creationId xmlns:a16="http://schemas.microsoft.com/office/drawing/2014/main" id="{B9A6F7A8-6955-9452-5596-A6D6BF5B96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3" name="Straight Connector 6">
              <a:extLst>
                <a:ext uri="{FF2B5EF4-FFF2-40B4-BE49-F238E27FC236}">
                  <a16:creationId xmlns:a16="http://schemas.microsoft.com/office/drawing/2014/main" id="{D75EBD63-3326-3297-6A73-7C702BBB0447}"/>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7">
              <a:extLst>
                <a:ext uri="{FF2B5EF4-FFF2-40B4-BE49-F238E27FC236}">
                  <a16:creationId xmlns:a16="http://schemas.microsoft.com/office/drawing/2014/main" id="{125741F0-B89C-F056-F442-150FD8C6112C}"/>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5">
              <a:extLst>
                <a:ext uri="{FF2B5EF4-FFF2-40B4-BE49-F238E27FC236}">
                  <a16:creationId xmlns:a16="http://schemas.microsoft.com/office/drawing/2014/main" id="{491014E1-4081-6622-FB49-38804B9DDBCB}"/>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6" name="Straight Connector 9">
              <a:extLst>
                <a:ext uri="{FF2B5EF4-FFF2-40B4-BE49-F238E27FC236}">
                  <a16:creationId xmlns:a16="http://schemas.microsoft.com/office/drawing/2014/main" id="{E74F047A-333B-EDC1-9E62-957A5C70E1FC}"/>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7">
              <a:extLst>
                <a:ext uri="{FF2B5EF4-FFF2-40B4-BE49-F238E27FC236}">
                  <a16:creationId xmlns:a16="http://schemas.microsoft.com/office/drawing/2014/main" id="{5051AED7-E9D9-C22A-40CD-DB3C3286831A}"/>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1">
              <a:extLst>
                <a:ext uri="{FF2B5EF4-FFF2-40B4-BE49-F238E27FC236}">
                  <a16:creationId xmlns:a16="http://schemas.microsoft.com/office/drawing/2014/main" id="{10C5CD7E-444B-4248-2772-33F60748A227}"/>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A6D5E1DE-F523-96D0-CEEB-3CF7454335FA}"/>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21" name="Rectangle: Rounded Corners 20">
            <a:extLst>
              <a:ext uri="{FF2B5EF4-FFF2-40B4-BE49-F238E27FC236}">
                <a16:creationId xmlns:a16="http://schemas.microsoft.com/office/drawing/2014/main" id="{1D911E9D-8752-EDA5-7777-5AA6500F5B12}"/>
              </a:ext>
            </a:extLst>
          </p:cNvPr>
          <p:cNvSpPr/>
          <p:nvPr/>
        </p:nvSpPr>
        <p:spPr>
          <a:xfrm>
            <a:off x="842681" y="2395460"/>
            <a:ext cx="7500964" cy="109523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C98BC2BB-B921-62EA-4526-9480A97880D6}"/>
              </a:ext>
            </a:extLst>
          </p:cNvPr>
          <p:cNvSpPr txBox="1"/>
          <p:nvPr/>
        </p:nvSpPr>
        <p:spPr>
          <a:xfrm>
            <a:off x="1141153" y="2226183"/>
            <a:ext cx="1168136" cy="338554"/>
          </a:xfrm>
          <a:prstGeom prst="rect">
            <a:avLst/>
          </a:prstGeom>
          <a:solidFill>
            <a:schemeClr val="bg2"/>
          </a:solidFill>
        </p:spPr>
        <p:txBody>
          <a:bodyPr wrap="square" rtlCol="0">
            <a:spAutoFit/>
          </a:bodyPr>
          <a:lstStyle/>
          <a:p>
            <a:pPr algn="l"/>
            <a:r>
              <a:rPr lang="en-AU" sz="1600" i="1">
                <a:solidFill>
                  <a:srgbClr val="00B050"/>
                </a:solidFill>
                <a:latin typeface="Segoe UI Semilight" panose="020B0402040204020203" pitchFamily="34" charset="0"/>
                <a:cs typeface="Segoe UI Semilight" panose="020B0402040204020203" pitchFamily="34" charset="0"/>
              </a:rPr>
              <a:t>Complexity</a:t>
            </a:r>
          </a:p>
        </p:txBody>
      </p:sp>
      <p:sp>
        <p:nvSpPr>
          <p:cNvPr id="23" name="TextBox 22">
            <a:extLst>
              <a:ext uri="{FF2B5EF4-FFF2-40B4-BE49-F238E27FC236}">
                <a16:creationId xmlns:a16="http://schemas.microsoft.com/office/drawing/2014/main" id="{F5EAAE12-6DD7-68D2-FB4C-590FD0B75628}"/>
              </a:ext>
            </a:extLst>
          </p:cNvPr>
          <p:cNvSpPr txBox="1"/>
          <p:nvPr/>
        </p:nvSpPr>
        <p:spPr>
          <a:xfrm>
            <a:off x="1141153" y="2619911"/>
            <a:ext cx="7014676" cy="646331"/>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NNs have a large amount of trainable </a:t>
            </a:r>
            <a:r>
              <a:rPr lang="en-SG" i="1" dirty="0" err="1">
                <a:latin typeface="Segoe UI Semilight" panose="020B0402040204020203" pitchFamily="34" charset="0"/>
                <a:cs typeface="Segoe UI Semilight" panose="020B0402040204020203" pitchFamily="34" charset="0"/>
              </a:rPr>
              <a:t>parammeters</a:t>
            </a:r>
            <a:r>
              <a:rPr lang="en-SG" i="1" dirty="0">
                <a:latin typeface="Segoe UI Semilight" panose="020B0402040204020203" pitchFamily="34" charset="0"/>
                <a:cs typeface="Segoe UI Semilight" panose="020B0402040204020203" pitchFamily="34" charset="0"/>
              </a:rPr>
              <a:t> which allows is to be flexible and fit a large amount of data</a:t>
            </a:r>
          </a:p>
        </p:txBody>
      </p:sp>
      <p:sp>
        <p:nvSpPr>
          <p:cNvPr id="24" name="Rectangle: Rounded Corners 23">
            <a:extLst>
              <a:ext uri="{FF2B5EF4-FFF2-40B4-BE49-F238E27FC236}">
                <a16:creationId xmlns:a16="http://schemas.microsoft.com/office/drawing/2014/main" id="{86BC69AF-5380-A610-D081-C131F57F38C7}"/>
              </a:ext>
            </a:extLst>
          </p:cNvPr>
          <p:cNvSpPr/>
          <p:nvPr/>
        </p:nvSpPr>
        <p:spPr>
          <a:xfrm>
            <a:off x="842681" y="3908756"/>
            <a:ext cx="7500964" cy="109523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7EF24084-0898-75A0-16C0-790AF789DC7D}"/>
              </a:ext>
            </a:extLst>
          </p:cNvPr>
          <p:cNvSpPr txBox="1"/>
          <p:nvPr/>
        </p:nvSpPr>
        <p:spPr>
          <a:xfrm>
            <a:off x="1145495" y="4158885"/>
            <a:ext cx="7014676" cy="646331"/>
          </a:xfrm>
          <a:prstGeom prst="rect">
            <a:avLst/>
          </a:prstGeom>
          <a:noFill/>
          <a:ln>
            <a:noFill/>
          </a:ln>
        </p:spPr>
        <p:txBody>
          <a:bodyPr wrap="square" rtlCol="0">
            <a:spAutoFit/>
          </a:bodyPr>
          <a:lstStyle/>
          <a:p>
            <a:pPr algn="l"/>
            <a:r>
              <a:rPr lang="en-SG" i="1" dirty="0"/>
              <a:t>Repeated linearity can mimic non linearity and the activation function adds more non-linear character</a:t>
            </a:r>
          </a:p>
        </p:txBody>
      </p:sp>
      <p:sp>
        <p:nvSpPr>
          <p:cNvPr id="26" name="TextBox 25">
            <a:extLst>
              <a:ext uri="{FF2B5EF4-FFF2-40B4-BE49-F238E27FC236}">
                <a16:creationId xmlns:a16="http://schemas.microsoft.com/office/drawing/2014/main" id="{68D214E6-9567-6DAD-9E43-DDA71B4CA105}"/>
              </a:ext>
            </a:extLst>
          </p:cNvPr>
          <p:cNvSpPr txBox="1"/>
          <p:nvPr/>
        </p:nvSpPr>
        <p:spPr>
          <a:xfrm>
            <a:off x="1141152" y="3771793"/>
            <a:ext cx="1454737" cy="338554"/>
          </a:xfrm>
          <a:prstGeom prst="rect">
            <a:avLst/>
          </a:prstGeom>
          <a:solidFill>
            <a:schemeClr val="bg2"/>
          </a:solidFill>
        </p:spPr>
        <p:txBody>
          <a:bodyPr wrap="square" rtlCol="0">
            <a:spAutoFit/>
          </a:bodyPr>
          <a:lstStyle/>
          <a:p>
            <a:pPr algn="l"/>
            <a:r>
              <a:rPr lang="en-AU" sz="1600" i="1" dirty="0">
                <a:solidFill>
                  <a:srgbClr val="0070C0"/>
                </a:solidFill>
                <a:latin typeface="Segoe UI Semilight" panose="020B0402040204020203" pitchFamily="34" charset="0"/>
                <a:cs typeface="Segoe UI Semilight" panose="020B0402040204020203" pitchFamily="34" charset="0"/>
              </a:rPr>
              <a:t>Non-linearity</a:t>
            </a:r>
          </a:p>
        </p:txBody>
      </p:sp>
    </p:spTree>
    <p:extLst>
      <p:ext uri="{BB962C8B-B14F-4D97-AF65-F5344CB8AC3E}">
        <p14:creationId xmlns:p14="http://schemas.microsoft.com/office/powerpoint/2010/main" val="157490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50"/>
                                        <p:tgtEl>
                                          <p:spTgt spid="21"/>
                                        </p:tgtEl>
                                      </p:cBhvr>
                                    </p:animEffect>
                                  </p:childTnLst>
                                </p:cTn>
                              </p:par>
                            </p:childTnLst>
                          </p:cTn>
                        </p:par>
                        <p:par>
                          <p:cTn id="8" fill="hold">
                            <p:stCondLst>
                              <p:cond delay="250"/>
                            </p:stCondLst>
                            <p:childTnLst>
                              <p:par>
                                <p:cTn id="9" presetID="16" presetClass="entr" presetSubtype="37"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outVertical)">
                                      <p:cBhvr>
                                        <p:cTn id="11" dur="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outVertical)">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32FE-2323-904C-348D-A48103FDFDC1}"/>
              </a:ext>
            </a:extLst>
          </p:cNvPr>
          <p:cNvSpPr>
            <a:spLocks noGrp="1"/>
          </p:cNvSpPr>
          <p:nvPr>
            <p:ph type="title"/>
          </p:nvPr>
        </p:nvSpPr>
        <p:spPr/>
        <p:txBody>
          <a:bodyPr/>
          <a:lstStyle/>
          <a:p>
            <a:r>
              <a:rPr lang="en-SG" dirty="0"/>
              <a:t>Why do DNNs work?</a:t>
            </a:r>
          </a:p>
        </p:txBody>
      </p:sp>
      <p:pic>
        <p:nvPicPr>
          <p:cNvPr id="3" name="Picture 4" descr="Visualization of the Target dataset of a circular disk enclosed by a... |  Download Scientific Diagram">
            <a:extLst>
              <a:ext uri="{FF2B5EF4-FFF2-40B4-BE49-F238E27FC236}">
                <a16:creationId xmlns:a16="http://schemas.microsoft.com/office/drawing/2014/main" id="{33AA9028-A164-87B4-5B06-DE13E4583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334" y="2494503"/>
            <a:ext cx="3126377" cy="32805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Visualization of the Target dataset of a circular disk enclosed by a... |  Download Scientific Diagram">
            <a:extLst>
              <a:ext uri="{FF2B5EF4-FFF2-40B4-BE49-F238E27FC236}">
                <a16:creationId xmlns:a16="http://schemas.microsoft.com/office/drawing/2014/main" id="{DD02DA31-B252-B52A-86BB-EF53E9A8B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192" y="2494503"/>
            <a:ext cx="3126377" cy="328053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DFA263E-0CE2-D86F-F8C6-37C8EE43599E}"/>
              </a:ext>
            </a:extLst>
          </p:cNvPr>
          <p:cNvCxnSpPr>
            <a:cxnSpLocks/>
          </p:cNvCxnSpPr>
          <p:nvPr/>
        </p:nvCxnSpPr>
        <p:spPr>
          <a:xfrm flipV="1">
            <a:off x="6093129" y="3646833"/>
            <a:ext cx="295469" cy="391010"/>
          </a:xfrm>
          <a:prstGeom prst="line">
            <a:avLst/>
          </a:prstGeom>
          <a:ln w="5715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9B10CBB-3C2C-D7CF-E6F1-AFAB0AB323CA}"/>
              </a:ext>
            </a:extLst>
          </p:cNvPr>
          <p:cNvCxnSpPr>
            <a:cxnSpLocks/>
          </p:cNvCxnSpPr>
          <p:nvPr/>
        </p:nvCxnSpPr>
        <p:spPr>
          <a:xfrm>
            <a:off x="6367449" y="3670160"/>
            <a:ext cx="507326"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2B3843E-8116-90EE-2E25-0AB1E5076E99}"/>
              </a:ext>
            </a:extLst>
          </p:cNvPr>
          <p:cNvCxnSpPr>
            <a:cxnSpLocks/>
          </p:cNvCxnSpPr>
          <p:nvPr/>
        </p:nvCxnSpPr>
        <p:spPr>
          <a:xfrm>
            <a:off x="6818895" y="3646833"/>
            <a:ext cx="281940" cy="442790"/>
          </a:xfrm>
          <a:prstGeom prst="line">
            <a:avLst/>
          </a:prstGeom>
          <a:ln w="571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2585CD9-133F-CE2B-69F7-5A04EB248B21}"/>
              </a:ext>
            </a:extLst>
          </p:cNvPr>
          <p:cNvCxnSpPr>
            <a:cxnSpLocks/>
          </p:cNvCxnSpPr>
          <p:nvPr/>
        </p:nvCxnSpPr>
        <p:spPr>
          <a:xfrm flipH="1">
            <a:off x="6836675" y="4077884"/>
            <a:ext cx="264160" cy="391160"/>
          </a:xfrm>
          <a:prstGeom prst="line">
            <a:avLst/>
          </a:prstGeom>
          <a:ln w="571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63F71EA-A653-CDB0-5A02-667A8EB535F3}"/>
              </a:ext>
            </a:extLst>
          </p:cNvPr>
          <p:cNvCxnSpPr>
            <a:cxnSpLocks/>
          </p:cNvCxnSpPr>
          <p:nvPr/>
        </p:nvCxnSpPr>
        <p:spPr>
          <a:xfrm flipH="1">
            <a:off x="6318515" y="4456344"/>
            <a:ext cx="55626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9A1EFF3-76B8-B073-429E-C58A950C81DC}"/>
              </a:ext>
            </a:extLst>
          </p:cNvPr>
          <p:cNvCxnSpPr>
            <a:cxnSpLocks/>
          </p:cNvCxnSpPr>
          <p:nvPr/>
        </p:nvCxnSpPr>
        <p:spPr>
          <a:xfrm flipH="1" flipV="1">
            <a:off x="6105194" y="4005803"/>
            <a:ext cx="233641" cy="450541"/>
          </a:xfrm>
          <a:prstGeom prst="line">
            <a:avLst/>
          </a:prstGeom>
          <a:ln w="57150"/>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3556A78-D166-3239-7243-6FE95B7CD4B7}"/>
              </a:ext>
            </a:extLst>
          </p:cNvPr>
          <p:cNvSpPr/>
          <p:nvPr/>
        </p:nvSpPr>
        <p:spPr>
          <a:xfrm>
            <a:off x="2284995" y="3711097"/>
            <a:ext cx="871728" cy="847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0442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FF16-543B-E49A-470E-B85EF448109C}"/>
              </a:ext>
            </a:extLst>
          </p:cNvPr>
          <p:cNvSpPr>
            <a:spLocks noGrp="1"/>
          </p:cNvSpPr>
          <p:nvPr>
            <p:ph type="title"/>
          </p:nvPr>
        </p:nvSpPr>
        <p:spPr/>
        <p:txBody>
          <a:bodyPr/>
          <a:lstStyle/>
          <a:p>
            <a:r>
              <a:rPr lang="en-SG"/>
              <a:t>Who are we?</a:t>
            </a:r>
          </a:p>
        </p:txBody>
      </p:sp>
      <p:pic>
        <p:nvPicPr>
          <p:cNvPr id="12" name="Picture 11">
            <a:extLst>
              <a:ext uri="{FF2B5EF4-FFF2-40B4-BE49-F238E27FC236}">
                <a16:creationId xmlns:a16="http://schemas.microsoft.com/office/drawing/2014/main" id="{4F39744C-C4C0-01CA-BBCC-5CB842FCA3B9}"/>
              </a:ext>
            </a:extLst>
          </p:cNvPr>
          <p:cNvPicPr>
            <a:picLocks noChangeAspect="1"/>
          </p:cNvPicPr>
          <p:nvPr/>
        </p:nvPicPr>
        <p:blipFill>
          <a:blip r:embed="rId2"/>
          <a:stretch>
            <a:fillRect/>
          </a:stretch>
        </p:blipFill>
        <p:spPr>
          <a:xfrm>
            <a:off x="753341" y="2229385"/>
            <a:ext cx="1557410" cy="1590313"/>
          </a:xfrm>
          <a:prstGeom prst="rect">
            <a:avLst/>
          </a:prstGeom>
          <a:ln w="28575">
            <a:solidFill>
              <a:schemeClr val="tx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18431134-F644-95DB-D300-7AAB08AA250D}"/>
              </a:ext>
            </a:extLst>
          </p:cNvPr>
          <p:cNvPicPr>
            <a:picLocks noChangeAspect="1"/>
          </p:cNvPicPr>
          <p:nvPr/>
        </p:nvPicPr>
        <p:blipFill>
          <a:blip r:embed="rId3"/>
          <a:stretch>
            <a:fillRect/>
          </a:stretch>
        </p:blipFill>
        <p:spPr>
          <a:xfrm>
            <a:off x="2734887" y="2281338"/>
            <a:ext cx="1529804" cy="1486405"/>
          </a:xfrm>
          <a:prstGeom prst="rect">
            <a:avLst/>
          </a:prstGeom>
          <a:ln w="28575">
            <a:solidFill>
              <a:schemeClr val="tx1"/>
            </a:solidFill>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EEDBD530-D2A6-4ED0-1115-60770E028E2F}"/>
              </a:ext>
            </a:extLst>
          </p:cNvPr>
          <p:cNvPicPr>
            <a:picLocks noChangeAspect="1"/>
          </p:cNvPicPr>
          <p:nvPr/>
        </p:nvPicPr>
        <p:blipFill>
          <a:blip r:embed="rId4"/>
          <a:stretch>
            <a:fillRect/>
          </a:stretch>
        </p:blipFill>
        <p:spPr>
          <a:xfrm>
            <a:off x="4688827" y="2176700"/>
            <a:ext cx="1767467" cy="1642997"/>
          </a:xfrm>
          <a:prstGeom prst="rect">
            <a:avLst/>
          </a:prstGeom>
          <a:ln w="28575">
            <a:solidFill>
              <a:schemeClr val="tx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4573C838-4A28-52C8-76B2-9A3809D6BDD0}"/>
              </a:ext>
            </a:extLst>
          </p:cNvPr>
          <p:cNvPicPr>
            <a:picLocks noChangeAspect="1"/>
          </p:cNvPicPr>
          <p:nvPr/>
        </p:nvPicPr>
        <p:blipFill>
          <a:blip r:embed="rId5"/>
          <a:stretch>
            <a:fillRect/>
          </a:stretch>
        </p:blipFill>
        <p:spPr>
          <a:xfrm>
            <a:off x="6880430" y="2229385"/>
            <a:ext cx="1767467" cy="1497281"/>
          </a:xfrm>
          <a:prstGeom prst="rect">
            <a:avLst/>
          </a:prstGeom>
          <a:ln w="28575">
            <a:solidFill>
              <a:schemeClr val="tx1"/>
            </a:solidFill>
          </a:ln>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B9C40088-4F95-03EC-6EC8-6E9624C15614}"/>
              </a:ext>
            </a:extLst>
          </p:cNvPr>
          <p:cNvSpPr txBox="1"/>
          <p:nvPr/>
        </p:nvSpPr>
        <p:spPr>
          <a:xfrm>
            <a:off x="6952504" y="4132506"/>
            <a:ext cx="1623317" cy="369332"/>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Karimi </a:t>
            </a:r>
            <a:r>
              <a:rPr lang="en-US" i="1" err="1">
                <a:latin typeface="Segoe UI Semibold" panose="020B0702040204020203" pitchFamily="34" charset="0"/>
                <a:cs typeface="Segoe UI Semibold" panose="020B0702040204020203" pitchFamily="34" charset="0"/>
              </a:rPr>
              <a:t>Zayan</a:t>
            </a:r>
            <a:endParaRPr lang="en-US" i="1">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2274E312-C905-B617-134A-AF8570FA3D7C}"/>
              </a:ext>
            </a:extLst>
          </p:cNvPr>
          <p:cNvSpPr txBox="1"/>
          <p:nvPr/>
        </p:nvSpPr>
        <p:spPr>
          <a:xfrm>
            <a:off x="4768944" y="4132506"/>
            <a:ext cx="1623317" cy="369332"/>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Lim Li Xin Jed</a:t>
            </a:r>
          </a:p>
        </p:txBody>
      </p:sp>
      <p:sp>
        <p:nvSpPr>
          <p:cNvPr id="21" name="TextBox 20">
            <a:extLst>
              <a:ext uri="{FF2B5EF4-FFF2-40B4-BE49-F238E27FC236}">
                <a16:creationId xmlns:a16="http://schemas.microsoft.com/office/drawing/2014/main" id="{58DD96A4-8B98-3673-E4CF-B14A7ECA289B}"/>
              </a:ext>
            </a:extLst>
          </p:cNvPr>
          <p:cNvSpPr txBox="1"/>
          <p:nvPr/>
        </p:nvSpPr>
        <p:spPr>
          <a:xfrm>
            <a:off x="833459" y="4132506"/>
            <a:ext cx="1397174" cy="369332"/>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Mahir Shah</a:t>
            </a:r>
          </a:p>
        </p:txBody>
      </p:sp>
      <p:sp>
        <p:nvSpPr>
          <p:cNvPr id="22" name="TextBox 21">
            <a:extLst>
              <a:ext uri="{FF2B5EF4-FFF2-40B4-BE49-F238E27FC236}">
                <a16:creationId xmlns:a16="http://schemas.microsoft.com/office/drawing/2014/main" id="{264D7C46-B448-6001-9852-C1EC4D8562F7}"/>
              </a:ext>
            </a:extLst>
          </p:cNvPr>
          <p:cNvSpPr txBox="1"/>
          <p:nvPr/>
        </p:nvSpPr>
        <p:spPr>
          <a:xfrm>
            <a:off x="2866588" y="4132506"/>
            <a:ext cx="1266401" cy="369332"/>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Kabir Jain</a:t>
            </a:r>
          </a:p>
        </p:txBody>
      </p:sp>
      <p:pic>
        <p:nvPicPr>
          <p:cNvPr id="1026" name="Picture 2" descr="NUS High School of Math and Science - Wikipedia">
            <a:extLst>
              <a:ext uri="{FF2B5EF4-FFF2-40B4-BE49-F238E27FC236}">
                <a16:creationId xmlns:a16="http://schemas.microsoft.com/office/drawing/2014/main" id="{5CC0C91A-B4DA-68ED-957B-7F8245500C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5125" y="4814647"/>
            <a:ext cx="33337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69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0CCBE-DB5F-46E7-9542-4900673AFDE9}"/>
              </a:ext>
            </a:extLst>
          </p:cNvPr>
          <p:cNvSpPr>
            <a:spLocks noGrp="1"/>
          </p:cNvSpPr>
          <p:nvPr>
            <p:ph type="title"/>
          </p:nvPr>
        </p:nvSpPr>
        <p:spPr/>
        <p:txBody>
          <a:bodyPr/>
          <a:lstStyle/>
          <a:p>
            <a:r>
              <a:rPr lang="en-SG"/>
              <a:t>Loss Function</a:t>
            </a:r>
          </a:p>
        </p:txBody>
      </p:sp>
      <p:sp>
        <p:nvSpPr>
          <p:cNvPr id="40" name="TextBox 39">
            <a:extLst>
              <a:ext uri="{FF2B5EF4-FFF2-40B4-BE49-F238E27FC236}">
                <a16:creationId xmlns:a16="http://schemas.microsoft.com/office/drawing/2014/main" id="{D127EF7E-BEAA-3548-A2D8-F11108DC7ECD}"/>
              </a:ext>
            </a:extLst>
          </p:cNvPr>
          <p:cNvSpPr txBox="1"/>
          <p:nvPr/>
        </p:nvSpPr>
        <p:spPr>
          <a:xfrm>
            <a:off x="628650" y="1321356"/>
            <a:ext cx="547932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Describes how </a:t>
            </a:r>
            <a:r>
              <a:rPr lang="en-US" i="1">
                <a:latin typeface="Segoe UI Semibold" panose="020B0702040204020203" pitchFamily="34" charset="0"/>
                <a:cs typeface="Segoe UI Semibold" panose="020B0702040204020203" pitchFamily="34" charset="0"/>
              </a:rPr>
              <a:t>well / poorly </a:t>
            </a:r>
            <a:r>
              <a:rPr lang="en-US" i="1">
                <a:latin typeface="Segoe UI Semilight" panose="020B0402040204020203" pitchFamily="34" charset="0"/>
                <a:cs typeface="Segoe UI Semilight" panose="020B0402040204020203" pitchFamily="34" charset="0"/>
              </a:rPr>
              <a:t>the </a:t>
            </a:r>
            <a:r>
              <a:rPr lang="en-US" i="1">
                <a:latin typeface="Segoe UI Semibold" panose="020B0702040204020203" pitchFamily="34" charset="0"/>
                <a:cs typeface="Segoe UI Semibold" panose="020B0702040204020203" pitchFamily="34" charset="0"/>
              </a:rPr>
              <a:t>model is performing</a:t>
            </a:r>
          </a:p>
        </p:txBody>
      </p:sp>
      <p:sp>
        <p:nvSpPr>
          <p:cNvPr id="42" name="Rectangle 41">
            <a:extLst>
              <a:ext uri="{FF2B5EF4-FFF2-40B4-BE49-F238E27FC236}">
                <a16:creationId xmlns:a16="http://schemas.microsoft.com/office/drawing/2014/main" id="{28037A4C-098B-5229-840B-508185F6D4B8}"/>
              </a:ext>
            </a:extLst>
          </p:cNvPr>
          <p:cNvSpPr/>
          <p:nvPr/>
        </p:nvSpPr>
        <p:spPr>
          <a:xfrm>
            <a:off x="1411556" y="1917693"/>
            <a:ext cx="2254755"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Classification</a:t>
            </a:r>
          </a:p>
        </p:txBody>
      </p:sp>
      <p:cxnSp>
        <p:nvCxnSpPr>
          <p:cNvPr id="44" name="Straight Connector 43">
            <a:extLst>
              <a:ext uri="{FF2B5EF4-FFF2-40B4-BE49-F238E27FC236}">
                <a16:creationId xmlns:a16="http://schemas.microsoft.com/office/drawing/2014/main" id="{DA558DDB-7F86-C58D-02B9-ED8B218BC8E6}"/>
              </a:ext>
            </a:extLst>
          </p:cNvPr>
          <p:cNvCxnSpPr/>
          <p:nvPr/>
        </p:nvCxnSpPr>
        <p:spPr>
          <a:xfrm>
            <a:off x="4572000" y="2287025"/>
            <a:ext cx="0" cy="3657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2C5812E-C933-0454-4081-C7337B5B8A76}"/>
              </a:ext>
            </a:extLst>
          </p:cNvPr>
          <p:cNvSpPr/>
          <p:nvPr/>
        </p:nvSpPr>
        <p:spPr>
          <a:xfrm>
            <a:off x="5556967" y="1917693"/>
            <a:ext cx="2254755"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Regression</a:t>
            </a:r>
          </a:p>
        </p:txBody>
      </p:sp>
      <p:sp>
        <p:nvSpPr>
          <p:cNvPr id="46" name="TextBox 45">
            <a:extLst>
              <a:ext uri="{FF2B5EF4-FFF2-40B4-BE49-F238E27FC236}">
                <a16:creationId xmlns:a16="http://schemas.microsoft.com/office/drawing/2014/main" id="{E63E489E-AA95-360A-F2E1-E7BFE84D57D7}"/>
              </a:ext>
            </a:extLst>
          </p:cNvPr>
          <p:cNvSpPr txBox="1"/>
          <p:nvPr/>
        </p:nvSpPr>
        <p:spPr>
          <a:xfrm>
            <a:off x="1469281" y="2514030"/>
            <a:ext cx="2275559"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Binary </a:t>
            </a:r>
            <a:r>
              <a:rPr lang="en-US" i="1" err="1">
                <a:latin typeface="Segoe UI Semibold" panose="020B0702040204020203" pitchFamily="34" charset="0"/>
                <a:cs typeface="Segoe UI Semibold" panose="020B0702040204020203" pitchFamily="34" charset="0"/>
              </a:rPr>
              <a:t>Crossentropy</a:t>
            </a:r>
            <a:endParaRPr lang="en-US" i="1">
              <a:latin typeface="Segoe UI Semibold" panose="020B0702040204020203" pitchFamily="34" charset="0"/>
              <a:cs typeface="Segoe UI Semibold" panose="020B07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50B3B8B-A080-814D-2C19-E24E6D6FBC8E}"/>
                  </a:ext>
                </a:extLst>
              </p:cNvPr>
              <p:cNvSpPr txBox="1"/>
              <p:nvPr/>
            </p:nvSpPr>
            <p:spPr>
              <a:xfrm>
                <a:off x="5453333" y="2514030"/>
                <a:ext cx="2414251" cy="503471"/>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MAE / L1-norm: </a:t>
                </a:r>
                <a14:m>
                  <m:oMath xmlns:m="http://schemas.openxmlformats.org/officeDocument/2006/math">
                    <m:f>
                      <m:fPr>
                        <m:ctrlPr>
                          <a:rPr lang="en-US" b="0" i="1" smtClean="0">
                            <a:latin typeface="Cambria Math" panose="02040503050406030204" pitchFamily="18" charset="0"/>
                            <a:cs typeface="Segoe UI Semilight" panose="020B0402040204020203" pitchFamily="34" charset="0"/>
                          </a:rPr>
                        </m:ctrlPr>
                      </m:fPr>
                      <m:num>
                        <m:nary>
                          <m:naryPr>
                            <m:chr m:val="∑"/>
                            <m:subHide m:val="on"/>
                            <m:supHide m:val="on"/>
                            <m:ctrlPr>
                              <a:rPr lang="en-US" b="0" i="1" smtClean="0">
                                <a:latin typeface="Cambria Math" panose="02040503050406030204" pitchFamily="18" charset="0"/>
                                <a:cs typeface="Segoe UI Semilight" panose="020B0402040204020203" pitchFamily="34" charset="0"/>
                              </a:rPr>
                            </m:ctrlPr>
                          </m:naryPr>
                          <m:sub/>
                          <m:sup/>
                          <m:e>
                            <m:d>
                              <m:dPr>
                                <m:begChr m:val="|"/>
                                <m:endChr m:val="|"/>
                                <m:ctrlPr>
                                  <a:rPr lang="en-US" i="1">
                                    <a:latin typeface="Cambria Math" panose="02040503050406030204" pitchFamily="18" charset="0"/>
                                    <a:cs typeface="Segoe UI Semilight" panose="020B0402040204020203" pitchFamily="34" charset="0"/>
                                  </a:rPr>
                                </m:ctrlPr>
                              </m:dPr>
                              <m:e>
                                <m:r>
                                  <a:rPr lang="en-US" i="1">
                                    <a:latin typeface="Cambria Math" panose="02040503050406030204" pitchFamily="18" charset="0"/>
                                    <a:cs typeface="Segoe UI Semilight" panose="020B0402040204020203" pitchFamily="34" charset="0"/>
                                  </a:rPr>
                                  <m:t>𝑥</m:t>
                                </m:r>
                                <m:r>
                                  <a:rPr lang="en-US" i="1">
                                    <a:latin typeface="Cambria Math" panose="02040503050406030204" pitchFamily="18" charset="0"/>
                                    <a:cs typeface="Segoe UI Semilight" panose="020B0402040204020203" pitchFamily="34" charset="0"/>
                                  </a:rPr>
                                  <m:t>−</m:t>
                                </m:r>
                                <m:r>
                                  <a:rPr lang="en-US" i="1">
                                    <a:latin typeface="Cambria Math" panose="02040503050406030204" pitchFamily="18" charset="0"/>
                                    <a:cs typeface="Segoe UI Semilight" panose="020B0402040204020203" pitchFamily="34" charset="0"/>
                                  </a:rPr>
                                  <m:t>𝑦</m:t>
                                </m:r>
                              </m:e>
                            </m:d>
                          </m:e>
                        </m:nary>
                      </m:num>
                      <m:den>
                        <m:r>
                          <a:rPr lang="en-US" b="0" i="1" smtClean="0">
                            <a:latin typeface="Cambria Math" panose="02040503050406030204" pitchFamily="18" charset="0"/>
                            <a:cs typeface="Segoe UI Semilight" panose="020B0402040204020203" pitchFamily="34" charset="0"/>
                          </a:rPr>
                          <m:t>𝑛</m:t>
                        </m:r>
                      </m:den>
                    </m:f>
                  </m:oMath>
                </a14:m>
                <a:endParaRPr lang="en-US" i="1">
                  <a:latin typeface="Segoe UI Semilight" panose="020B0402040204020203" pitchFamily="34" charset="0"/>
                  <a:cs typeface="Segoe UI Semilight" panose="020B0402040204020203" pitchFamily="34" charset="0"/>
                </a:endParaRPr>
              </a:p>
            </p:txBody>
          </p:sp>
        </mc:Choice>
        <mc:Fallback xmlns="">
          <p:sp>
            <p:nvSpPr>
              <p:cNvPr id="47" name="TextBox 46">
                <a:extLst>
                  <a:ext uri="{FF2B5EF4-FFF2-40B4-BE49-F238E27FC236}">
                    <a16:creationId xmlns:a16="http://schemas.microsoft.com/office/drawing/2014/main" id="{650B3B8B-A080-814D-2C19-E24E6D6FBC8E}"/>
                  </a:ext>
                </a:extLst>
              </p:cNvPr>
              <p:cNvSpPr txBox="1">
                <a:spLocks noRot="1" noChangeAspect="1" noMove="1" noResize="1" noEditPoints="1" noAdjustHandles="1" noChangeArrowheads="1" noChangeShapeType="1" noTextEdit="1"/>
              </p:cNvSpPr>
              <p:nvPr/>
            </p:nvSpPr>
            <p:spPr>
              <a:xfrm>
                <a:off x="5453333" y="2514030"/>
                <a:ext cx="2414251" cy="503471"/>
              </a:xfrm>
              <a:prstGeom prst="rect">
                <a:avLst/>
              </a:prstGeom>
              <a:blipFill>
                <a:blip r:embed="rId3"/>
                <a:stretch>
                  <a:fillRect l="-2273" t="-63855" r="-4545" b="-566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064952C-B33B-A7EF-C593-71F86622703C}"/>
                  </a:ext>
                </a:extLst>
              </p:cNvPr>
              <p:cNvSpPr txBox="1"/>
              <p:nvPr/>
            </p:nvSpPr>
            <p:spPr>
              <a:xfrm>
                <a:off x="5453333" y="3057644"/>
                <a:ext cx="2500941" cy="524182"/>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MSE / L1-norm: </a:t>
                </a:r>
                <a14:m>
                  <m:oMath xmlns:m="http://schemas.openxmlformats.org/officeDocument/2006/math">
                    <m:f>
                      <m:fPr>
                        <m:ctrlPr>
                          <a:rPr lang="en-US" b="0" i="1" smtClean="0">
                            <a:latin typeface="Cambria Math" panose="02040503050406030204" pitchFamily="18" charset="0"/>
                            <a:cs typeface="Segoe UI Semilight" panose="020B0402040204020203" pitchFamily="34" charset="0"/>
                          </a:rPr>
                        </m:ctrlPr>
                      </m:fPr>
                      <m:num>
                        <m:nary>
                          <m:naryPr>
                            <m:chr m:val="∑"/>
                            <m:subHide m:val="on"/>
                            <m:supHide m:val="on"/>
                            <m:ctrlPr>
                              <a:rPr lang="en-US" i="1">
                                <a:latin typeface="Cambria Math" panose="02040503050406030204" pitchFamily="18" charset="0"/>
                                <a:cs typeface="Segoe UI Semilight" panose="020B0402040204020203" pitchFamily="34" charset="0"/>
                              </a:rPr>
                            </m:ctrlPr>
                          </m:naryPr>
                          <m:sub/>
                          <m:sup/>
                          <m:e>
                            <m:sSup>
                              <m:sSupPr>
                                <m:ctrlPr>
                                  <a:rPr lang="en-US" b="0" i="1" smtClean="0">
                                    <a:latin typeface="Cambria Math" panose="02040503050406030204" pitchFamily="18" charset="0"/>
                                    <a:cs typeface="Segoe UI Semilight" panose="020B0402040204020203" pitchFamily="34" charset="0"/>
                                  </a:rPr>
                                </m:ctrlPr>
                              </m:sSupPr>
                              <m:e>
                                <m:d>
                                  <m:dPr>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𝑥</m:t>
                                    </m:r>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𝑦</m:t>
                                    </m:r>
                                  </m:e>
                                </m:d>
                              </m:e>
                              <m:sup>
                                <m:r>
                                  <a:rPr lang="en-US" b="0" i="1" smtClean="0">
                                    <a:latin typeface="Cambria Math" panose="02040503050406030204" pitchFamily="18" charset="0"/>
                                    <a:cs typeface="Segoe UI Semilight" panose="020B0402040204020203" pitchFamily="34" charset="0"/>
                                  </a:rPr>
                                  <m:t>2</m:t>
                                </m:r>
                              </m:sup>
                            </m:sSup>
                          </m:e>
                        </m:nary>
                      </m:num>
                      <m:den>
                        <m:r>
                          <a:rPr lang="en-US" b="0" i="1" smtClean="0">
                            <a:latin typeface="Cambria Math" panose="02040503050406030204" pitchFamily="18" charset="0"/>
                            <a:cs typeface="Segoe UI Semilight" panose="020B0402040204020203" pitchFamily="34" charset="0"/>
                          </a:rPr>
                          <m:t>𝑛</m:t>
                        </m:r>
                      </m:den>
                    </m:f>
                  </m:oMath>
                </a14:m>
                <a:endParaRPr lang="en-US" i="1">
                  <a:latin typeface="Segoe UI Semilight" panose="020B0402040204020203" pitchFamily="34" charset="0"/>
                  <a:cs typeface="Segoe UI Semilight" panose="020B0402040204020203" pitchFamily="34" charset="0"/>
                </a:endParaRPr>
              </a:p>
            </p:txBody>
          </p:sp>
        </mc:Choice>
        <mc:Fallback xmlns="">
          <p:sp>
            <p:nvSpPr>
              <p:cNvPr id="54" name="TextBox 53">
                <a:extLst>
                  <a:ext uri="{FF2B5EF4-FFF2-40B4-BE49-F238E27FC236}">
                    <a16:creationId xmlns:a16="http://schemas.microsoft.com/office/drawing/2014/main" id="{5064952C-B33B-A7EF-C593-71F86622703C}"/>
                  </a:ext>
                </a:extLst>
              </p:cNvPr>
              <p:cNvSpPr txBox="1">
                <a:spLocks noRot="1" noChangeAspect="1" noMove="1" noResize="1" noEditPoints="1" noAdjustHandles="1" noChangeArrowheads="1" noChangeShapeType="1" noTextEdit="1"/>
              </p:cNvSpPr>
              <p:nvPr/>
            </p:nvSpPr>
            <p:spPr>
              <a:xfrm>
                <a:off x="5453333" y="3057644"/>
                <a:ext cx="2500941" cy="524182"/>
              </a:xfrm>
              <a:prstGeom prst="rect">
                <a:avLst/>
              </a:prstGeom>
              <a:blipFill>
                <a:blip r:embed="rId4"/>
                <a:stretch>
                  <a:fillRect l="-2195" b="-58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33741E2-C1C5-7436-3F06-382970D4481B}"/>
                  </a:ext>
                </a:extLst>
              </p:cNvPr>
              <p:cNvSpPr txBox="1"/>
              <p:nvPr/>
            </p:nvSpPr>
            <p:spPr>
              <a:xfrm>
                <a:off x="5296174" y="3621969"/>
                <a:ext cx="2815258" cy="656013"/>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RMSE / L1-norm: </a:t>
                </a:r>
                <a14:m>
                  <m:oMath xmlns:m="http://schemas.openxmlformats.org/officeDocument/2006/math">
                    <m:rad>
                      <m:radPr>
                        <m:degHide m:val="on"/>
                        <m:ctrlPr>
                          <a:rPr lang="en-US" b="0" i="1" smtClean="0">
                            <a:latin typeface="Cambria Math" panose="02040503050406030204" pitchFamily="18" charset="0"/>
                            <a:cs typeface="Segoe UI Semilight" panose="020B0402040204020203" pitchFamily="34" charset="0"/>
                          </a:rPr>
                        </m:ctrlPr>
                      </m:radPr>
                      <m:deg/>
                      <m:e>
                        <m:f>
                          <m:fPr>
                            <m:ctrlPr>
                              <a:rPr lang="en-US" i="1">
                                <a:latin typeface="Cambria Math" panose="02040503050406030204" pitchFamily="18" charset="0"/>
                                <a:cs typeface="Segoe UI Semilight" panose="020B0402040204020203" pitchFamily="34" charset="0"/>
                              </a:rPr>
                            </m:ctrlPr>
                          </m:fPr>
                          <m:num>
                            <m:nary>
                              <m:naryPr>
                                <m:chr m:val="∑"/>
                                <m:subHide m:val="on"/>
                                <m:supHide m:val="on"/>
                                <m:ctrlPr>
                                  <a:rPr lang="en-US" i="1">
                                    <a:latin typeface="Cambria Math" panose="02040503050406030204" pitchFamily="18" charset="0"/>
                                    <a:cs typeface="Segoe UI Semilight" panose="020B0402040204020203" pitchFamily="34" charset="0"/>
                                  </a:rPr>
                                </m:ctrlPr>
                              </m:naryPr>
                              <m:sub/>
                              <m:sup/>
                              <m:e>
                                <m:sSup>
                                  <m:sSupPr>
                                    <m:ctrlPr>
                                      <a:rPr lang="en-US" i="1">
                                        <a:latin typeface="Cambria Math" panose="02040503050406030204" pitchFamily="18" charset="0"/>
                                        <a:cs typeface="Segoe UI Semilight" panose="020B0402040204020203" pitchFamily="34" charset="0"/>
                                      </a:rPr>
                                    </m:ctrlPr>
                                  </m:sSupPr>
                                  <m:e>
                                    <m:d>
                                      <m:dPr>
                                        <m:ctrlPr>
                                          <a:rPr lang="en-US" i="1">
                                            <a:latin typeface="Cambria Math" panose="02040503050406030204" pitchFamily="18" charset="0"/>
                                            <a:cs typeface="Segoe UI Semilight" panose="020B0402040204020203" pitchFamily="34" charset="0"/>
                                          </a:rPr>
                                        </m:ctrlPr>
                                      </m:dPr>
                                      <m:e>
                                        <m:r>
                                          <a:rPr lang="en-US" i="1">
                                            <a:latin typeface="Cambria Math" panose="02040503050406030204" pitchFamily="18" charset="0"/>
                                            <a:cs typeface="Segoe UI Semilight" panose="020B0402040204020203" pitchFamily="34" charset="0"/>
                                          </a:rPr>
                                          <m:t>𝑥</m:t>
                                        </m:r>
                                        <m:r>
                                          <a:rPr lang="en-US" i="1">
                                            <a:latin typeface="Cambria Math" panose="02040503050406030204" pitchFamily="18" charset="0"/>
                                            <a:cs typeface="Segoe UI Semilight" panose="020B0402040204020203" pitchFamily="34" charset="0"/>
                                          </a:rPr>
                                          <m:t>−</m:t>
                                        </m:r>
                                        <m:r>
                                          <a:rPr lang="en-US" i="1">
                                            <a:latin typeface="Cambria Math" panose="02040503050406030204" pitchFamily="18" charset="0"/>
                                            <a:cs typeface="Segoe UI Semilight" panose="020B0402040204020203" pitchFamily="34" charset="0"/>
                                          </a:rPr>
                                          <m:t>𝑦</m:t>
                                        </m:r>
                                      </m:e>
                                    </m:d>
                                  </m:e>
                                  <m:sup>
                                    <m:r>
                                      <a:rPr lang="en-US" i="1">
                                        <a:latin typeface="Cambria Math" panose="02040503050406030204" pitchFamily="18" charset="0"/>
                                        <a:cs typeface="Segoe UI Semilight" panose="020B0402040204020203" pitchFamily="34" charset="0"/>
                                      </a:rPr>
                                      <m:t>2</m:t>
                                    </m:r>
                                  </m:sup>
                                </m:sSup>
                              </m:e>
                            </m:nary>
                          </m:num>
                          <m:den>
                            <m:r>
                              <a:rPr lang="en-US" i="1">
                                <a:latin typeface="Cambria Math" panose="02040503050406030204" pitchFamily="18" charset="0"/>
                                <a:cs typeface="Segoe UI Semilight" panose="020B0402040204020203" pitchFamily="34" charset="0"/>
                              </a:rPr>
                              <m:t>𝑛</m:t>
                            </m:r>
                          </m:den>
                        </m:f>
                      </m:e>
                    </m:rad>
                  </m:oMath>
                </a14:m>
                <a:endParaRPr lang="en-US" i="1">
                  <a:latin typeface="Segoe UI Semilight" panose="020B0402040204020203" pitchFamily="34" charset="0"/>
                  <a:cs typeface="Segoe UI Semilight" panose="020B0402040204020203" pitchFamily="34" charset="0"/>
                </a:endParaRPr>
              </a:p>
            </p:txBody>
          </p:sp>
        </mc:Choice>
        <mc:Fallback xmlns="">
          <p:sp>
            <p:nvSpPr>
              <p:cNvPr id="56" name="TextBox 55">
                <a:extLst>
                  <a:ext uri="{FF2B5EF4-FFF2-40B4-BE49-F238E27FC236}">
                    <a16:creationId xmlns:a16="http://schemas.microsoft.com/office/drawing/2014/main" id="{633741E2-C1C5-7436-3F06-382970D4481B}"/>
                  </a:ext>
                </a:extLst>
              </p:cNvPr>
              <p:cNvSpPr txBox="1">
                <a:spLocks noRot="1" noChangeAspect="1" noMove="1" noResize="1" noEditPoints="1" noAdjustHandles="1" noChangeArrowheads="1" noChangeShapeType="1" noTextEdit="1"/>
              </p:cNvSpPr>
              <p:nvPr/>
            </p:nvSpPr>
            <p:spPr>
              <a:xfrm>
                <a:off x="5296174" y="3621969"/>
                <a:ext cx="2815258" cy="656013"/>
              </a:xfrm>
              <a:prstGeom prst="rect">
                <a:avLst/>
              </a:prstGeom>
              <a:blipFill>
                <a:blip r:embed="rId5"/>
                <a:stretch>
                  <a:fillRect l="-1948"/>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D62DBDF6-C0B0-FDB3-8024-7EED3BB40012}"/>
              </a:ext>
            </a:extLst>
          </p:cNvPr>
          <p:cNvSpPr txBox="1"/>
          <p:nvPr/>
        </p:nvSpPr>
        <p:spPr>
          <a:xfrm>
            <a:off x="1230826" y="3059668"/>
            <a:ext cx="2777876"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Categorical </a:t>
            </a:r>
            <a:r>
              <a:rPr lang="en-US" i="1" err="1">
                <a:latin typeface="Segoe UI Semibold" panose="020B0702040204020203" pitchFamily="34" charset="0"/>
                <a:cs typeface="Segoe UI Semibold" panose="020B0702040204020203" pitchFamily="34" charset="0"/>
              </a:rPr>
              <a:t>Crossentropy</a:t>
            </a:r>
            <a:endParaRPr lang="en-US" i="1">
              <a:latin typeface="Segoe UI Semibold" panose="020B0702040204020203" pitchFamily="34" charset="0"/>
              <a:cs typeface="Segoe UI Semibold" panose="020B0702040204020203" pitchFamily="34" charset="0"/>
            </a:endParaRPr>
          </a:p>
        </p:txBody>
      </p:sp>
      <p:grpSp>
        <p:nvGrpSpPr>
          <p:cNvPr id="2" name="Group 4">
            <a:extLst>
              <a:ext uri="{FF2B5EF4-FFF2-40B4-BE49-F238E27FC236}">
                <a16:creationId xmlns:a16="http://schemas.microsoft.com/office/drawing/2014/main" id="{CD03923A-66DB-D301-A837-E37A1460F41B}"/>
              </a:ext>
            </a:extLst>
          </p:cNvPr>
          <p:cNvGrpSpPr/>
          <p:nvPr/>
        </p:nvGrpSpPr>
        <p:grpSpPr>
          <a:xfrm>
            <a:off x="551660" y="6275599"/>
            <a:ext cx="8040689" cy="353497"/>
            <a:chOff x="551656" y="6275595"/>
            <a:chExt cx="8040689" cy="353497"/>
          </a:xfrm>
        </p:grpSpPr>
        <p:sp>
          <p:nvSpPr>
            <p:cNvPr id="3" name="TextBox 2">
              <a:extLst>
                <a:ext uri="{FF2B5EF4-FFF2-40B4-BE49-F238E27FC236}">
                  <a16:creationId xmlns:a16="http://schemas.microsoft.com/office/drawing/2014/main" id="{622FFD2D-53DC-17C8-C33C-F5B679F8C0D1}"/>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6">
              <a:extLst>
                <a:ext uri="{FF2B5EF4-FFF2-40B4-BE49-F238E27FC236}">
                  <a16:creationId xmlns:a16="http://schemas.microsoft.com/office/drawing/2014/main" id="{A28824F7-AAAB-7EB5-28CD-3FC2238318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7">
              <a:extLst>
                <a:ext uri="{FF2B5EF4-FFF2-40B4-BE49-F238E27FC236}">
                  <a16:creationId xmlns:a16="http://schemas.microsoft.com/office/drawing/2014/main" id="{6A2F480D-8CD9-8C75-F87A-C831C10AE588}"/>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8C5CC468-8499-4614-CE8B-73DF335A7346}"/>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9">
              <a:extLst>
                <a:ext uri="{FF2B5EF4-FFF2-40B4-BE49-F238E27FC236}">
                  <a16:creationId xmlns:a16="http://schemas.microsoft.com/office/drawing/2014/main" id="{1A431C98-FB91-3BD7-59F3-370EF1784A4E}"/>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A535D1F7-83D4-C64A-5033-62110D28B86E}"/>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11">
              <a:extLst>
                <a:ext uri="{FF2B5EF4-FFF2-40B4-BE49-F238E27FC236}">
                  <a16:creationId xmlns:a16="http://schemas.microsoft.com/office/drawing/2014/main" id="{F2246D82-A174-AB8D-C935-8131DD2715C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51B773E4-1274-487A-648B-0EE1507B2338}"/>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193065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250"/>
                                        <p:tgtEl>
                                          <p:spTgt spid="4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250"/>
                                        <p:tgtEl>
                                          <p:spTgt spid="4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25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up)">
                                      <p:cBhvr>
                                        <p:cTn id="20" dur="25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250"/>
                                        <p:tgtEl>
                                          <p:spTgt spid="45"/>
                                        </p:tgtEl>
                                      </p:cBhvr>
                                    </p:animEffect>
                                  </p:childTnLst>
                                </p:cTn>
                              </p:par>
                            </p:childTnLst>
                          </p:cTn>
                        </p:par>
                        <p:par>
                          <p:cTn id="26" fill="hold">
                            <p:stCondLst>
                              <p:cond delay="250"/>
                            </p:stCondLst>
                            <p:childTnLst>
                              <p:par>
                                <p:cTn id="27" presetID="22" presetClass="entr" presetSubtype="8"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250"/>
                                        <p:tgtEl>
                                          <p:spTgt spid="47"/>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250"/>
                                        <p:tgtEl>
                                          <p:spTgt spid="54"/>
                                        </p:tgtEl>
                                      </p:cBhvr>
                                    </p:animEffect>
                                  </p:childTnLst>
                                </p:cTn>
                              </p:par>
                            </p:childTnLst>
                          </p:cTn>
                        </p:par>
                        <p:par>
                          <p:cTn id="34" fill="hold">
                            <p:stCondLst>
                              <p:cond delay="750"/>
                            </p:stCondLst>
                            <p:childTnLst>
                              <p:par>
                                <p:cTn id="35" presetID="22" presetClass="entr" presetSubtype="8"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animBg="1"/>
      <p:bldP spid="46" grpId="0"/>
      <p:bldP spid="47" grpId="0"/>
      <p:bldP spid="54" grpId="0"/>
      <p:bldP spid="56" grpId="0"/>
      <p:bldP spid="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Backward Propagation</a:t>
            </a:r>
          </a:p>
        </p:txBody>
      </p:sp>
      <p:grpSp>
        <p:nvGrpSpPr>
          <p:cNvPr id="3" name="Group 2">
            <a:extLst>
              <a:ext uri="{FF2B5EF4-FFF2-40B4-BE49-F238E27FC236}">
                <a16:creationId xmlns:a16="http://schemas.microsoft.com/office/drawing/2014/main" id="{8D4756DF-DCF8-FD9D-F0C8-C2A4250A0A8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AC0262E1-83E2-B0F8-2B1B-582526B1C3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AAE908E8-45D8-D787-A9B5-C9E90FF905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074F8F-EA3E-625D-8F40-0807FB415A1E}"/>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D84226A-997A-2BBD-8BC3-19640DC0607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7">
              <a:extLst>
                <a:ext uri="{FF2B5EF4-FFF2-40B4-BE49-F238E27FC236}">
                  <a16:creationId xmlns:a16="http://schemas.microsoft.com/office/drawing/2014/main" id="{91037DDD-291C-07CC-4E6E-E1140B620BA0}"/>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9C34A314-4C6E-B4BE-1738-B23D738DB45C}"/>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9">
              <a:extLst>
                <a:ext uri="{FF2B5EF4-FFF2-40B4-BE49-F238E27FC236}">
                  <a16:creationId xmlns:a16="http://schemas.microsoft.com/office/drawing/2014/main" id="{CA2AC435-935C-455F-BD65-E0426E8DCD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212905-5BE0-5A89-2518-8DB8EB65053E}"/>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2" name="Group 4">
            <a:extLst>
              <a:ext uri="{FF2B5EF4-FFF2-40B4-BE49-F238E27FC236}">
                <a16:creationId xmlns:a16="http://schemas.microsoft.com/office/drawing/2014/main" id="{6EF8CBF5-042E-C7B0-F5C9-6AB36AF1AC5D}"/>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120527CF-40A0-433A-4603-0818FE2EC9B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4" name="Straight Connector 6">
              <a:extLst>
                <a:ext uri="{FF2B5EF4-FFF2-40B4-BE49-F238E27FC236}">
                  <a16:creationId xmlns:a16="http://schemas.microsoft.com/office/drawing/2014/main" id="{8F6CDD05-8FBF-4350-F30C-FA1A4A67261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5BCBD84-D155-ACA7-91EB-EBFC15DC768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383C04F-5B08-E60E-E5DC-97CE6AF59955}"/>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9">
              <a:extLst>
                <a:ext uri="{FF2B5EF4-FFF2-40B4-BE49-F238E27FC236}">
                  <a16:creationId xmlns:a16="http://schemas.microsoft.com/office/drawing/2014/main" id="{C0E43AF9-F152-E738-F812-3C6124B781B2}"/>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A39018F7-39D6-950D-F753-C499C53989D3}"/>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1">
              <a:extLst>
                <a:ext uri="{FF2B5EF4-FFF2-40B4-BE49-F238E27FC236}">
                  <a16:creationId xmlns:a16="http://schemas.microsoft.com/office/drawing/2014/main" id="{CF10BA21-716D-4C2B-16AA-C25A5EB711F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77248B7-DFDB-87F8-FB15-4D6F84A2696B}"/>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27" name="Arc 26">
            <a:extLst>
              <a:ext uri="{FF2B5EF4-FFF2-40B4-BE49-F238E27FC236}">
                <a16:creationId xmlns:a16="http://schemas.microsoft.com/office/drawing/2014/main" id="{03AFE37B-3AAD-3D32-BE53-19B75A064243}"/>
              </a:ext>
            </a:extLst>
          </p:cNvPr>
          <p:cNvSpPr/>
          <p:nvPr/>
        </p:nvSpPr>
        <p:spPr>
          <a:xfrm rot="5219488">
            <a:off x="-498671" y="932518"/>
            <a:ext cx="4643780" cy="2329161"/>
          </a:xfrm>
          <a:prstGeom prst="arc">
            <a:avLst>
              <a:gd name="adj1" fmla="val 16200000"/>
              <a:gd name="adj2" fmla="val 56604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nvGrpSpPr>
          <p:cNvPr id="38" name="Group 37">
            <a:extLst>
              <a:ext uri="{FF2B5EF4-FFF2-40B4-BE49-F238E27FC236}">
                <a16:creationId xmlns:a16="http://schemas.microsoft.com/office/drawing/2014/main" id="{FB642137-C1E8-6464-F7CB-0346D77F60DD}"/>
              </a:ext>
            </a:extLst>
          </p:cNvPr>
          <p:cNvGrpSpPr/>
          <p:nvPr/>
        </p:nvGrpSpPr>
        <p:grpSpPr>
          <a:xfrm>
            <a:off x="788351" y="4168232"/>
            <a:ext cx="3326874" cy="525913"/>
            <a:chOff x="788351" y="4168232"/>
            <a:chExt cx="3326874" cy="525913"/>
          </a:xfrm>
        </p:grpSpPr>
        <p:cxnSp>
          <p:nvCxnSpPr>
            <p:cNvPr id="29" name="Straight Connector 28">
              <a:extLst>
                <a:ext uri="{FF2B5EF4-FFF2-40B4-BE49-F238E27FC236}">
                  <a16:creationId xmlns:a16="http://schemas.microsoft.com/office/drawing/2014/main" id="{54CAD500-39A8-DBFE-3E21-582AC3CA94C2}"/>
                </a:ext>
              </a:extLst>
            </p:cNvPr>
            <p:cNvCxnSpPr/>
            <p:nvPr/>
          </p:nvCxnSpPr>
          <p:spPr>
            <a:xfrm>
              <a:off x="788351" y="4431189"/>
              <a:ext cx="2319707"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5158C50-C3D6-894C-30F0-F1C87187659C}"/>
                    </a:ext>
                  </a:extLst>
                </p:cNvPr>
                <p:cNvSpPr txBox="1"/>
                <p:nvPr/>
              </p:nvSpPr>
              <p:spPr>
                <a:xfrm>
                  <a:off x="3358030" y="4168232"/>
                  <a:ext cx="757195" cy="52591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SG" i="1" smtClean="0">
                                <a:latin typeface="Cambria Math" panose="02040503050406030204" pitchFamily="18" charset="0"/>
                                <a:cs typeface="Segoe UI Semilight" panose="020B0402040204020203" pitchFamily="34" charset="0"/>
                              </a:rPr>
                            </m:ctrlPr>
                          </m:fPr>
                          <m:num>
                            <m:r>
                              <a:rPr lang="en-SG" i="1" smtClean="0">
                                <a:latin typeface="Cambria Math" panose="02040503050406030204" pitchFamily="18" charset="0"/>
                                <a:cs typeface="Segoe UI Semilight" panose="020B0402040204020203" pitchFamily="34" charset="0"/>
                              </a:rPr>
                              <m:t>𝑑</m:t>
                            </m:r>
                          </m:num>
                          <m:den>
                            <m:r>
                              <a:rPr lang="en-SG" i="1" smtClean="0">
                                <a:latin typeface="Cambria Math" panose="02040503050406030204" pitchFamily="18" charset="0"/>
                                <a:cs typeface="Segoe UI Semilight" panose="020B0402040204020203" pitchFamily="34" charset="0"/>
                              </a:rPr>
                              <m:t>𝑑𝑥</m:t>
                            </m:r>
                          </m:den>
                        </m:f>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0</m:t>
                        </m:r>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1" name="TextBox 30">
                  <a:extLst>
                    <a:ext uri="{FF2B5EF4-FFF2-40B4-BE49-F238E27FC236}">
                      <a16:creationId xmlns:a16="http://schemas.microsoft.com/office/drawing/2014/main" id="{D5158C50-C3D6-894C-30F0-F1C87187659C}"/>
                    </a:ext>
                  </a:extLst>
                </p:cNvPr>
                <p:cNvSpPr txBox="1">
                  <a:spLocks noRot="1" noChangeAspect="1" noMove="1" noResize="1" noEditPoints="1" noAdjustHandles="1" noChangeArrowheads="1" noChangeShapeType="1" noTextEdit="1"/>
                </p:cNvSpPr>
                <p:nvPr/>
              </p:nvSpPr>
              <p:spPr>
                <a:xfrm>
                  <a:off x="3358030" y="4168232"/>
                  <a:ext cx="757195" cy="525913"/>
                </a:xfrm>
                <a:prstGeom prst="rect">
                  <a:avLst/>
                </a:prstGeom>
                <a:blipFill>
                  <a:blip r:embed="rId3"/>
                  <a:stretch>
                    <a:fillRect/>
                  </a:stretch>
                </a:blipFill>
              </p:spPr>
              <p:txBody>
                <a:bodyPr/>
                <a:lstStyle/>
                <a:p>
                  <a:r>
                    <a:rPr lang="en-SG">
                      <a:noFill/>
                    </a:rPr>
                    <a:t> </a:t>
                  </a:r>
                </a:p>
              </p:txBody>
            </p:sp>
          </mc:Fallback>
        </mc:AlternateContent>
      </p:grpSp>
      <p:grpSp>
        <p:nvGrpSpPr>
          <p:cNvPr id="37" name="Group 36">
            <a:extLst>
              <a:ext uri="{FF2B5EF4-FFF2-40B4-BE49-F238E27FC236}">
                <a16:creationId xmlns:a16="http://schemas.microsoft.com/office/drawing/2014/main" id="{B1A9E504-D511-CA9F-F659-9466093CA1D0}"/>
              </a:ext>
            </a:extLst>
          </p:cNvPr>
          <p:cNvGrpSpPr/>
          <p:nvPr/>
        </p:nvGrpSpPr>
        <p:grpSpPr>
          <a:xfrm>
            <a:off x="2492732" y="2714921"/>
            <a:ext cx="1808857" cy="1593051"/>
            <a:chOff x="2492732" y="2714921"/>
            <a:chExt cx="1808857" cy="1593051"/>
          </a:xfrm>
        </p:grpSpPr>
        <p:cxnSp>
          <p:nvCxnSpPr>
            <p:cNvPr id="33" name="Straight Connector 32">
              <a:extLst>
                <a:ext uri="{FF2B5EF4-FFF2-40B4-BE49-F238E27FC236}">
                  <a16:creationId xmlns:a16="http://schemas.microsoft.com/office/drawing/2014/main" id="{074295B3-00D2-A24A-28EA-6330536B0D96}"/>
                </a:ext>
              </a:extLst>
            </p:cNvPr>
            <p:cNvCxnSpPr>
              <a:cxnSpLocks/>
            </p:cNvCxnSpPr>
            <p:nvPr/>
          </p:nvCxnSpPr>
          <p:spPr>
            <a:xfrm flipV="1">
              <a:off x="2492732" y="2714921"/>
              <a:ext cx="672689" cy="1593051"/>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36FC6AE-D9F4-C893-2A8E-5422786BDF98}"/>
                    </a:ext>
                  </a:extLst>
                </p:cNvPr>
                <p:cNvSpPr txBox="1"/>
                <p:nvPr/>
              </p:nvSpPr>
              <p:spPr>
                <a:xfrm>
                  <a:off x="3255597" y="2810368"/>
                  <a:ext cx="1045992" cy="52591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SG" i="1" smtClean="0">
                                <a:latin typeface="Cambria Math" panose="02040503050406030204" pitchFamily="18" charset="0"/>
                                <a:cs typeface="Segoe UI Semilight" panose="020B0402040204020203" pitchFamily="34" charset="0"/>
                              </a:rPr>
                            </m:ctrlPr>
                          </m:fPr>
                          <m:num>
                            <m:r>
                              <a:rPr lang="en-SG" i="1" smtClean="0">
                                <a:latin typeface="Cambria Math" panose="02040503050406030204" pitchFamily="18" charset="0"/>
                                <a:cs typeface="Segoe UI Semilight" panose="020B0402040204020203" pitchFamily="34" charset="0"/>
                              </a:rPr>
                              <m:t>𝑑</m:t>
                            </m:r>
                          </m:num>
                          <m:den>
                            <m:r>
                              <a:rPr lang="en-SG" i="1" smtClean="0">
                                <a:latin typeface="Cambria Math" panose="02040503050406030204" pitchFamily="18" charset="0"/>
                                <a:cs typeface="Segoe UI Semilight" panose="020B0402040204020203" pitchFamily="34" charset="0"/>
                              </a:rPr>
                              <m:t>𝑑𝑥</m:t>
                            </m:r>
                          </m:den>
                        </m:f>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𝑣𝑒</m:t>
                        </m:r>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5" name="TextBox 34">
                  <a:extLst>
                    <a:ext uri="{FF2B5EF4-FFF2-40B4-BE49-F238E27FC236}">
                      <a16:creationId xmlns:a16="http://schemas.microsoft.com/office/drawing/2014/main" id="{A36FC6AE-D9F4-C893-2A8E-5422786BDF98}"/>
                    </a:ext>
                  </a:extLst>
                </p:cNvPr>
                <p:cNvSpPr txBox="1">
                  <a:spLocks noRot="1" noChangeAspect="1" noMove="1" noResize="1" noEditPoints="1" noAdjustHandles="1" noChangeArrowheads="1" noChangeShapeType="1" noTextEdit="1"/>
                </p:cNvSpPr>
                <p:nvPr/>
              </p:nvSpPr>
              <p:spPr>
                <a:xfrm>
                  <a:off x="3255597" y="2810368"/>
                  <a:ext cx="1045992" cy="525913"/>
                </a:xfrm>
                <a:prstGeom prst="rect">
                  <a:avLst/>
                </a:prstGeom>
                <a:blipFill>
                  <a:blip r:embed="rId4"/>
                  <a:stretch>
                    <a:fillRect/>
                  </a:stretch>
                </a:blipFill>
              </p:spPr>
              <p:txBody>
                <a:bodyPr/>
                <a:lstStyle/>
                <a:p>
                  <a:r>
                    <a:rPr lang="en-SG">
                      <a:noFill/>
                    </a:rPr>
                    <a:t> </a:t>
                  </a:r>
                </a:p>
              </p:txBody>
            </p:sp>
          </mc:Fallback>
        </mc:AlternateContent>
      </p:grpSp>
      <p:sp>
        <p:nvSpPr>
          <p:cNvPr id="36" name="TextBox 35">
            <a:extLst>
              <a:ext uri="{FF2B5EF4-FFF2-40B4-BE49-F238E27FC236}">
                <a16:creationId xmlns:a16="http://schemas.microsoft.com/office/drawing/2014/main" id="{11B14BFA-1041-ECC5-0FAA-760B1E2C5A52}"/>
              </a:ext>
            </a:extLst>
          </p:cNvPr>
          <p:cNvSpPr txBox="1"/>
          <p:nvPr/>
        </p:nvSpPr>
        <p:spPr>
          <a:xfrm>
            <a:off x="2955661" y="3409959"/>
            <a:ext cx="2442249"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Implies that the x-step should be to the left</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BDCE2B2-7854-F96D-F2B3-ACFF6D2CFD4C}"/>
                  </a:ext>
                </a:extLst>
              </p:cNvPr>
              <p:cNvSpPr txBox="1"/>
              <p:nvPr/>
            </p:nvSpPr>
            <p:spPr>
              <a:xfrm>
                <a:off x="6080890" y="2501732"/>
                <a:ext cx="1986121" cy="52668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𝑊</m:t>
                          </m:r>
                        </m:e>
                        <m:sub>
                          <m:r>
                            <a:rPr lang="en-SG" b="0" i="1" smtClean="0">
                              <a:latin typeface="Cambria Math" panose="02040503050406030204" pitchFamily="18" charset="0"/>
                              <a:cs typeface="Segoe UI Semilight" panose="020B0402040204020203" pitchFamily="34" charset="0"/>
                            </a:rPr>
                            <m:t>𝑛</m:t>
                          </m:r>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1</m:t>
                          </m:r>
                        </m:sub>
                      </m:sSub>
                      <m:r>
                        <a:rPr lang="en-SG" b="0" i="1" smtClean="0">
                          <a:latin typeface="Cambria Math" panose="02040503050406030204" pitchFamily="18" charset="0"/>
                          <a:cs typeface="Segoe UI Semilight" panose="020B0402040204020203" pitchFamily="34" charset="0"/>
                        </a:rPr>
                        <m:t>=</m:t>
                      </m:r>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𝑊</m:t>
                          </m:r>
                        </m:e>
                        <m:sub>
                          <m:r>
                            <a:rPr lang="en-SG" b="0" i="1" smtClean="0">
                              <a:latin typeface="Cambria Math" panose="02040503050406030204" pitchFamily="18" charset="0"/>
                              <a:cs typeface="Segoe UI Semilight" panose="020B0402040204020203" pitchFamily="34" charset="0"/>
                            </a:rPr>
                            <m:t>𝑛</m:t>
                          </m:r>
                        </m:sub>
                      </m:s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𝛾</m:t>
                      </m:r>
                      <m:f>
                        <m:fPr>
                          <m:ctrlPr>
                            <a:rPr lang="en-SG" b="0" i="1" smtClean="0">
                              <a:latin typeface="Cambria Math" panose="02040503050406030204" pitchFamily="18" charset="0"/>
                              <a:ea typeface="Cambria Math" panose="02040503050406030204" pitchFamily="18" charset="0"/>
                              <a:cs typeface="Segoe UI Semilight" panose="020B0402040204020203" pitchFamily="34" charset="0"/>
                            </a:rPr>
                          </m:ctrlPr>
                        </m:fPr>
                        <m:num>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𝐶</m:t>
                          </m:r>
                        </m:num>
                        <m:den>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𝑊</m:t>
                          </m:r>
                        </m:den>
                      </m:f>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9" name="TextBox 38">
                <a:extLst>
                  <a:ext uri="{FF2B5EF4-FFF2-40B4-BE49-F238E27FC236}">
                    <a16:creationId xmlns:a16="http://schemas.microsoft.com/office/drawing/2014/main" id="{FBDCE2B2-7854-F96D-F2B3-ACFF6D2CFD4C}"/>
                  </a:ext>
                </a:extLst>
              </p:cNvPr>
              <p:cNvSpPr txBox="1">
                <a:spLocks noRot="1" noChangeAspect="1" noMove="1" noResize="1" noEditPoints="1" noAdjustHandles="1" noChangeArrowheads="1" noChangeShapeType="1" noTextEdit="1"/>
              </p:cNvSpPr>
              <p:nvPr/>
            </p:nvSpPr>
            <p:spPr>
              <a:xfrm>
                <a:off x="6080890" y="2501732"/>
                <a:ext cx="1986121" cy="526683"/>
              </a:xfrm>
              <a:prstGeom prst="rect">
                <a:avLst/>
              </a:prstGeom>
              <a:blipFill>
                <a:blip r:embed="rId5"/>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0939104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Notebook work with </a:t>
            </a:r>
            <a:r>
              <a:rPr lang="en-SG" err="1"/>
              <a:t>PyTorch</a:t>
            </a:r>
            <a:br>
              <a:rPr lang="en-SG"/>
            </a:br>
            <a:r>
              <a:rPr lang="en-SG" sz="2800">
                <a:hlinkClick r:id="rId3"/>
              </a:rPr>
              <a:t>https://tinyurl.com/fossasia-ann</a:t>
            </a:r>
            <a:r>
              <a:rPr lang="en-SG" sz="2800"/>
              <a:t> </a:t>
            </a:r>
          </a:p>
        </p:txBody>
      </p:sp>
      <p:grpSp>
        <p:nvGrpSpPr>
          <p:cNvPr id="3" name="Group 2">
            <a:extLst>
              <a:ext uri="{FF2B5EF4-FFF2-40B4-BE49-F238E27FC236}">
                <a16:creationId xmlns:a16="http://schemas.microsoft.com/office/drawing/2014/main" id="{8D4756DF-DCF8-FD9D-F0C8-C2A4250A0A8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AC0262E1-83E2-B0F8-2B1B-582526B1C3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AAE908E8-45D8-D787-A9B5-C9E90FF905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074F8F-EA3E-625D-8F40-0807FB415A1E}"/>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D84226A-997A-2BBD-8BC3-19640DC0607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7">
              <a:extLst>
                <a:ext uri="{FF2B5EF4-FFF2-40B4-BE49-F238E27FC236}">
                  <a16:creationId xmlns:a16="http://schemas.microsoft.com/office/drawing/2014/main" id="{91037DDD-291C-07CC-4E6E-E1140B620BA0}"/>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9C34A314-4C6E-B4BE-1738-B23D738DB45C}"/>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9">
              <a:extLst>
                <a:ext uri="{FF2B5EF4-FFF2-40B4-BE49-F238E27FC236}">
                  <a16:creationId xmlns:a16="http://schemas.microsoft.com/office/drawing/2014/main" id="{CA2AC435-935C-455F-BD65-E0426E8DCD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212905-5BE0-5A89-2518-8DB8EB65053E}"/>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2" name="Group 4">
            <a:extLst>
              <a:ext uri="{FF2B5EF4-FFF2-40B4-BE49-F238E27FC236}">
                <a16:creationId xmlns:a16="http://schemas.microsoft.com/office/drawing/2014/main" id="{6EF8CBF5-042E-C7B0-F5C9-6AB36AF1AC5D}"/>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120527CF-40A0-433A-4603-0818FE2EC9B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4" name="Straight Connector 6">
              <a:extLst>
                <a:ext uri="{FF2B5EF4-FFF2-40B4-BE49-F238E27FC236}">
                  <a16:creationId xmlns:a16="http://schemas.microsoft.com/office/drawing/2014/main" id="{8F6CDD05-8FBF-4350-F30C-FA1A4A67261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5BCBD84-D155-ACA7-91EB-EBFC15DC768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383C04F-5B08-E60E-E5DC-97CE6AF59955}"/>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9">
              <a:extLst>
                <a:ext uri="{FF2B5EF4-FFF2-40B4-BE49-F238E27FC236}">
                  <a16:creationId xmlns:a16="http://schemas.microsoft.com/office/drawing/2014/main" id="{C0E43AF9-F152-E738-F812-3C6124B781B2}"/>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A39018F7-39D6-950D-F753-C499C53989D3}"/>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1">
              <a:extLst>
                <a:ext uri="{FF2B5EF4-FFF2-40B4-BE49-F238E27FC236}">
                  <a16:creationId xmlns:a16="http://schemas.microsoft.com/office/drawing/2014/main" id="{CF10BA21-716D-4C2B-16AA-C25A5EB711F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77248B7-DFDB-87F8-FB15-4D6F84A2696B}"/>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4098" name="Picture 2">
            <a:extLst>
              <a:ext uri="{FF2B5EF4-FFF2-40B4-BE49-F238E27FC236}">
                <a16:creationId xmlns:a16="http://schemas.microsoft.com/office/drawing/2014/main" id="{8F929E50-5DB9-9AD5-55F5-D4DE8D998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938" y="2681288"/>
            <a:ext cx="6140012" cy="1515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8337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Backward Propagation</a:t>
            </a:r>
          </a:p>
        </p:txBody>
      </p:sp>
      <p:grpSp>
        <p:nvGrpSpPr>
          <p:cNvPr id="3" name="Group 2">
            <a:extLst>
              <a:ext uri="{FF2B5EF4-FFF2-40B4-BE49-F238E27FC236}">
                <a16:creationId xmlns:a16="http://schemas.microsoft.com/office/drawing/2014/main" id="{8D4756DF-DCF8-FD9D-F0C8-C2A4250A0A8A}"/>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AC0262E1-83E2-B0F8-2B1B-582526B1C332}"/>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AAE908E8-45D8-D787-A9B5-C9E90FF905E5}"/>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074F8F-EA3E-625D-8F40-0807FB415A1E}"/>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D84226A-997A-2BBD-8BC3-19640DC06074}"/>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7">
              <a:extLst>
                <a:ext uri="{FF2B5EF4-FFF2-40B4-BE49-F238E27FC236}">
                  <a16:creationId xmlns:a16="http://schemas.microsoft.com/office/drawing/2014/main" id="{91037DDD-291C-07CC-4E6E-E1140B620BA0}"/>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9C34A314-4C6E-B4BE-1738-B23D738DB45C}"/>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9">
              <a:extLst>
                <a:ext uri="{FF2B5EF4-FFF2-40B4-BE49-F238E27FC236}">
                  <a16:creationId xmlns:a16="http://schemas.microsoft.com/office/drawing/2014/main" id="{CA2AC435-935C-455F-BD65-E0426E8DCD2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212905-5BE0-5A89-2518-8DB8EB65053E}"/>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grpSp>
        <p:nvGrpSpPr>
          <p:cNvPr id="12" name="Group 4">
            <a:extLst>
              <a:ext uri="{FF2B5EF4-FFF2-40B4-BE49-F238E27FC236}">
                <a16:creationId xmlns:a16="http://schemas.microsoft.com/office/drawing/2014/main" id="{6EF8CBF5-042E-C7B0-F5C9-6AB36AF1AC5D}"/>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120527CF-40A0-433A-4603-0818FE2EC9BA}"/>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4" name="Straight Connector 6">
              <a:extLst>
                <a:ext uri="{FF2B5EF4-FFF2-40B4-BE49-F238E27FC236}">
                  <a16:creationId xmlns:a16="http://schemas.microsoft.com/office/drawing/2014/main" id="{8F6CDD05-8FBF-4350-F30C-FA1A4A672614}"/>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5BCBD84-D155-ACA7-91EB-EBFC15DC768D}"/>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383C04F-5B08-E60E-E5DC-97CE6AF59955}"/>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9">
              <a:extLst>
                <a:ext uri="{FF2B5EF4-FFF2-40B4-BE49-F238E27FC236}">
                  <a16:creationId xmlns:a16="http://schemas.microsoft.com/office/drawing/2014/main" id="{C0E43AF9-F152-E738-F812-3C6124B781B2}"/>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A39018F7-39D6-950D-F753-C499C53989D3}"/>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1">
              <a:extLst>
                <a:ext uri="{FF2B5EF4-FFF2-40B4-BE49-F238E27FC236}">
                  <a16:creationId xmlns:a16="http://schemas.microsoft.com/office/drawing/2014/main" id="{CF10BA21-716D-4C2B-16AA-C25A5EB711F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77248B7-DFDB-87F8-FB15-4D6F84A2696B}"/>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pic>
        <p:nvPicPr>
          <p:cNvPr id="22" name="Picture 21">
            <a:extLst>
              <a:ext uri="{FF2B5EF4-FFF2-40B4-BE49-F238E27FC236}">
                <a16:creationId xmlns:a16="http://schemas.microsoft.com/office/drawing/2014/main" id="{87EFD39C-8D99-4FC0-110D-5683224B0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760" y="1730700"/>
            <a:ext cx="2337799" cy="358389"/>
          </a:xfrm>
          <a:prstGeom prst="rect">
            <a:avLst/>
          </a:prstGeom>
        </p:spPr>
      </p:pic>
      <p:pic>
        <p:nvPicPr>
          <p:cNvPr id="26" name="Picture 25" descr="Shape&#10;&#10;Description automatically generated with medium confidence">
            <a:extLst>
              <a:ext uri="{FF2B5EF4-FFF2-40B4-BE49-F238E27FC236}">
                <a16:creationId xmlns:a16="http://schemas.microsoft.com/office/drawing/2014/main" id="{45585FB3-F4E0-0003-7E0D-E084E0166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60" y="2795101"/>
            <a:ext cx="3906695" cy="1109967"/>
          </a:xfrm>
          <a:prstGeom prst="rect">
            <a:avLst/>
          </a:prstGeom>
        </p:spPr>
      </p:pic>
      <p:pic>
        <p:nvPicPr>
          <p:cNvPr id="30" name="Picture 29" descr="Shape&#10;&#10;Description automatically generated with medium confidence">
            <a:extLst>
              <a:ext uri="{FF2B5EF4-FFF2-40B4-BE49-F238E27FC236}">
                <a16:creationId xmlns:a16="http://schemas.microsoft.com/office/drawing/2014/main" id="{9B39F1AE-1100-1832-5EFB-3953737ED2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490" y="4178251"/>
            <a:ext cx="4829015" cy="1067695"/>
          </a:xfrm>
          <a:prstGeom prst="rect">
            <a:avLst/>
          </a:prstGeom>
        </p:spPr>
      </p:pic>
      <p:pic>
        <p:nvPicPr>
          <p:cNvPr id="32" name="Picture 31" descr="Shape&#10;&#10;Description automatically generated with medium confidence">
            <a:extLst>
              <a:ext uri="{FF2B5EF4-FFF2-40B4-BE49-F238E27FC236}">
                <a16:creationId xmlns:a16="http://schemas.microsoft.com/office/drawing/2014/main" id="{3225C6F4-291E-8441-E921-EAB7715D71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9457" y="1665968"/>
            <a:ext cx="2429784" cy="470460"/>
          </a:xfrm>
          <a:prstGeom prst="rect">
            <a:avLst/>
          </a:prstGeom>
        </p:spPr>
      </p:pic>
    </p:spTree>
    <p:extLst>
      <p:ext uri="{BB962C8B-B14F-4D97-AF65-F5344CB8AC3E}">
        <p14:creationId xmlns:p14="http://schemas.microsoft.com/office/powerpoint/2010/main" val="3627848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B71C-DD77-4400-ABC7-9C0A6A83195C}"/>
              </a:ext>
            </a:extLst>
          </p:cNvPr>
          <p:cNvSpPr>
            <a:spLocks noGrp="1"/>
          </p:cNvSpPr>
          <p:nvPr>
            <p:ph type="title"/>
          </p:nvPr>
        </p:nvSpPr>
        <p:spPr>
          <a:xfrm>
            <a:off x="578485" y="588649"/>
            <a:ext cx="7987030" cy="5913755"/>
          </a:xfrm>
        </p:spPr>
        <p:txBody>
          <a:bodyPr/>
          <a:lstStyle/>
          <a:p>
            <a:pPr algn="ctr"/>
            <a:r>
              <a:rPr lang="en-US" sz="6600"/>
              <a:t>Graph Theory</a:t>
            </a:r>
          </a:p>
        </p:txBody>
      </p: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6387271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What are graphs?</a:t>
            </a:r>
          </a:p>
        </p:txBody>
      </p:sp>
      <p:sp>
        <p:nvSpPr>
          <p:cNvPr id="7" name="Oval 6">
            <a:extLst>
              <a:ext uri="{FF2B5EF4-FFF2-40B4-BE49-F238E27FC236}">
                <a16:creationId xmlns:a16="http://schemas.microsoft.com/office/drawing/2014/main" id="{57F06D9F-2AAE-09B6-B154-E7E3B749AB93}"/>
              </a:ext>
            </a:extLst>
          </p:cNvPr>
          <p:cNvSpPr/>
          <p:nvPr/>
        </p:nvSpPr>
        <p:spPr>
          <a:xfrm>
            <a:off x="2595890" y="4355317"/>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3091905" y="3058388"/>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4285851" y="3479354"/>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905928" y="2806590"/>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2996024" y="2086371"/>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1752679" y="3653341"/>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1752679" y="2442911"/>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3968041" y="2721861"/>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AA514A4-E0C3-1111-C420-BF62F9294D03}"/>
              </a:ext>
            </a:extLst>
          </p:cNvPr>
          <p:cNvSpPr txBox="1"/>
          <p:nvPr/>
        </p:nvSpPr>
        <p:spPr>
          <a:xfrm>
            <a:off x="5594120" y="1966909"/>
            <a:ext cx="3515144" cy="923330"/>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Graphs are </a:t>
            </a:r>
            <a:r>
              <a:rPr lang="en-US" i="1">
                <a:latin typeface="Segoe UI Semibold" panose="020B0702040204020203" pitchFamily="34" charset="0"/>
                <a:cs typeface="Segoe UI Semibold" panose="020B0702040204020203" pitchFamily="34" charset="0"/>
              </a:rPr>
              <a:t>mathematical structures</a:t>
            </a:r>
            <a:r>
              <a:rPr lang="en-US" b="1" i="1">
                <a:latin typeface="Segoe UI Semibold" panose="020B0702040204020203" pitchFamily="34" charset="0"/>
                <a:cs typeface="Segoe UI Semibold" panose="020B0702040204020203" pitchFamily="34" charset="0"/>
              </a:rPr>
              <a:t> </a:t>
            </a:r>
            <a:r>
              <a:rPr lang="en-US" i="1">
                <a:cs typeface="Segoe UI Semibold" panose="020B0702040204020203" pitchFamily="34" charset="0"/>
              </a:rPr>
              <a:t>which are used to model many relationships</a:t>
            </a:r>
            <a:endParaRPr lang="en-US" i="1">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734715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What are graphs?</a:t>
            </a:r>
          </a:p>
        </p:txBody>
      </p:sp>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2008" y="3191495"/>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08A4487-0971-4413-CB26-16EAD7B73189}"/>
              </a:ext>
            </a:extLst>
          </p:cNvPr>
          <p:cNvGrpSpPr/>
          <p:nvPr/>
        </p:nvGrpSpPr>
        <p:grpSpPr>
          <a:xfrm>
            <a:off x="659756" y="1970386"/>
            <a:ext cx="1851531" cy="686675"/>
            <a:chOff x="659756" y="1970386"/>
            <a:chExt cx="1851531" cy="686675"/>
          </a:xfrm>
        </p:grpSpPr>
        <p:sp>
          <p:nvSpPr>
            <p:cNvPr id="3" name="TextBox 2">
              <a:extLst>
                <a:ext uri="{FF2B5EF4-FFF2-40B4-BE49-F238E27FC236}">
                  <a16:creationId xmlns:a16="http://schemas.microsoft.com/office/drawing/2014/main" id="{08AA1794-95C9-9777-0CAC-B5DEA1577D26}"/>
                </a:ext>
              </a:extLst>
            </p:cNvPr>
            <p:cNvSpPr txBox="1"/>
            <p:nvPr/>
          </p:nvSpPr>
          <p:spPr>
            <a:xfrm>
              <a:off x="659756" y="1970386"/>
              <a:ext cx="1056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Elements</a:t>
              </a:r>
              <a:endParaRPr lang="en-SG" i="1">
                <a:latin typeface="Segoe UI Semilight" panose="020B0402040204020203" pitchFamily="34" charset="0"/>
                <a:cs typeface="Segoe UI Semilight" panose="020B0402040204020203" pitchFamily="34" charset="0"/>
              </a:endParaRPr>
            </a:p>
          </p:txBody>
        </p:sp>
        <p:sp>
          <p:nvSpPr>
            <p:cNvPr id="4" name="Freeform: Shape 3">
              <a:extLst>
                <a:ext uri="{FF2B5EF4-FFF2-40B4-BE49-F238E27FC236}">
                  <a16:creationId xmlns:a16="http://schemas.microsoft.com/office/drawing/2014/main" id="{5EB80C5C-EDC6-1F79-852E-9657FE7A1EBD}"/>
                </a:ext>
              </a:extLst>
            </p:cNvPr>
            <p:cNvSpPr/>
            <p:nvPr/>
          </p:nvSpPr>
          <p:spPr>
            <a:xfrm>
              <a:off x="1696278" y="2173357"/>
              <a:ext cx="815009" cy="483704"/>
            </a:xfrm>
            <a:custGeom>
              <a:avLst/>
              <a:gdLst>
                <a:gd name="connsiteX0" fmla="*/ 815009 w 815009"/>
                <a:gd name="connsiteY0" fmla="*/ 483704 h 483704"/>
                <a:gd name="connsiteX1" fmla="*/ 384313 w 815009"/>
                <a:gd name="connsiteY1" fmla="*/ 86139 h 483704"/>
                <a:gd name="connsiteX2" fmla="*/ 0 w 815009"/>
                <a:gd name="connsiteY2" fmla="*/ 0 h 483704"/>
              </a:gdLst>
              <a:ahLst/>
              <a:cxnLst>
                <a:cxn ang="0">
                  <a:pos x="connsiteX0" y="connsiteY0"/>
                </a:cxn>
                <a:cxn ang="0">
                  <a:pos x="connsiteX1" y="connsiteY1"/>
                </a:cxn>
                <a:cxn ang="0">
                  <a:pos x="connsiteX2" y="connsiteY2"/>
                </a:cxn>
              </a:cxnLst>
              <a:rect l="l" t="t" r="r" b="b"/>
              <a:pathLst>
                <a:path w="815009" h="483704">
                  <a:moveTo>
                    <a:pt x="815009" y="483704"/>
                  </a:moveTo>
                  <a:cubicBezTo>
                    <a:pt x="667578" y="325230"/>
                    <a:pt x="520148" y="166756"/>
                    <a:pt x="384313" y="86139"/>
                  </a:cubicBezTo>
                  <a:cubicBezTo>
                    <a:pt x="248478" y="5522"/>
                    <a:pt x="124239" y="2761"/>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1" name="Group 10">
            <a:extLst>
              <a:ext uri="{FF2B5EF4-FFF2-40B4-BE49-F238E27FC236}">
                <a16:creationId xmlns:a16="http://schemas.microsoft.com/office/drawing/2014/main" id="{32AAE0D7-E664-2762-2C56-75BD658B454D}"/>
              </a:ext>
            </a:extLst>
          </p:cNvPr>
          <p:cNvGrpSpPr/>
          <p:nvPr/>
        </p:nvGrpSpPr>
        <p:grpSpPr>
          <a:xfrm>
            <a:off x="5652052" y="1987136"/>
            <a:ext cx="2345475" cy="769316"/>
            <a:chOff x="5652052" y="1987136"/>
            <a:chExt cx="2345475" cy="769316"/>
          </a:xfrm>
        </p:grpSpPr>
        <p:sp>
          <p:nvSpPr>
            <p:cNvPr id="6" name="Freeform: Shape 5">
              <a:extLst>
                <a:ext uri="{FF2B5EF4-FFF2-40B4-BE49-F238E27FC236}">
                  <a16:creationId xmlns:a16="http://schemas.microsoft.com/office/drawing/2014/main" id="{23851E8B-D385-48D0-C5E9-FD674BC558BF}"/>
                </a:ext>
              </a:extLst>
            </p:cNvPr>
            <p:cNvSpPr/>
            <p:nvPr/>
          </p:nvSpPr>
          <p:spPr>
            <a:xfrm>
              <a:off x="5652052" y="2171802"/>
              <a:ext cx="1020418" cy="584650"/>
            </a:xfrm>
            <a:custGeom>
              <a:avLst/>
              <a:gdLst>
                <a:gd name="connsiteX0" fmla="*/ 0 w 1020418"/>
                <a:gd name="connsiteY0" fmla="*/ 584650 h 584650"/>
                <a:gd name="connsiteX1" fmla="*/ 371061 w 1020418"/>
                <a:gd name="connsiteY1" fmla="*/ 193711 h 584650"/>
                <a:gd name="connsiteX2" fmla="*/ 768626 w 1020418"/>
                <a:gd name="connsiteY2" fmla="*/ 28059 h 584650"/>
                <a:gd name="connsiteX3" fmla="*/ 1020418 w 1020418"/>
                <a:gd name="connsiteY3" fmla="*/ 1555 h 584650"/>
              </a:gdLst>
              <a:ahLst/>
              <a:cxnLst>
                <a:cxn ang="0">
                  <a:pos x="connsiteX0" y="connsiteY0"/>
                </a:cxn>
                <a:cxn ang="0">
                  <a:pos x="connsiteX1" y="connsiteY1"/>
                </a:cxn>
                <a:cxn ang="0">
                  <a:pos x="connsiteX2" y="connsiteY2"/>
                </a:cxn>
                <a:cxn ang="0">
                  <a:pos x="connsiteX3" y="connsiteY3"/>
                </a:cxn>
              </a:cxnLst>
              <a:rect l="l" t="t" r="r" b="b"/>
              <a:pathLst>
                <a:path w="1020418" h="584650">
                  <a:moveTo>
                    <a:pt x="0" y="584650"/>
                  </a:moveTo>
                  <a:cubicBezTo>
                    <a:pt x="121478" y="435563"/>
                    <a:pt x="242957" y="286476"/>
                    <a:pt x="371061" y="193711"/>
                  </a:cubicBezTo>
                  <a:cubicBezTo>
                    <a:pt x="499165" y="100946"/>
                    <a:pt x="660400" y="60085"/>
                    <a:pt x="768626" y="28059"/>
                  </a:cubicBezTo>
                  <a:cubicBezTo>
                    <a:pt x="876852" y="-3967"/>
                    <a:pt x="948635" y="-1206"/>
                    <a:pt x="1020418" y="155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65DFCF89-7EEB-9F34-A895-06F09F36B55B}"/>
                </a:ext>
              </a:extLst>
            </p:cNvPr>
            <p:cNvSpPr txBox="1"/>
            <p:nvPr/>
          </p:nvSpPr>
          <p:spPr>
            <a:xfrm>
              <a:off x="6620227" y="1987136"/>
              <a:ext cx="13773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Connections</a:t>
              </a:r>
              <a:endParaRPr lang="en-SG" i="1">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24346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7CA75C84-287D-B0DB-D83C-DC8E15635943}"/>
              </a:ext>
            </a:extLst>
          </p:cNvPr>
          <p:cNvSpPr/>
          <p:nvPr/>
        </p:nvSpPr>
        <p:spPr>
          <a:xfrm>
            <a:off x="4072047" y="4063545"/>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2" name="Straight Connector 21">
            <a:extLst>
              <a:ext uri="{FF2B5EF4-FFF2-40B4-BE49-F238E27FC236}">
                <a16:creationId xmlns:a16="http://schemas.microsoft.com/office/drawing/2014/main" id="{14E3E0C7-23E8-FD89-92DB-045901913B49}"/>
              </a:ext>
            </a:extLst>
          </p:cNvPr>
          <p:cNvCxnSpPr>
            <a:cxnSpLocks/>
            <a:stCxn id="25" idx="4"/>
            <a:endCxn id="21" idx="0"/>
          </p:cNvCxnSpPr>
          <p:nvPr/>
        </p:nvCxnSpPr>
        <p:spPr>
          <a:xfrm flipH="1">
            <a:off x="4568062" y="2766616"/>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EB08317-357D-F457-3383-CFA9D016AA28}"/>
              </a:ext>
            </a:extLst>
          </p:cNvPr>
          <p:cNvSpPr/>
          <p:nvPr/>
        </p:nvSpPr>
        <p:spPr>
          <a:xfrm rot="3526225">
            <a:off x="5762008" y="3187582"/>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Oval 23">
            <a:extLst>
              <a:ext uri="{FF2B5EF4-FFF2-40B4-BE49-F238E27FC236}">
                <a16:creationId xmlns:a16="http://schemas.microsoft.com/office/drawing/2014/main" id="{AD5692CF-410C-4EB9-4552-9581FFE54500}"/>
              </a:ext>
            </a:extLst>
          </p:cNvPr>
          <p:cNvSpPr/>
          <p:nvPr/>
        </p:nvSpPr>
        <p:spPr>
          <a:xfrm>
            <a:off x="2382085" y="2514818"/>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Oval 24">
            <a:extLst>
              <a:ext uri="{FF2B5EF4-FFF2-40B4-BE49-F238E27FC236}">
                <a16:creationId xmlns:a16="http://schemas.microsoft.com/office/drawing/2014/main" id="{3243B1E9-4803-C77B-90BC-B2F3387AA5A3}"/>
              </a:ext>
            </a:extLst>
          </p:cNvPr>
          <p:cNvSpPr/>
          <p:nvPr/>
        </p:nvSpPr>
        <p:spPr>
          <a:xfrm rot="979875">
            <a:off x="4472181" y="1794599"/>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6" name="Straight Connector 25">
            <a:extLst>
              <a:ext uri="{FF2B5EF4-FFF2-40B4-BE49-F238E27FC236}">
                <a16:creationId xmlns:a16="http://schemas.microsoft.com/office/drawing/2014/main" id="{68914CD5-EC97-3AD1-2BB8-BEBFD98021E0}"/>
              </a:ext>
            </a:extLst>
          </p:cNvPr>
          <p:cNvCxnSpPr>
            <a:cxnSpLocks/>
            <a:stCxn id="24" idx="5"/>
            <a:endCxn id="21" idx="1"/>
          </p:cNvCxnSpPr>
          <p:nvPr/>
        </p:nvCxnSpPr>
        <p:spPr>
          <a:xfrm>
            <a:off x="3228836" y="3361569"/>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BABBAB9-6358-E91C-A56B-AC1F017A2BBE}"/>
              </a:ext>
            </a:extLst>
          </p:cNvPr>
          <p:cNvCxnSpPr>
            <a:cxnSpLocks/>
            <a:stCxn id="24" idx="7"/>
            <a:endCxn id="25" idx="2"/>
          </p:cNvCxnSpPr>
          <p:nvPr/>
        </p:nvCxnSpPr>
        <p:spPr>
          <a:xfrm flipV="1">
            <a:off x="3228836" y="2151139"/>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A643F7A-B605-AF00-27F0-2BA86E7D9D8D}"/>
              </a:ext>
            </a:extLst>
          </p:cNvPr>
          <p:cNvCxnSpPr>
            <a:cxnSpLocks/>
            <a:stCxn id="25" idx="6"/>
            <a:endCxn id="23" idx="2"/>
          </p:cNvCxnSpPr>
          <p:nvPr/>
        </p:nvCxnSpPr>
        <p:spPr>
          <a:xfrm>
            <a:off x="5444198" y="2430089"/>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Types of Graphs</a:t>
            </a:r>
          </a:p>
        </p:txBody>
      </p:sp>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2008" y="3191495"/>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7F74F5C7-02A6-FB66-C4BE-F2399F0B8C06}"/>
              </a:ext>
            </a:extLst>
          </p:cNvPr>
          <p:cNvSpPr/>
          <p:nvPr/>
        </p:nvSpPr>
        <p:spPr>
          <a:xfrm>
            <a:off x="2608100" y="2744746"/>
            <a:ext cx="540000" cy="540000"/>
          </a:xfrm>
          <a:prstGeom prst="ellipse">
            <a:avLst/>
          </a:prstGeom>
          <a:solidFill>
            <a:schemeClr val="accent6">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81487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05556E-6 -3.33333E-6 L 0.18489 0.22686 " pathEditMode="relative" rAng="0" ptsTypes="AA">
                                      <p:cBhvr>
                                        <p:cTn id="6" dur="500" fill="hold"/>
                                        <p:tgtEl>
                                          <p:spTgt spid="2"/>
                                        </p:tgtEl>
                                        <p:attrNameLst>
                                          <p:attrName>ppt_x</p:attrName>
                                          <p:attrName>ppt_y</p:attrName>
                                        </p:attrNameLst>
                                      </p:cBhvr>
                                      <p:rCtr x="9236" y="11343"/>
                                    </p:animMotion>
                                  </p:childTnLst>
                                </p:cTn>
                              </p:par>
                            </p:childTnLst>
                          </p:cTn>
                        </p:par>
                        <p:par>
                          <p:cTn id="7" fill="hold">
                            <p:stCondLst>
                              <p:cond delay="500"/>
                            </p:stCondLst>
                            <p:childTnLst>
                              <p:par>
                                <p:cTn id="8" presetID="42" presetClass="path" presetSubtype="0" accel="50000" decel="50000" fill="hold" grpId="1" nodeType="afterEffect">
                                  <p:stCondLst>
                                    <p:cond delay="0"/>
                                  </p:stCondLst>
                                  <p:childTnLst>
                                    <p:animMotion origin="layout" path="M 0.18489 0.22685 L 0.22777 -0.10694 " pathEditMode="relative" rAng="0" ptsTypes="AA">
                                      <p:cBhvr>
                                        <p:cTn id="9" dur="500" fill="hold"/>
                                        <p:tgtEl>
                                          <p:spTgt spid="2"/>
                                        </p:tgtEl>
                                        <p:attrNameLst>
                                          <p:attrName>ppt_x</p:attrName>
                                          <p:attrName>ppt_y</p:attrName>
                                        </p:attrNameLst>
                                      </p:cBhvr>
                                      <p:rCtr x="2500" y="-16042"/>
                                    </p:animMotion>
                                  </p:childTnLst>
                                </p:cTn>
                              </p:par>
                            </p:childTnLst>
                          </p:cTn>
                        </p:par>
                        <p:par>
                          <p:cTn id="10" fill="hold">
                            <p:stCondLst>
                              <p:cond delay="1000"/>
                            </p:stCondLst>
                            <p:childTnLst>
                              <p:par>
                                <p:cTn id="11" presetID="42" presetClass="path" presetSubtype="0" accel="50000" decel="50000" fill="hold" grpId="2" nodeType="afterEffect">
                                  <p:stCondLst>
                                    <p:cond delay="0"/>
                                  </p:stCondLst>
                                  <p:childTnLst>
                                    <p:animMotion origin="layout" path="M 0.22777 -0.10694 L 4.72222E-6 4.07407E-6 " pathEditMode="relative" rAng="0" ptsTypes="AA">
                                      <p:cBhvr>
                                        <p:cTn id="12" dur="500" fill="hold"/>
                                        <p:tgtEl>
                                          <p:spTgt spid="2"/>
                                        </p:tgtEl>
                                        <p:attrNameLst>
                                          <p:attrName>ppt_x</p:attrName>
                                          <p:attrName>ppt_y</p:attrName>
                                        </p:attrNameLst>
                                      </p:cBhvr>
                                      <p:rCtr x="-11128" y="5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A4CB4A5-45D9-517B-804A-86EEC4BA41B7}"/>
              </a:ext>
            </a:extLst>
          </p:cNvPr>
          <p:cNvGrpSpPr/>
          <p:nvPr/>
        </p:nvGrpSpPr>
        <p:grpSpPr>
          <a:xfrm>
            <a:off x="2382085" y="1788505"/>
            <a:ext cx="4371953" cy="3260976"/>
            <a:chOff x="2534485" y="1950912"/>
            <a:chExt cx="4371953" cy="3260976"/>
          </a:xfrm>
        </p:grpSpPr>
        <p:sp>
          <p:nvSpPr>
            <p:cNvPr id="26" name="Oval 25">
              <a:extLst>
                <a:ext uri="{FF2B5EF4-FFF2-40B4-BE49-F238E27FC236}">
                  <a16:creationId xmlns:a16="http://schemas.microsoft.com/office/drawing/2014/main" id="{EFD87069-7CFC-08EB-8C35-09EFF7FDE784}"/>
                </a:ext>
              </a:extLst>
            </p:cNvPr>
            <p:cNvSpPr/>
            <p:nvPr/>
          </p:nvSpPr>
          <p:spPr>
            <a:xfrm>
              <a:off x="4224447" y="42198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4720462" y="2922929"/>
              <a:ext cx="260659" cy="1296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5914408" y="3343895"/>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Oval 28">
              <a:extLst>
                <a:ext uri="{FF2B5EF4-FFF2-40B4-BE49-F238E27FC236}">
                  <a16:creationId xmlns:a16="http://schemas.microsoft.com/office/drawing/2014/main" id="{B36463DA-04BD-07AC-5E7C-A29EEBA67AE9}"/>
                </a:ext>
              </a:extLst>
            </p:cNvPr>
            <p:cNvSpPr/>
            <p:nvPr/>
          </p:nvSpPr>
          <p:spPr>
            <a:xfrm>
              <a:off x="2534485" y="26711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Oval 29">
              <a:extLst>
                <a:ext uri="{FF2B5EF4-FFF2-40B4-BE49-F238E27FC236}">
                  <a16:creationId xmlns:a16="http://schemas.microsoft.com/office/drawing/2014/main" id="{1C0369B6-D279-DAB4-0967-E65125094869}"/>
                </a:ext>
              </a:extLst>
            </p:cNvPr>
            <p:cNvSpPr/>
            <p:nvPr/>
          </p:nvSpPr>
          <p:spPr>
            <a:xfrm rot="979875">
              <a:off x="4624581" y="19509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3381236" y="3517882"/>
              <a:ext cx="988490" cy="84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3381236" y="2307452"/>
              <a:ext cx="1263358" cy="508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5596598" y="2586402"/>
              <a:ext cx="556657" cy="829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Types of Graphs</a:t>
            </a:r>
          </a:p>
        </p:txBody>
      </p:sp>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2008" y="3191495"/>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56657" cy="829367"/>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3B3AA78-E3FC-5484-CCE4-A97059CAACDC}"/>
              </a:ext>
            </a:extLst>
          </p:cNvPr>
          <p:cNvSpPr/>
          <p:nvPr/>
        </p:nvSpPr>
        <p:spPr>
          <a:xfrm>
            <a:off x="2608100" y="2744746"/>
            <a:ext cx="540000" cy="540000"/>
          </a:xfrm>
          <a:prstGeom prst="ellipse">
            <a:avLst/>
          </a:prstGeom>
          <a:solidFill>
            <a:schemeClr val="accent6">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5" name="Group 24">
            <a:extLst>
              <a:ext uri="{FF2B5EF4-FFF2-40B4-BE49-F238E27FC236}">
                <a16:creationId xmlns:a16="http://schemas.microsoft.com/office/drawing/2014/main" id="{2F7FD856-69EB-D022-8189-CF072FACA668}"/>
              </a:ext>
            </a:extLst>
          </p:cNvPr>
          <p:cNvGrpSpPr/>
          <p:nvPr/>
        </p:nvGrpSpPr>
        <p:grpSpPr>
          <a:xfrm>
            <a:off x="4761186" y="3478924"/>
            <a:ext cx="1758040" cy="2114049"/>
            <a:chOff x="4761186" y="3478924"/>
            <a:chExt cx="1758040" cy="2114049"/>
          </a:xfrm>
        </p:grpSpPr>
        <p:sp>
          <p:nvSpPr>
            <p:cNvPr id="23" name="Freeform: Shape 22">
              <a:extLst>
                <a:ext uri="{FF2B5EF4-FFF2-40B4-BE49-F238E27FC236}">
                  <a16:creationId xmlns:a16="http://schemas.microsoft.com/office/drawing/2014/main" id="{B1F4C916-C400-5B02-F17C-F7E10AB08845}"/>
                </a:ext>
              </a:extLst>
            </p:cNvPr>
            <p:cNvSpPr/>
            <p:nvPr/>
          </p:nvSpPr>
          <p:spPr>
            <a:xfrm>
              <a:off x="4761186" y="3478924"/>
              <a:ext cx="1262648" cy="1744717"/>
            </a:xfrm>
            <a:custGeom>
              <a:avLst/>
              <a:gdLst>
                <a:gd name="connsiteX0" fmla="*/ 0 w 1262648"/>
                <a:gd name="connsiteY0" fmla="*/ 0 h 1744717"/>
                <a:gd name="connsiteX1" fmla="*/ 683173 w 1262648"/>
                <a:gd name="connsiteY1" fmla="*/ 588579 h 1744717"/>
                <a:gd name="connsiteX2" fmla="*/ 1187669 w 1262648"/>
                <a:gd name="connsiteY2" fmla="*/ 1397876 h 1744717"/>
                <a:gd name="connsiteX3" fmla="*/ 1250731 w 1262648"/>
                <a:gd name="connsiteY3" fmla="*/ 1744717 h 1744717"/>
              </a:gdLst>
              <a:ahLst/>
              <a:cxnLst>
                <a:cxn ang="0">
                  <a:pos x="connsiteX0" y="connsiteY0"/>
                </a:cxn>
                <a:cxn ang="0">
                  <a:pos x="connsiteX1" y="connsiteY1"/>
                </a:cxn>
                <a:cxn ang="0">
                  <a:pos x="connsiteX2" y="connsiteY2"/>
                </a:cxn>
                <a:cxn ang="0">
                  <a:pos x="connsiteX3" y="connsiteY3"/>
                </a:cxn>
              </a:cxnLst>
              <a:rect l="l" t="t" r="r" b="b"/>
              <a:pathLst>
                <a:path w="1262648" h="1744717">
                  <a:moveTo>
                    <a:pt x="0" y="0"/>
                  </a:moveTo>
                  <a:cubicBezTo>
                    <a:pt x="242614" y="177800"/>
                    <a:pt x="485228" y="355600"/>
                    <a:pt x="683173" y="588579"/>
                  </a:cubicBezTo>
                  <a:cubicBezTo>
                    <a:pt x="881118" y="821558"/>
                    <a:pt x="1093076" y="1205186"/>
                    <a:pt x="1187669" y="1397876"/>
                  </a:cubicBezTo>
                  <a:cubicBezTo>
                    <a:pt x="1282262" y="1590566"/>
                    <a:pt x="1266496" y="1667641"/>
                    <a:pt x="1250731" y="1744717"/>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FA34713B-3DB5-EC94-E20B-5ADC3455318A}"/>
                </a:ext>
              </a:extLst>
            </p:cNvPr>
            <p:cNvSpPr txBox="1"/>
            <p:nvPr/>
          </p:nvSpPr>
          <p:spPr>
            <a:xfrm>
              <a:off x="5528442" y="5223641"/>
              <a:ext cx="990784"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Directed</a:t>
              </a:r>
              <a:endParaRPr lang="en-SG" i="1">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85162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05556E-6 -3.33333E-6 L 0.22552 -0.10856 " pathEditMode="relative" rAng="0" ptsTypes="AA">
                                      <p:cBhvr>
                                        <p:cTn id="6" dur="500" fill="hold"/>
                                        <p:tgtEl>
                                          <p:spTgt spid="22"/>
                                        </p:tgtEl>
                                        <p:attrNameLst>
                                          <p:attrName>ppt_x</p:attrName>
                                          <p:attrName>ppt_y</p:attrName>
                                        </p:attrNameLst>
                                      </p:cBhvr>
                                      <p:rCtr x="11267" y="-5440"/>
                                    </p:animMotion>
                                  </p:childTnLst>
                                </p:cTn>
                              </p:par>
                            </p:childTnLst>
                          </p:cTn>
                        </p:par>
                        <p:par>
                          <p:cTn id="7" fill="hold">
                            <p:stCondLst>
                              <p:cond delay="500"/>
                            </p:stCondLst>
                            <p:childTnLst>
                              <p:par>
                                <p:cTn id="8" presetID="42" presetClass="path" presetSubtype="0" accel="50000" decel="50000" fill="hold" grpId="1" nodeType="afterEffect">
                                  <p:stCondLst>
                                    <p:cond delay="0"/>
                                  </p:stCondLst>
                                  <p:childTnLst>
                                    <p:animMotion origin="layout" path="M 0.22552 -0.10856 L 0.18489 0.22871 " pathEditMode="relative" rAng="0" ptsTypes="AA">
                                      <p:cBhvr>
                                        <p:cTn id="9" dur="500" fill="hold"/>
                                        <p:tgtEl>
                                          <p:spTgt spid="22"/>
                                        </p:tgtEl>
                                        <p:attrNameLst>
                                          <p:attrName>ppt_x</p:attrName>
                                          <p:attrName>ppt_y</p:attrName>
                                        </p:attrNameLst>
                                      </p:cBhvr>
                                      <p:rCtr x="-2031" y="16852"/>
                                    </p:animMotion>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2" nodeType="clickEffect">
                                  <p:stCondLst>
                                    <p:cond delay="0"/>
                                  </p:stCondLst>
                                  <p:childTnLst>
                                    <p:animMotion origin="layout" path="M 0.18628 0.23172 L 0.18628 0.23172 C 0.18212 0.2301 0.17777 0.22871 0.17361 0.22709 C 0.1717 0.22616 0.16996 0.22431 0.16788 0.22385 C 0.16562 0.22361 0.16337 0.225 0.16111 0.22547 C 0.16337 0.22709 0.1658 0.22824 0.16788 0.2301 C 0.1783 0.23889 0.16962 0.23449 0.17708 0.23773 C 0.1783 0.23866 0.17916 0.24051 0.18055 0.24074 C 0.19027 0.24213 0.18854 0.23773 0.19548 0.2301 C 0.19948 0.22593 0.20902 0.22084 0.21267 0.21945 C 0.21406 0.21875 0.21041 0.2213 0.2092 0.22246 C 0.20729 0.22199 0.20555 0.2213 0.20347 0.22084 C 0.20052 0.22037 0.19739 0.22037 0.19427 0.21945 C 0.19236 0.21875 0.19062 0.21713 0.18854 0.21621 C 0.1868 0.21551 0.18472 0.21528 0.18281 0.21482 L 0.16909 0.21181 C 0.16788 0.2132 0.16545 0.21412 0.16562 0.21621 C 0.16649 0.2301 0.16927 0.22963 0.17604 0.23311 C 0.17708 0.23264 0.1783 0.23241 0.17934 0.23172 C 0.18402 0.22824 0.18784 0.22176 0.19323 0.22084 L 0.20347 0.21945 C 0.20625 0.22037 0.20902 0.22107 0.21163 0.22246 C 0.21284 0.22315 0.21597 0.22408 0.2151 0.22547 C 0.21284 0.22894 0.2059 0.23172 0.2059 0.23172 C 0.20347 0.23056 0.20121 0.22986 0.19896 0.22848 C 0.19357 0.22547 0.19271 0.22454 0.18854 0.22084 C 0.18212 0.2213 0.17517 0.21945 0.16909 0.22246 C 0.16718 0.22338 0.16909 0.22801 0.17014 0.2301 C 0.17118 0.23195 0.17326 0.23195 0.17482 0.23311 C 0.1908 0.24561 0.1783 0.23704 0.18854 0.24398 C 0.18941 0.23866 0.1901 0.23357 0.19097 0.22848 C 0.19218 0.21875 0.18975 0.21945 0.19323 0.21945 L 0.19896 0.22848 " pathEditMode="relative" ptsTypes="AAAAAAAAAAAAAAAAAAAAAAAAAAAAAAAAA">
                                      <p:cBhvr>
                                        <p:cTn id="13"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a:off x="1887937" y="4802688"/>
            <a:ext cx="766615" cy="766616"/>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271245" y="3800454"/>
            <a:ext cx="201430" cy="100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193895" y="4125767"/>
            <a:ext cx="766616" cy="766615"/>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Oval 28">
            <a:extLst>
              <a:ext uri="{FF2B5EF4-FFF2-40B4-BE49-F238E27FC236}">
                <a16:creationId xmlns:a16="http://schemas.microsoft.com/office/drawing/2014/main" id="{B36463DA-04BD-07AC-5E7C-A29EEBA67AE9}"/>
              </a:ext>
            </a:extLst>
          </p:cNvPr>
          <p:cNvSpPr/>
          <p:nvPr/>
        </p:nvSpPr>
        <p:spPr>
          <a:xfrm>
            <a:off x="581979" y="3605871"/>
            <a:ext cx="766615" cy="76661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Oval 29">
            <a:extLst>
              <a:ext uri="{FF2B5EF4-FFF2-40B4-BE49-F238E27FC236}">
                <a16:creationId xmlns:a16="http://schemas.microsoft.com/office/drawing/2014/main" id="{1C0369B6-D279-DAB4-0967-E65125094869}"/>
              </a:ext>
            </a:extLst>
          </p:cNvPr>
          <p:cNvSpPr/>
          <p:nvPr/>
        </p:nvSpPr>
        <p:spPr>
          <a:xfrm rot="979875">
            <a:off x="2197151" y="3049304"/>
            <a:ext cx="766615" cy="766616"/>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236326" y="4260219"/>
            <a:ext cx="763879" cy="654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236326" y="3324829"/>
            <a:ext cx="976290" cy="393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2948300" y="3540395"/>
            <a:ext cx="430170" cy="640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Types of Graphs</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5034925" y="3098389"/>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1900137"/>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1903188"/>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Tree>
    <p:extLst>
      <p:ext uri="{BB962C8B-B14F-4D97-AF65-F5344CB8AC3E}">
        <p14:creationId xmlns:p14="http://schemas.microsoft.com/office/powerpoint/2010/main" val="314166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E384-8BED-4E61-1CE1-C5032615298A}"/>
              </a:ext>
            </a:extLst>
          </p:cNvPr>
          <p:cNvSpPr>
            <a:spLocks noGrp="1"/>
          </p:cNvSpPr>
          <p:nvPr>
            <p:ph type="title"/>
          </p:nvPr>
        </p:nvSpPr>
        <p:spPr/>
        <p:txBody>
          <a:bodyPr/>
          <a:lstStyle/>
          <a:p>
            <a:r>
              <a:rPr lang="en-SG"/>
              <a:t>Introduction</a:t>
            </a:r>
          </a:p>
        </p:txBody>
      </p:sp>
      <p:grpSp>
        <p:nvGrpSpPr>
          <p:cNvPr id="20" name="Group 19">
            <a:extLst>
              <a:ext uri="{FF2B5EF4-FFF2-40B4-BE49-F238E27FC236}">
                <a16:creationId xmlns:a16="http://schemas.microsoft.com/office/drawing/2014/main" id="{394D1F7B-4D44-36BF-E52F-8ECFAE2795A3}"/>
              </a:ext>
            </a:extLst>
          </p:cNvPr>
          <p:cNvGrpSpPr/>
          <p:nvPr/>
        </p:nvGrpSpPr>
        <p:grpSpPr>
          <a:xfrm>
            <a:off x="927815" y="2086371"/>
            <a:ext cx="4350066" cy="3260976"/>
            <a:chOff x="927815" y="2086371"/>
            <a:chExt cx="4350066" cy="3260976"/>
          </a:xfrm>
        </p:grpSpPr>
        <p:sp>
          <p:nvSpPr>
            <p:cNvPr id="3" name="Oval 2">
              <a:extLst>
                <a:ext uri="{FF2B5EF4-FFF2-40B4-BE49-F238E27FC236}">
                  <a16:creationId xmlns:a16="http://schemas.microsoft.com/office/drawing/2014/main" id="{662CC54D-CD16-E2AD-4E05-4F2D0F200DE4}"/>
                </a:ext>
              </a:extLst>
            </p:cNvPr>
            <p:cNvSpPr/>
            <p:nvPr/>
          </p:nvSpPr>
          <p:spPr>
            <a:xfrm>
              <a:off x="2595890" y="4355317"/>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4" name="Straight Connector 3">
              <a:extLst>
                <a:ext uri="{FF2B5EF4-FFF2-40B4-BE49-F238E27FC236}">
                  <a16:creationId xmlns:a16="http://schemas.microsoft.com/office/drawing/2014/main" id="{BDBD16DC-DBFA-4CC9-7F4F-586D893C3223}"/>
                </a:ext>
              </a:extLst>
            </p:cNvPr>
            <p:cNvCxnSpPr>
              <a:cxnSpLocks/>
              <a:stCxn id="7" idx="4"/>
              <a:endCxn id="3" idx="0"/>
            </p:cNvCxnSpPr>
            <p:nvPr/>
          </p:nvCxnSpPr>
          <p:spPr>
            <a:xfrm flipH="1">
              <a:off x="3091905" y="3011381"/>
              <a:ext cx="151147" cy="13439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A8984A8-0541-D8D0-B27B-62E29E69F028}"/>
                </a:ext>
              </a:extLst>
            </p:cNvPr>
            <p:cNvSpPr/>
            <p:nvPr/>
          </p:nvSpPr>
          <p:spPr>
            <a:xfrm rot="3526225">
              <a:off x="4285851" y="3479354"/>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Oval 5">
              <a:extLst>
                <a:ext uri="{FF2B5EF4-FFF2-40B4-BE49-F238E27FC236}">
                  <a16:creationId xmlns:a16="http://schemas.microsoft.com/office/drawing/2014/main" id="{C1F061B1-478F-AE0E-9E1F-A484D8887C0E}"/>
                </a:ext>
              </a:extLst>
            </p:cNvPr>
            <p:cNvSpPr/>
            <p:nvPr/>
          </p:nvSpPr>
          <p:spPr>
            <a:xfrm>
              <a:off x="927815" y="2831373"/>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Oval 6">
              <a:extLst>
                <a:ext uri="{FF2B5EF4-FFF2-40B4-BE49-F238E27FC236}">
                  <a16:creationId xmlns:a16="http://schemas.microsoft.com/office/drawing/2014/main" id="{A3850645-9642-2ACE-45B6-DBA413394EC4}"/>
                </a:ext>
              </a:extLst>
            </p:cNvPr>
            <p:cNvSpPr/>
            <p:nvPr/>
          </p:nvSpPr>
          <p:spPr>
            <a:xfrm rot="1807842">
              <a:off x="2996024" y="2086371"/>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C4F6946A-06C6-0213-0ADD-B946FEDA217B}"/>
                </a:ext>
              </a:extLst>
            </p:cNvPr>
            <p:cNvCxnSpPr>
              <a:cxnSpLocks/>
              <a:stCxn id="6" idx="5"/>
              <a:endCxn id="3" idx="1"/>
            </p:cNvCxnSpPr>
            <p:nvPr/>
          </p:nvCxnSpPr>
          <p:spPr>
            <a:xfrm>
              <a:off x="1774566" y="3678124"/>
              <a:ext cx="966603" cy="8224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FD62BB-FA7D-CF0F-4114-207D45F5DFF1}"/>
                </a:ext>
              </a:extLst>
            </p:cNvPr>
            <p:cNvCxnSpPr>
              <a:cxnSpLocks/>
              <a:stCxn id="6" idx="7"/>
              <a:endCxn id="7" idx="3"/>
            </p:cNvCxnSpPr>
            <p:nvPr/>
          </p:nvCxnSpPr>
          <p:spPr>
            <a:xfrm flipV="1">
              <a:off x="1774566" y="2709671"/>
              <a:ext cx="1238067" cy="266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841490-DF6B-21ED-4A61-10C96B421ABE}"/>
                </a:ext>
              </a:extLst>
            </p:cNvPr>
            <p:cNvCxnSpPr>
              <a:cxnSpLocks/>
              <a:stCxn id="7" idx="6"/>
              <a:endCxn id="5" idx="2"/>
            </p:cNvCxnSpPr>
            <p:nvPr/>
          </p:nvCxnSpPr>
          <p:spPr>
            <a:xfrm>
              <a:off x="3921034" y="2831373"/>
              <a:ext cx="603664" cy="719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4D5630F-794A-0516-8F00-20382AFA65C7}"/>
              </a:ext>
            </a:extLst>
          </p:cNvPr>
          <p:cNvSpPr txBox="1"/>
          <p:nvPr/>
        </p:nvSpPr>
        <p:spPr>
          <a:xfrm>
            <a:off x="5594120" y="1966909"/>
            <a:ext cx="3515144" cy="923330"/>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Graphs are </a:t>
            </a:r>
            <a:r>
              <a:rPr lang="en-US" i="1">
                <a:latin typeface="Segoe UI Semibold" panose="020B0702040204020203" pitchFamily="34" charset="0"/>
                <a:cs typeface="Segoe UI Semibold" panose="020B0702040204020203" pitchFamily="34" charset="0"/>
              </a:rPr>
              <a:t>mathematical structures</a:t>
            </a:r>
            <a:r>
              <a:rPr lang="en-US" b="1" i="1">
                <a:latin typeface="Segoe UI Semibold" panose="020B0702040204020203" pitchFamily="34" charset="0"/>
                <a:cs typeface="Segoe UI Semibold" panose="020B0702040204020203" pitchFamily="34" charset="0"/>
              </a:rPr>
              <a:t> </a:t>
            </a:r>
            <a:r>
              <a:rPr lang="en-US" i="1">
                <a:cs typeface="Segoe UI Semibold" panose="020B0702040204020203" pitchFamily="34" charset="0"/>
              </a:rPr>
              <a:t>which are used to model many relationships</a:t>
            </a:r>
            <a:endParaRPr lang="en-US" i="1">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06213C29-415C-79DC-9854-371C0B005F38}"/>
              </a:ext>
            </a:extLst>
          </p:cNvPr>
          <p:cNvSpPr txBox="1"/>
          <p:nvPr/>
        </p:nvSpPr>
        <p:spPr>
          <a:xfrm>
            <a:off x="3047429" y="1654677"/>
            <a:ext cx="846751"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Vertex</a:t>
            </a:r>
          </a:p>
        </p:txBody>
      </p:sp>
      <p:sp>
        <p:nvSpPr>
          <p:cNvPr id="17" name="TextBox 16">
            <a:extLst>
              <a:ext uri="{FF2B5EF4-FFF2-40B4-BE49-F238E27FC236}">
                <a16:creationId xmlns:a16="http://schemas.microsoft.com/office/drawing/2014/main" id="{E069030B-EF64-0D3D-8BC0-52A634A83F22}"/>
              </a:ext>
            </a:extLst>
          </p:cNvPr>
          <p:cNvSpPr txBox="1"/>
          <p:nvPr/>
        </p:nvSpPr>
        <p:spPr>
          <a:xfrm>
            <a:off x="1870936" y="2362991"/>
            <a:ext cx="846751"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Edge</a:t>
            </a:r>
          </a:p>
        </p:txBody>
      </p:sp>
    </p:spTree>
    <p:extLst>
      <p:ext uri="{BB962C8B-B14F-4D97-AF65-F5344CB8AC3E}">
        <p14:creationId xmlns:p14="http://schemas.microsoft.com/office/powerpoint/2010/main" val="761164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fade">
                                      <p:cBhvr>
                                        <p:cTn id="21" dur="1000"/>
                                        <p:tgtEl>
                                          <p:spTgt spid="17">
                                            <p:txEl>
                                              <p:pRg st="0" end="0"/>
                                            </p:txEl>
                                          </p:spTgt>
                                        </p:tgtEl>
                                      </p:cBhvr>
                                    </p:animEffect>
                                    <p:anim calcmode="lin" valueType="num">
                                      <p:cBhvr>
                                        <p:cTn id="2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Degree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5934153"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318008"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253678"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38" name="Oval 37">
            <a:extLst>
              <a:ext uri="{FF2B5EF4-FFF2-40B4-BE49-F238E27FC236}">
                <a16:creationId xmlns:a16="http://schemas.microsoft.com/office/drawing/2014/main" id="{F9F7BA84-8421-E85C-5B1F-5FA6E7D0E689}"/>
              </a:ext>
            </a:extLst>
          </p:cNvPr>
          <p:cNvSpPr/>
          <p:nvPr/>
        </p:nvSpPr>
        <p:spPr>
          <a:xfrm>
            <a:off x="1107052" y="2738942"/>
            <a:ext cx="914400" cy="914400"/>
          </a:xfrm>
          <a:prstGeom prst="ellipse">
            <a:avLst/>
          </a:prstGeom>
          <a:gradFill flip="none" rotWithShape="1">
            <a:gsLst>
              <a:gs pos="0">
                <a:srgbClr val="FFFF00">
                  <a:alpha val="80000"/>
                </a:srgbClr>
              </a:gs>
              <a:gs pos="100000">
                <a:srgbClr val="FFF2C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010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Degree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9" name="Oval 8">
            <a:extLst>
              <a:ext uri="{FF2B5EF4-FFF2-40B4-BE49-F238E27FC236}">
                <a16:creationId xmlns:a16="http://schemas.microsoft.com/office/drawing/2014/main" id="{C3DD8E4B-26B1-3870-1FB2-3576099A5FB1}"/>
              </a:ext>
            </a:extLst>
          </p:cNvPr>
          <p:cNvSpPr/>
          <p:nvPr/>
        </p:nvSpPr>
        <p:spPr>
          <a:xfrm>
            <a:off x="1107052" y="2738942"/>
            <a:ext cx="914400" cy="914400"/>
          </a:xfrm>
          <a:prstGeom prst="ellipse">
            <a:avLst/>
          </a:prstGeom>
          <a:gradFill flip="none" rotWithShape="1">
            <a:gsLst>
              <a:gs pos="0">
                <a:srgbClr val="FFFF00">
                  <a:alpha val="80000"/>
                </a:srgbClr>
              </a:gs>
              <a:gs pos="100000">
                <a:srgbClr val="FFF2C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4ACE75CA-4785-8699-D896-8D84926C2434}"/>
              </a:ext>
            </a:extLst>
          </p:cNvPr>
          <p:cNvSpPr txBox="1"/>
          <p:nvPr/>
        </p:nvSpPr>
        <p:spPr>
          <a:xfrm>
            <a:off x="6472590" y="2716907"/>
            <a:ext cx="295274"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2</a:t>
            </a:r>
            <a:endParaRPr lang="en-SG" i="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4149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2.22222E-6 L 0.1776 -0.07824 " pathEditMode="relative" rAng="0" ptsTypes="AA">
                                      <p:cBhvr>
                                        <p:cTn id="6" dur="2000" fill="hold"/>
                                        <p:tgtEl>
                                          <p:spTgt spid="9"/>
                                        </p:tgtEl>
                                        <p:attrNameLst>
                                          <p:attrName>ppt_x</p:attrName>
                                          <p:attrName>ppt_y</p:attrName>
                                        </p:attrNameLst>
                                      </p:cBhvr>
                                      <p:rCtr x="8872"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Degree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9" name="Oval 8">
            <a:extLst>
              <a:ext uri="{FF2B5EF4-FFF2-40B4-BE49-F238E27FC236}">
                <a16:creationId xmlns:a16="http://schemas.microsoft.com/office/drawing/2014/main" id="{C3DD8E4B-26B1-3870-1FB2-3576099A5FB1}"/>
              </a:ext>
            </a:extLst>
          </p:cNvPr>
          <p:cNvSpPr/>
          <p:nvPr/>
        </p:nvSpPr>
        <p:spPr>
          <a:xfrm>
            <a:off x="2639778" y="2194760"/>
            <a:ext cx="914400" cy="914400"/>
          </a:xfrm>
          <a:prstGeom prst="ellipse">
            <a:avLst/>
          </a:prstGeom>
          <a:gradFill flip="none" rotWithShape="1">
            <a:gsLst>
              <a:gs pos="0">
                <a:srgbClr val="FFFF00">
                  <a:alpha val="80000"/>
                </a:srgbClr>
              </a:gs>
              <a:gs pos="100000">
                <a:srgbClr val="FFF2C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139A5D2E-5A4A-7BF4-6A14-73A2BFDF490C}"/>
              </a:ext>
            </a:extLst>
          </p:cNvPr>
          <p:cNvSpPr txBox="1"/>
          <p:nvPr/>
        </p:nvSpPr>
        <p:spPr>
          <a:xfrm>
            <a:off x="6472590" y="2716907"/>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0368F0E0-6B5C-C9D8-0D8A-DBAF8BF9F5E3}"/>
              </a:ext>
            </a:extLst>
          </p:cNvPr>
          <p:cNvSpPr txBox="1"/>
          <p:nvPr/>
        </p:nvSpPr>
        <p:spPr>
          <a:xfrm>
            <a:off x="6474032" y="3109160"/>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12341457-EF72-CD52-F3A5-CBAEFBA54638}"/>
              </a:ext>
            </a:extLst>
          </p:cNvPr>
          <p:cNvSpPr txBox="1"/>
          <p:nvPr/>
        </p:nvSpPr>
        <p:spPr>
          <a:xfrm>
            <a:off x="6486664" y="3549448"/>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4AA5DB6B-92B4-268B-DE28-0EABF528BCE8}"/>
              </a:ext>
            </a:extLst>
          </p:cNvPr>
          <p:cNvSpPr txBox="1"/>
          <p:nvPr/>
        </p:nvSpPr>
        <p:spPr>
          <a:xfrm>
            <a:off x="6502408" y="4053514"/>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9070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4.44444E-6 L -0.02691 0.25486 " pathEditMode="relative" rAng="0" ptsTypes="AA">
                                      <p:cBhvr>
                                        <p:cTn id="6" dur="2000" fill="hold"/>
                                        <p:tgtEl>
                                          <p:spTgt spid="9"/>
                                        </p:tgtEl>
                                        <p:attrNameLst>
                                          <p:attrName>ppt_x</p:attrName>
                                          <p:attrName>ppt_y</p:attrName>
                                        </p:attrNameLst>
                                      </p:cBhvr>
                                      <p:rCtr x="-1354" y="1273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2691 0.25486 L 0.11388 0.16157 " pathEditMode="relative" rAng="0" ptsTypes="AA">
                                      <p:cBhvr>
                                        <p:cTn id="10" dur="2000" fill="hold"/>
                                        <p:tgtEl>
                                          <p:spTgt spid="9"/>
                                        </p:tgtEl>
                                        <p:attrNameLst>
                                          <p:attrName>ppt_x</p:attrName>
                                          <p:attrName>ppt_y</p:attrName>
                                        </p:attrNameLst>
                                      </p:cBhvr>
                                      <p:rCtr x="7031"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10588"/>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32948"/>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844423"/>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1970636"/>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139A5D2E-5A4A-7BF4-6A14-73A2BFDF490C}"/>
              </a:ext>
            </a:extLst>
          </p:cNvPr>
          <p:cNvSpPr txBox="1"/>
          <p:nvPr/>
        </p:nvSpPr>
        <p:spPr>
          <a:xfrm>
            <a:off x="6472590" y="-2180897"/>
            <a:ext cx="306494"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a:t>
            </a:r>
            <a:endParaRPr lang="en-SG">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0368F0E0-6B5C-C9D8-0D8A-DBAF8BF9F5E3}"/>
              </a:ext>
            </a:extLst>
          </p:cNvPr>
          <p:cNvSpPr txBox="1"/>
          <p:nvPr/>
        </p:nvSpPr>
        <p:spPr>
          <a:xfrm>
            <a:off x="6897952" y="-1729326"/>
            <a:ext cx="306494"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a:t>
            </a:r>
            <a:endParaRPr lang="en-SG">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12341457-EF72-CD52-F3A5-CBAEFBA54638}"/>
              </a:ext>
            </a:extLst>
          </p:cNvPr>
          <p:cNvSpPr txBox="1"/>
          <p:nvPr/>
        </p:nvSpPr>
        <p:spPr>
          <a:xfrm>
            <a:off x="7272830" y="-1291768"/>
            <a:ext cx="306494"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a:t>
            </a:r>
            <a:endParaRPr lang="en-SG">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4AA5DB6B-92B4-268B-DE28-0EABF528BCE8}"/>
              </a:ext>
            </a:extLst>
          </p:cNvPr>
          <p:cNvSpPr txBox="1"/>
          <p:nvPr/>
        </p:nvSpPr>
        <p:spPr>
          <a:xfrm>
            <a:off x="7740727" y="-842502"/>
            <a:ext cx="27764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1</a:t>
            </a:r>
            <a:endParaRPr lang="en-SG">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3C7C2DC3-85D6-B505-FB6B-068E18E99622}"/>
              </a:ext>
            </a:extLst>
          </p:cNvPr>
          <p:cNvSpPr txBox="1"/>
          <p:nvPr/>
        </p:nvSpPr>
        <p:spPr>
          <a:xfrm>
            <a:off x="5232874" y="3027292"/>
            <a:ext cx="3515144" cy="923330"/>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Matrix used to represent the </a:t>
            </a:r>
            <a:r>
              <a:rPr lang="en-US" i="1">
                <a:latin typeface="Segoe UI Semibold" panose="020B0702040204020203" pitchFamily="34" charset="0"/>
                <a:cs typeface="Segoe UI Semibold" panose="020B0702040204020203" pitchFamily="34" charset="0"/>
              </a:rPr>
              <a:t>graph via the connections between nodes</a:t>
            </a:r>
          </a:p>
        </p:txBody>
      </p:sp>
      <p:sp>
        <p:nvSpPr>
          <p:cNvPr id="37" name="Left Bracket 36">
            <a:extLst>
              <a:ext uri="{FF2B5EF4-FFF2-40B4-BE49-F238E27FC236}">
                <a16:creationId xmlns:a16="http://schemas.microsoft.com/office/drawing/2014/main" id="{946786D6-030D-1FDD-2082-C5107797F410}"/>
              </a:ext>
            </a:extLst>
          </p:cNvPr>
          <p:cNvSpPr/>
          <p:nvPr/>
        </p:nvSpPr>
        <p:spPr>
          <a:xfrm>
            <a:off x="9071808" y="-2410588"/>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8" name="Left Bracket 37">
            <a:extLst>
              <a:ext uri="{FF2B5EF4-FFF2-40B4-BE49-F238E27FC236}">
                <a16:creationId xmlns:a16="http://schemas.microsoft.com/office/drawing/2014/main" id="{0F77A9C6-F535-EE39-C070-CEA19B30C7B4}"/>
              </a:ext>
            </a:extLst>
          </p:cNvPr>
          <p:cNvSpPr/>
          <p:nvPr/>
        </p:nvSpPr>
        <p:spPr>
          <a:xfrm rot="10800000">
            <a:off x="11194399" y="-2432948"/>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0" name="TextBox 39">
            <a:extLst>
              <a:ext uri="{FF2B5EF4-FFF2-40B4-BE49-F238E27FC236}">
                <a16:creationId xmlns:a16="http://schemas.microsoft.com/office/drawing/2014/main" id="{674B41FB-F850-50D3-1DB0-2D8BAB8E587F}"/>
              </a:ext>
            </a:extLst>
          </p:cNvPr>
          <p:cNvSpPr txBox="1"/>
          <p:nvPr/>
        </p:nvSpPr>
        <p:spPr>
          <a:xfrm>
            <a:off x="9490499" y="-2180897"/>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1" name="TextBox 40">
            <a:extLst>
              <a:ext uri="{FF2B5EF4-FFF2-40B4-BE49-F238E27FC236}">
                <a16:creationId xmlns:a16="http://schemas.microsoft.com/office/drawing/2014/main" id="{72ED71E1-C449-5F9E-D25E-18DEB5EC0BB9}"/>
              </a:ext>
            </a:extLst>
          </p:cNvPr>
          <p:cNvSpPr txBox="1"/>
          <p:nvPr/>
        </p:nvSpPr>
        <p:spPr>
          <a:xfrm>
            <a:off x="9491941" y="-1788644"/>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3" name="TextBox 42">
            <a:extLst>
              <a:ext uri="{FF2B5EF4-FFF2-40B4-BE49-F238E27FC236}">
                <a16:creationId xmlns:a16="http://schemas.microsoft.com/office/drawing/2014/main" id="{E73E28E3-9156-78B3-1B5E-719C45BF7C97}"/>
              </a:ext>
            </a:extLst>
          </p:cNvPr>
          <p:cNvSpPr txBox="1"/>
          <p:nvPr/>
        </p:nvSpPr>
        <p:spPr>
          <a:xfrm>
            <a:off x="9504573" y="-1348356"/>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4" name="TextBox 43">
            <a:extLst>
              <a:ext uri="{FF2B5EF4-FFF2-40B4-BE49-F238E27FC236}">
                <a16:creationId xmlns:a16="http://schemas.microsoft.com/office/drawing/2014/main" id="{FC3422EE-A999-B7DC-1169-AEA28717BBC4}"/>
              </a:ext>
            </a:extLst>
          </p:cNvPr>
          <p:cNvSpPr txBox="1"/>
          <p:nvPr/>
        </p:nvSpPr>
        <p:spPr>
          <a:xfrm>
            <a:off x="9520317" y="-844290"/>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42726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5934153"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318008"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253678"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38" name="Oval 37">
            <a:extLst>
              <a:ext uri="{FF2B5EF4-FFF2-40B4-BE49-F238E27FC236}">
                <a16:creationId xmlns:a16="http://schemas.microsoft.com/office/drawing/2014/main" id="{F9F7BA84-8421-E85C-5B1F-5FA6E7D0E689}"/>
              </a:ext>
            </a:extLst>
          </p:cNvPr>
          <p:cNvSpPr/>
          <p:nvPr/>
        </p:nvSpPr>
        <p:spPr>
          <a:xfrm>
            <a:off x="1107052" y="2738942"/>
            <a:ext cx="914400" cy="914400"/>
          </a:xfrm>
          <a:prstGeom prst="ellipse">
            <a:avLst/>
          </a:prstGeom>
          <a:gradFill flip="none" rotWithShape="1">
            <a:gsLst>
              <a:gs pos="0">
                <a:srgbClr val="FFFF00">
                  <a:alpha val="80000"/>
                </a:srgbClr>
              </a:gs>
              <a:gs pos="100000">
                <a:srgbClr val="FFF2C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56342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9" name="Oval 8">
            <a:extLst>
              <a:ext uri="{FF2B5EF4-FFF2-40B4-BE49-F238E27FC236}">
                <a16:creationId xmlns:a16="http://schemas.microsoft.com/office/drawing/2014/main" id="{C3DD8E4B-26B1-3870-1FB2-3576099A5FB1}"/>
              </a:ext>
            </a:extLst>
          </p:cNvPr>
          <p:cNvSpPr/>
          <p:nvPr/>
        </p:nvSpPr>
        <p:spPr>
          <a:xfrm>
            <a:off x="1107052" y="2738942"/>
            <a:ext cx="914400" cy="914400"/>
          </a:xfrm>
          <a:prstGeom prst="ellipse">
            <a:avLst/>
          </a:prstGeom>
          <a:gradFill flip="none" rotWithShape="1">
            <a:gsLst>
              <a:gs pos="0">
                <a:srgbClr val="FFFF00">
                  <a:alpha val="80000"/>
                </a:srgbClr>
              </a:gs>
              <a:gs pos="100000">
                <a:srgbClr val="FFF2C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4ACE75CA-4785-8699-D896-8D84926C2434}"/>
              </a:ext>
            </a:extLst>
          </p:cNvPr>
          <p:cNvSpPr txBox="1"/>
          <p:nvPr/>
        </p:nvSpPr>
        <p:spPr>
          <a:xfrm>
            <a:off x="7320381"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9BE4CCEB-60B9-39C8-3566-2249A758A06E}"/>
              </a:ext>
            </a:extLst>
          </p:cNvPr>
          <p:cNvSpPr txBox="1"/>
          <p:nvPr/>
        </p:nvSpPr>
        <p:spPr>
          <a:xfrm>
            <a:off x="6865706"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556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2.22222E-6 L 0.1776 -0.07824 " pathEditMode="relative" rAng="0" ptsTypes="AA">
                                      <p:cBhvr>
                                        <p:cTn id="6" dur="2000" fill="hold"/>
                                        <p:tgtEl>
                                          <p:spTgt spid="9"/>
                                        </p:tgtEl>
                                        <p:attrNameLst>
                                          <p:attrName>ppt_x</p:attrName>
                                          <p:attrName>ppt_y</p:attrName>
                                        </p:attrNameLst>
                                      </p:cBhvr>
                                      <p:rCtr x="8872"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D87069-7CFC-08EB-8C35-09EFF7FDE784}"/>
              </a:ext>
            </a:extLst>
          </p:cNvPr>
          <p:cNvSpPr/>
          <p:nvPr/>
        </p:nvSpPr>
        <p:spPr>
          <a:xfrm rot="674603">
            <a:off x="248105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B5C7EE15-F375-10AD-8F00-1AD647144980}"/>
              </a:ext>
            </a:extLst>
          </p:cNvPr>
          <p:cNvCxnSpPr>
            <a:cxnSpLocks/>
            <a:stCxn id="30" idx="4"/>
            <a:endCxn id="26" idx="0"/>
          </p:cNvCxnSpPr>
          <p:nvPr/>
        </p:nvCxnSpPr>
        <p:spPr>
          <a:xfrm flipH="1">
            <a:off x="292810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630493-9F17-9011-C383-9341AFF58D75}"/>
              </a:ext>
            </a:extLst>
          </p:cNvPr>
          <p:cNvSpPr/>
          <p:nvPr/>
        </p:nvSpPr>
        <p:spPr>
          <a:xfrm rot="3526225">
            <a:off x="375567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29" name="Oval 28">
            <a:extLst>
              <a:ext uri="{FF2B5EF4-FFF2-40B4-BE49-F238E27FC236}">
                <a16:creationId xmlns:a16="http://schemas.microsoft.com/office/drawing/2014/main" id="{B36463DA-04BD-07AC-5E7C-A29EEBA67AE9}"/>
              </a:ext>
            </a:extLst>
          </p:cNvPr>
          <p:cNvSpPr/>
          <p:nvPr/>
        </p:nvSpPr>
        <p:spPr>
          <a:xfrm>
            <a:off x="120643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30" name="Oval 29">
            <a:extLst>
              <a:ext uri="{FF2B5EF4-FFF2-40B4-BE49-F238E27FC236}">
                <a16:creationId xmlns:a16="http://schemas.microsoft.com/office/drawing/2014/main" id="{1C0369B6-D279-DAB4-0967-E65125094869}"/>
              </a:ext>
            </a:extLst>
          </p:cNvPr>
          <p:cNvSpPr/>
          <p:nvPr/>
        </p:nvSpPr>
        <p:spPr>
          <a:xfrm rot="979875">
            <a:off x="278284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31" name="Straight Connector 30">
            <a:extLst>
              <a:ext uri="{FF2B5EF4-FFF2-40B4-BE49-F238E27FC236}">
                <a16:creationId xmlns:a16="http://schemas.microsoft.com/office/drawing/2014/main" id="{3ED3D337-95CE-3B94-8E46-8B79C42E2A7B}"/>
              </a:ext>
            </a:extLst>
          </p:cNvPr>
          <p:cNvCxnSpPr>
            <a:cxnSpLocks/>
            <a:stCxn id="29" idx="5"/>
            <a:endCxn id="26" idx="1"/>
          </p:cNvCxnSpPr>
          <p:nvPr/>
        </p:nvCxnSpPr>
        <p:spPr>
          <a:xfrm>
            <a:off x="184507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716C8F-D93B-B12A-8AF7-9700C5DCE845}"/>
              </a:ext>
            </a:extLst>
          </p:cNvPr>
          <p:cNvCxnSpPr>
            <a:cxnSpLocks/>
            <a:stCxn id="29" idx="7"/>
            <a:endCxn id="30" idx="2"/>
          </p:cNvCxnSpPr>
          <p:nvPr/>
        </p:nvCxnSpPr>
        <p:spPr>
          <a:xfrm flipV="1">
            <a:off x="184507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4D971-F1C0-8F30-2118-1A8E90928F55}"/>
              </a:ext>
            </a:extLst>
          </p:cNvPr>
          <p:cNvCxnSpPr>
            <a:cxnSpLocks/>
            <a:stCxn id="30" idx="6"/>
            <a:endCxn id="28" idx="2"/>
          </p:cNvCxnSpPr>
          <p:nvPr/>
        </p:nvCxnSpPr>
        <p:spPr>
          <a:xfrm>
            <a:off x="351596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74708A0-E746-5E12-7D4F-9F11A5B2AA99}"/>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07E7DB00-5725-D4E6-3810-CD9640BB6416}"/>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0B38D5D2-B034-9E83-521B-55A7D9148C7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559349-5333-2642-6C39-83CBC2DDD5D5}"/>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B19A40F6-E9EB-4BFF-44A7-CD19F94A2A04}"/>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17" name="Straight Connector 16">
              <a:extLst>
                <a:ext uri="{FF2B5EF4-FFF2-40B4-BE49-F238E27FC236}">
                  <a16:creationId xmlns:a16="http://schemas.microsoft.com/office/drawing/2014/main" id="{8A9E8295-794B-0B84-5082-846714E4521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FACF02DF-C361-D9C6-ECC8-1518D3317082}"/>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9" name="Straight Connector 18">
              <a:extLst>
                <a:ext uri="{FF2B5EF4-FFF2-40B4-BE49-F238E27FC236}">
                  <a16:creationId xmlns:a16="http://schemas.microsoft.com/office/drawing/2014/main" id="{84CC81FC-0CBA-E236-B30F-43A894FBCA9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99762BF2-B8C5-7192-89B5-A5758FE16540}"/>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5" name="Title 1">
            <a:extLst>
              <a:ext uri="{FF2B5EF4-FFF2-40B4-BE49-F238E27FC236}">
                <a16:creationId xmlns:a16="http://schemas.microsoft.com/office/drawing/2014/main" id="{C2E501CF-95FE-D1FC-BDA9-59BFAFB7E002}"/>
              </a:ext>
            </a:extLst>
          </p:cNvPr>
          <p:cNvSpPr txBox="1">
            <a:spLocks/>
          </p:cNvSpPr>
          <p:nvPr/>
        </p:nvSpPr>
        <p:spPr>
          <a:xfrm>
            <a:off x="696770" y="349575"/>
            <a:ext cx="78867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a:t>Adjacency Matrix</a:t>
            </a:r>
          </a:p>
        </p:txBody>
      </p:sp>
      <p:grpSp>
        <p:nvGrpSpPr>
          <p:cNvPr id="3" name="Group 2">
            <a:extLst>
              <a:ext uri="{FF2B5EF4-FFF2-40B4-BE49-F238E27FC236}">
                <a16:creationId xmlns:a16="http://schemas.microsoft.com/office/drawing/2014/main" id="{5B6CB044-F6D4-99AC-25A5-FB9A715B1AB2}"/>
              </a:ext>
            </a:extLst>
          </p:cNvPr>
          <p:cNvGrpSpPr>
            <a:grpSpLocks noChangeAspect="1"/>
          </p:cNvGrpSpPr>
          <p:nvPr/>
        </p:nvGrpSpPr>
        <p:grpSpPr>
          <a:xfrm>
            <a:off x="9554374" y="2835630"/>
            <a:ext cx="3383905" cy="2520000"/>
            <a:chOff x="2382085" y="1798512"/>
            <a:chExt cx="4378912" cy="3260976"/>
          </a:xfrm>
        </p:grpSpPr>
        <p:sp>
          <p:nvSpPr>
            <p:cNvPr id="7" name="Oval 6">
              <a:extLst>
                <a:ext uri="{FF2B5EF4-FFF2-40B4-BE49-F238E27FC236}">
                  <a16:creationId xmlns:a16="http://schemas.microsoft.com/office/drawing/2014/main" id="{57F06D9F-2AAE-09B6-B154-E7E3B749AB93}"/>
                </a:ext>
              </a:extLst>
            </p:cNvPr>
            <p:cNvSpPr/>
            <p:nvPr/>
          </p:nvSpPr>
          <p:spPr>
            <a:xfrm>
              <a:off x="4072047" y="4067458"/>
              <a:ext cx="992030" cy="99203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 name="Straight Connector 7">
              <a:extLst>
                <a:ext uri="{FF2B5EF4-FFF2-40B4-BE49-F238E27FC236}">
                  <a16:creationId xmlns:a16="http://schemas.microsoft.com/office/drawing/2014/main" id="{41EA896D-1252-96A8-F177-22CF90A7AF01}"/>
                </a:ext>
              </a:extLst>
            </p:cNvPr>
            <p:cNvCxnSpPr>
              <a:cxnSpLocks/>
              <a:stCxn id="36" idx="4"/>
              <a:endCxn id="7" idx="0"/>
            </p:cNvCxnSpPr>
            <p:nvPr/>
          </p:nvCxnSpPr>
          <p:spPr>
            <a:xfrm flipH="1">
              <a:off x="4568062" y="2770529"/>
              <a:ext cx="260659" cy="1296929"/>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CE560BF-0CDE-235E-0F57-4A140E458ABE}"/>
                </a:ext>
              </a:extLst>
            </p:cNvPr>
            <p:cNvSpPr/>
            <p:nvPr/>
          </p:nvSpPr>
          <p:spPr>
            <a:xfrm rot="3526225">
              <a:off x="5768967" y="3181488"/>
              <a:ext cx="992030" cy="99203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Oval 34">
              <a:extLst>
                <a:ext uri="{FF2B5EF4-FFF2-40B4-BE49-F238E27FC236}">
                  <a16:creationId xmlns:a16="http://schemas.microsoft.com/office/drawing/2014/main" id="{25E8497E-74DB-7022-6DD4-F9C281348843}"/>
                </a:ext>
              </a:extLst>
            </p:cNvPr>
            <p:cNvSpPr/>
            <p:nvPr/>
          </p:nvSpPr>
          <p:spPr>
            <a:xfrm>
              <a:off x="2382085" y="2518731"/>
              <a:ext cx="992030" cy="99203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Oval 35">
              <a:extLst>
                <a:ext uri="{FF2B5EF4-FFF2-40B4-BE49-F238E27FC236}">
                  <a16:creationId xmlns:a16="http://schemas.microsoft.com/office/drawing/2014/main" id="{FBEE4896-40BD-A8B9-038A-7B67A4ABA8E3}"/>
                </a:ext>
              </a:extLst>
            </p:cNvPr>
            <p:cNvSpPr/>
            <p:nvPr/>
          </p:nvSpPr>
          <p:spPr>
            <a:xfrm rot="979875">
              <a:off x="4472181" y="1798512"/>
              <a:ext cx="992030" cy="99203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9" name="Straight Connector 38">
              <a:extLst>
                <a:ext uri="{FF2B5EF4-FFF2-40B4-BE49-F238E27FC236}">
                  <a16:creationId xmlns:a16="http://schemas.microsoft.com/office/drawing/2014/main" id="{D373AE40-54D1-6142-1253-707632725B92}"/>
                </a:ext>
              </a:extLst>
            </p:cNvPr>
            <p:cNvCxnSpPr>
              <a:cxnSpLocks/>
              <a:stCxn id="35" idx="5"/>
              <a:endCxn id="7" idx="1"/>
            </p:cNvCxnSpPr>
            <p:nvPr/>
          </p:nvCxnSpPr>
          <p:spPr>
            <a:xfrm>
              <a:off x="3228836" y="3365482"/>
              <a:ext cx="988490" cy="847255"/>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94517F-74CF-7E72-FDB7-BB4862EFECF4}"/>
                </a:ext>
              </a:extLst>
            </p:cNvPr>
            <p:cNvCxnSpPr>
              <a:cxnSpLocks/>
              <a:stCxn id="35" idx="7"/>
              <a:endCxn id="36" idx="2"/>
            </p:cNvCxnSpPr>
            <p:nvPr/>
          </p:nvCxnSpPr>
          <p:spPr>
            <a:xfrm flipV="1">
              <a:off x="3228836" y="2155052"/>
              <a:ext cx="1263358" cy="508958"/>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6637D1-13C0-D54C-B3A2-052BD5EFF1F4}"/>
                </a:ext>
              </a:extLst>
            </p:cNvPr>
            <p:cNvCxnSpPr>
              <a:cxnSpLocks/>
              <a:stCxn id="36" idx="6"/>
              <a:endCxn id="34" idx="2"/>
            </p:cNvCxnSpPr>
            <p:nvPr/>
          </p:nvCxnSpPr>
          <p:spPr>
            <a:xfrm>
              <a:off x="5444198" y="2434002"/>
              <a:ext cx="563616" cy="819360"/>
            </a:xfrm>
            <a:prstGeom prst="line">
              <a:avLst/>
            </a:prstGeom>
            <a:ln w="60325"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5B9314A-2AD8-7E45-96A2-3F5C7E016EC3}"/>
              </a:ext>
            </a:extLst>
          </p:cNvPr>
          <p:cNvSpPr/>
          <p:nvPr/>
        </p:nvSpPr>
        <p:spPr>
          <a:xfrm>
            <a:off x="1499760" y="-685401"/>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Undirected Graph</a:t>
            </a:r>
          </a:p>
        </p:txBody>
      </p:sp>
      <p:sp>
        <p:nvSpPr>
          <p:cNvPr id="6" name="Rectangle 5">
            <a:extLst>
              <a:ext uri="{FF2B5EF4-FFF2-40B4-BE49-F238E27FC236}">
                <a16:creationId xmlns:a16="http://schemas.microsoft.com/office/drawing/2014/main" id="{3AE539D6-5A34-2000-789F-B7B428F122A1}"/>
              </a:ext>
            </a:extLst>
          </p:cNvPr>
          <p:cNvSpPr/>
          <p:nvPr/>
        </p:nvSpPr>
        <p:spPr>
          <a:xfrm>
            <a:off x="5711238" y="-682350"/>
            <a:ext cx="202590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Directed Graph</a:t>
            </a:r>
          </a:p>
        </p:txBody>
      </p:sp>
      <p:sp>
        <p:nvSpPr>
          <p:cNvPr id="10" name="Left Bracket 9">
            <a:extLst>
              <a:ext uri="{FF2B5EF4-FFF2-40B4-BE49-F238E27FC236}">
                <a16:creationId xmlns:a16="http://schemas.microsoft.com/office/drawing/2014/main" id="{1F98F6F4-44DD-A28E-70DA-C066F86FCC45}"/>
              </a:ext>
            </a:extLst>
          </p:cNvPr>
          <p:cNvSpPr/>
          <p:nvPr/>
        </p:nvSpPr>
        <p:spPr>
          <a:xfrm>
            <a:off x="6053899" y="248721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ket 10">
            <a:extLst>
              <a:ext uri="{FF2B5EF4-FFF2-40B4-BE49-F238E27FC236}">
                <a16:creationId xmlns:a16="http://schemas.microsoft.com/office/drawing/2014/main" id="{F274FCC4-01E6-B7D8-37DC-CD5A68B24ADC}"/>
              </a:ext>
            </a:extLst>
          </p:cNvPr>
          <p:cNvSpPr/>
          <p:nvPr/>
        </p:nvSpPr>
        <p:spPr>
          <a:xfrm rot="10800000">
            <a:off x="8176490" y="2464856"/>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7E2455D6-BECB-4543-CB46-6FF8110CC8FA}"/>
              </a:ext>
            </a:extLst>
          </p:cNvPr>
          <p:cNvSpPr txBox="1"/>
          <p:nvPr/>
        </p:nvSpPr>
        <p:spPr>
          <a:xfrm>
            <a:off x="6499441" y="2053381"/>
            <a:ext cx="1778051" cy="400110"/>
          </a:xfrm>
          <a:prstGeom prst="rect">
            <a:avLst/>
          </a:prstGeom>
          <a:noFill/>
        </p:spPr>
        <p:txBody>
          <a:bodyPr wrap="none" rtlCol="0">
            <a:spAutoFit/>
          </a:bodyPr>
          <a:lstStyle/>
          <a:p>
            <a:pPr algn="l"/>
            <a:r>
              <a:rPr lang="en-US" sz="2000">
                <a:latin typeface="Segoe UI Semibold" panose="020B0702040204020203" pitchFamily="34" charset="0"/>
                <a:cs typeface="Segoe UI Semibold" panose="020B0702040204020203" pitchFamily="34" charset="0"/>
              </a:rPr>
              <a:t>1    2    3    4   </a:t>
            </a:r>
            <a:endParaRPr lang="en-SG"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09260F-339B-07A7-6D77-C3DF09F73E5F}"/>
              </a:ext>
            </a:extLst>
          </p:cNvPr>
          <p:cNvSpPr txBox="1"/>
          <p:nvPr/>
        </p:nvSpPr>
        <p:spPr>
          <a:xfrm>
            <a:off x="5373424" y="2927168"/>
            <a:ext cx="492443" cy="1474121"/>
          </a:xfrm>
          <a:prstGeom prst="rect">
            <a:avLst/>
          </a:prstGeom>
          <a:noFill/>
        </p:spPr>
        <p:txBody>
          <a:bodyPr vert="vert270" wrap="none" rtlCol="0">
            <a:spAutoFit/>
          </a:bodyPr>
          <a:lstStyle/>
          <a:p>
            <a:pPr algn="l"/>
            <a:r>
              <a:rPr lang="en-US" sz="2000">
                <a:latin typeface="Segoe UI Semibold" panose="020B0702040204020203" pitchFamily="34" charset="0"/>
                <a:cs typeface="Segoe UI Semibold" panose="020B0702040204020203" pitchFamily="34" charset="0"/>
              </a:rPr>
              <a:t>4    3    2    1</a:t>
            </a:r>
            <a:endParaRPr lang="en-SG" sz="2000">
              <a:latin typeface="Segoe UI Semibold" panose="020B0702040204020203" pitchFamily="34" charset="0"/>
              <a:cs typeface="Segoe UI Semibold" panose="020B0702040204020203" pitchFamily="34" charset="0"/>
            </a:endParaRPr>
          </a:p>
        </p:txBody>
      </p:sp>
      <p:sp>
        <p:nvSpPr>
          <p:cNvPr id="9" name="Oval 8">
            <a:extLst>
              <a:ext uri="{FF2B5EF4-FFF2-40B4-BE49-F238E27FC236}">
                <a16:creationId xmlns:a16="http://schemas.microsoft.com/office/drawing/2014/main" id="{C3DD8E4B-26B1-3870-1FB2-3576099A5FB1}"/>
              </a:ext>
            </a:extLst>
          </p:cNvPr>
          <p:cNvSpPr/>
          <p:nvPr/>
        </p:nvSpPr>
        <p:spPr>
          <a:xfrm>
            <a:off x="1107052" y="273894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4ACE75CA-4785-8699-D896-8D84926C2434}"/>
              </a:ext>
            </a:extLst>
          </p:cNvPr>
          <p:cNvSpPr txBox="1"/>
          <p:nvPr/>
        </p:nvSpPr>
        <p:spPr>
          <a:xfrm>
            <a:off x="7320381"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9BE4CCEB-60B9-39C8-3566-2249A758A06E}"/>
              </a:ext>
            </a:extLst>
          </p:cNvPr>
          <p:cNvSpPr txBox="1"/>
          <p:nvPr/>
        </p:nvSpPr>
        <p:spPr>
          <a:xfrm>
            <a:off x="6865706" y="278348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CAFD6344-9D92-E9FC-1C13-C399B50AB19C}"/>
              </a:ext>
            </a:extLst>
          </p:cNvPr>
          <p:cNvSpPr txBox="1"/>
          <p:nvPr/>
        </p:nvSpPr>
        <p:spPr>
          <a:xfrm>
            <a:off x="6494273" y="3244334"/>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D7CF585E-667E-A025-DF05-6B99D22F4179}"/>
              </a:ext>
            </a:extLst>
          </p:cNvPr>
          <p:cNvSpPr txBox="1"/>
          <p:nvPr/>
        </p:nvSpPr>
        <p:spPr>
          <a:xfrm>
            <a:off x="7324176" y="3254225"/>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37" name="TextBox 36">
            <a:extLst>
              <a:ext uri="{FF2B5EF4-FFF2-40B4-BE49-F238E27FC236}">
                <a16:creationId xmlns:a16="http://schemas.microsoft.com/office/drawing/2014/main" id="{569DBC85-1371-A3A5-E28C-AF70BC44ECC5}"/>
              </a:ext>
            </a:extLst>
          </p:cNvPr>
          <p:cNvSpPr txBox="1"/>
          <p:nvPr/>
        </p:nvSpPr>
        <p:spPr>
          <a:xfrm>
            <a:off x="7778894" y="3254225"/>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38" name="TextBox 37">
            <a:extLst>
              <a:ext uri="{FF2B5EF4-FFF2-40B4-BE49-F238E27FC236}">
                <a16:creationId xmlns:a16="http://schemas.microsoft.com/office/drawing/2014/main" id="{38D3D7E1-1161-EBD9-BFB5-F407B93189A7}"/>
              </a:ext>
            </a:extLst>
          </p:cNvPr>
          <p:cNvSpPr txBox="1"/>
          <p:nvPr/>
        </p:nvSpPr>
        <p:spPr>
          <a:xfrm>
            <a:off x="6494273" y="3694563"/>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396A36D1-1DD2-B673-6FA9-A1C38A30963A}"/>
              </a:ext>
            </a:extLst>
          </p:cNvPr>
          <p:cNvSpPr txBox="1"/>
          <p:nvPr/>
        </p:nvSpPr>
        <p:spPr>
          <a:xfrm>
            <a:off x="6881287" y="3717092"/>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41" name="TextBox 40">
            <a:extLst>
              <a:ext uri="{FF2B5EF4-FFF2-40B4-BE49-F238E27FC236}">
                <a16:creationId xmlns:a16="http://schemas.microsoft.com/office/drawing/2014/main" id="{21D52791-F068-68DE-4355-9A8722F5C02B}"/>
              </a:ext>
            </a:extLst>
          </p:cNvPr>
          <p:cNvSpPr txBox="1"/>
          <p:nvPr/>
        </p:nvSpPr>
        <p:spPr>
          <a:xfrm>
            <a:off x="6881287" y="4179879"/>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43" name="Left Bracket 42">
            <a:extLst>
              <a:ext uri="{FF2B5EF4-FFF2-40B4-BE49-F238E27FC236}">
                <a16:creationId xmlns:a16="http://schemas.microsoft.com/office/drawing/2014/main" id="{6AB525C2-82F0-8A08-B56B-93ADD0F6C2C7}"/>
              </a:ext>
            </a:extLst>
          </p:cNvPr>
          <p:cNvSpPr/>
          <p:nvPr/>
        </p:nvSpPr>
        <p:spPr>
          <a:xfrm>
            <a:off x="9497819" y="-263347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Left Bracket 43">
            <a:extLst>
              <a:ext uri="{FF2B5EF4-FFF2-40B4-BE49-F238E27FC236}">
                <a16:creationId xmlns:a16="http://schemas.microsoft.com/office/drawing/2014/main" id="{23707FB1-C2CA-0D96-3684-2C651D57EFC2}"/>
              </a:ext>
            </a:extLst>
          </p:cNvPr>
          <p:cNvSpPr/>
          <p:nvPr/>
        </p:nvSpPr>
        <p:spPr>
          <a:xfrm rot="10800000">
            <a:off x="11620410" y="-265583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6" name="TextBox 45">
            <a:extLst>
              <a:ext uri="{FF2B5EF4-FFF2-40B4-BE49-F238E27FC236}">
                <a16:creationId xmlns:a16="http://schemas.microsoft.com/office/drawing/2014/main" id="{B0433005-D74F-E748-4950-59EAA994FF57}"/>
              </a:ext>
            </a:extLst>
          </p:cNvPr>
          <p:cNvSpPr txBox="1"/>
          <p:nvPr/>
        </p:nvSpPr>
        <p:spPr>
          <a:xfrm>
            <a:off x="9916510" y="-2403781"/>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47" name="TextBox 46">
            <a:extLst>
              <a:ext uri="{FF2B5EF4-FFF2-40B4-BE49-F238E27FC236}">
                <a16:creationId xmlns:a16="http://schemas.microsoft.com/office/drawing/2014/main" id="{5D85973E-78C5-050B-95DF-D28299FA2BEE}"/>
              </a:ext>
            </a:extLst>
          </p:cNvPr>
          <p:cNvSpPr txBox="1"/>
          <p:nvPr/>
        </p:nvSpPr>
        <p:spPr>
          <a:xfrm>
            <a:off x="9917952" y="-2011528"/>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48" name="TextBox 47">
            <a:extLst>
              <a:ext uri="{FF2B5EF4-FFF2-40B4-BE49-F238E27FC236}">
                <a16:creationId xmlns:a16="http://schemas.microsoft.com/office/drawing/2014/main" id="{52058530-AF3C-F391-9895-D02238769342}"/>
              </a:ext>
            </a:extLst>
          </p:cNvPr>
          <p:cNvSpPr txBox="1"/>
          <p:nvPr/>
        </p:nvSpPr>
        <p:spPr>
          <a:xfrm>
            <a:off x="9930584" y="-1571240"/>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49" name="TextBox 48">
            <a:extLst>
              <a:ext uri="{FF2B5EF4-FFF2-40B4-BE49-F238E27FC236}">
                <a16:creationId xmlns:a16="http://schemas.microsoft.com/office/drawing/2014/main" id="{9831F1C0-A0EF-D978-B071-65A39B3B5B4A}"/>
              </a:ext>
            </a:extLst>
          </p:cNvPr>
          <p:cNvSpPr txBox="1"/>
          <p:nvPr/>
        </p:nvSpPr>
        <p:spPr>
          <a:xfrm>
            <a:off x="9946328" y="-1067174"/>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sp>
        <p:nvSpPr>
          <p:cNvPr id="50" name="TextBox 49">
            <a:extLst>
              <a:ext uri="{FF2B5EF4-FFF2-40B4-BE49-F238E27FC236}">
                <a16:creationId xmlns:a16="http://schemas.microsoft.com/office/drawing/2014/main" id="{A4FEF3E0-F349-8B5B-D076-9F6D6D79ED23}"/>
              </a:ext>
            </a:extLst>
          </p:cNvPr>
          <p:cNvSpPr txBox="1"/>
          <p:nvPr/>
        </p:nvSpPr>
        <p:spPr>
          <a:xfrm>
            <a:off x="6476915" y="2762286"/>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1" name="TextBox 50">
            <a:extLst>
              <a:ext uri="{FF2B5EF4-FFF2-40B4-BE49-F238E27FC236}">
                <a16:creationId xmlns:a16="http://schemas.microsoft.com/office/drawing/2014/main" id="{D32CD069-4A9B-F491-819F-8714CB439F3F}"/>
              </a:ext>
            </a:extLst>
          </p:cNvPr>
          <p:cNvSpPr txBox="1"/>
          <p:nvPr/>
        </p:nvSpPr>
        <p:spPr>
          <a:xfrm>
            <a:off x="7693876" y="2816493"/>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2" name="TextBox 51">
            <a:extLst>
              <a:ext uri="{FF2B5EF4-FFF2-40B4-BE49-F238E27FC236}">
                <a16:creationId xmlns:a16="http://schemas.microsoft.com/office/drawing/2014/main" id="{9F74955A-40B8-ACB2-865B-3CABAEB67F19}"/>
              </a:ext>
            </a:extLst>
          </p:cNvPr>
          <p:cNvSpPr txBox="1"/>
          <p:nvPr/>
        </p:nvSpPr>
        <p:spPr>
          <a:xfrm>
            <a:off x="7754757" y="3794374"/>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3" name="TextBox 52">
            <a:extLst>
              <a:ext uri="{FF2B5EF4-FFF2-40B4-BE49-F238E27FC236}">
                <a16:creationId xmlns:a16="http://schemas.microsoft.com/office/drawing/2014/main" id="{14E479FA-B7B9-7808-D00F-4439FD515BD3}"/>
              </a:ext>
            </a:extLst>
          </p:cNvPr>
          <p:cNvSpPr txBox="1"/>
          <p:nvPr/>
        </p:nvSpPr>
        <p:spPr>
          <a:xfrm>
            <a:off x="7743167" y="4252845"/>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4" name="TextBox 53">
            <a:extLst>
              <a:ext uri="{FF2B5EF4-FFF2-40B4-BE49-F238E27FC236}">
                <a16:creationId xmlns:a16="http://schemas.microsoft.com/office/drawing/2014/main" id="{634D20D0-499B-A895-CBA2-7CBC0CF1D046}"/>
              </a:ext>
            </a:extLst>
          </p:cNvPr>
          <p:cNvSpPr txBox="1"/>
          <p:nvPr/>
        </p:nvSpPr>
        <p:spPr>
          <a:xfrm>
            <a:off x="7298553" y="3810547"/>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5" name="TextBox 54">
            <a:extLst>
              <a:ext uri="{FF2B5EF4-FFF2-40B4-BE49-F238E27FC236}">
                <a16:creationId xmlns:a16="http://schemas.microsoft.com/office/drawing/2014/main" id="{C3E8CFF7-69C3-D87A-99F9-CB5F84F157B9}"/>
              </a:ext>
            </a:extLst>
          </p:cNvPr>
          <p:cNvSpPr txBox="1"/>
          <p:nvPr/>
        </p:nvSpPr>
        <p:spPr>
          <a:xfrm>
            <a:off x="7326004" y="4216623"/>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6" name="TextBox 55">
            <a:extLst>
              <a:ext uri="{FF2B5EF4-FFF2-40B4-BE49-F238E27FC236}">
                <a16:creationId xmlns:a16="http://schemas.microsoft.com/office/drawing/2014/main" id="{C702CABF-8296-AE13-C459-62CFD27A8648}"/>
              </a:ext>
            </a:extLst>
          </p:cNvPr>
          <p:cNvSpPr txBox="1"/>
          <p:nvPr/>
        </p:nvSpPr>
        <p:spPr>
          <a:xfrm>
            <a:off x="6462213" y="4229528"/>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57" name="TextBox 56">
            <a:extLst>
              <a:ext uri="{FF2B5EF4-FFF2-40B4-BE49-F238E27FC236}">
                <a16:creationId xmlns:a16="http://schemas.microsoft.com/office/drawing/2014/main" id="{A98F7F98-1B81-098C-4E38-865138519EC3}"/>
              </a:ext>
            </a:extLst>
          </p:cNvPr>
          <p:cNvSpPr txBox="1"/>
          <p:nvPr/>
        </p:nvSpPr>
        <p:spPr>
          <a:xfrm>
            <a:off x="6880092" y="3264300"/>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9995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1B5F1-047D-F69C-88C6-13DB763D83F9}"/>
              </a:ext>
            </a:extLst>
          </p:cNvPr>
          <p:cNvSpPr>
            <a:spLocks noGrp="1"/>
          </p:cNvSpPr>
          <p:nvPr>
            <p:ph type="title"/>
          </p:nvPr>
        </p:nvSpPr>
        <p:spPr/>
        <p:txBody>
          <a:bodyPr/>
          <a:lstStyle/>
          <a:p>
            <a:r>
              <a:rPr lang="en-SG"/>
              <a:t>Notebook work with </a:t>
            </a:r>
            <a:r>
              <a:rPr lang="en-SG" err="1"/>
              <a:t>Networkx</a:t>
            </a:r>
            <a:br>
              <a:rPr lang="en-SG"/>
            </a:br>
            <a:r>
              <a:rPr lang="en-SG" sz="2800">
                <a:hlinkClick r:id="rId2"/>
              </a:rPr>
              <a:t>https://tinyurl.com/fossasia-networkx</a:t>
            </a:r>
            <a:r>
              <a:rPr lang="en-SG" sz="2800"/>
              <a:t> </a:t>
            </a:r>
          </a:p>
        </p:txBody>
      </p:sp>
      <p:pic>
        <p:nvPicPr>
          <p:cNvPr id="5122" name="Picture 2" descr="NetworkX · GitHub">
            <a:extLst>
              <a:ext uri="{FF2B5EF4-FFF2-40B4-BE49-F238E27FC236}">
                <a16:creationId xmlns:a16="http://schemas.microsoft.com/office/drawing/2014/main" id="{3DC16B1A-36EA-2C48-B092-536D07C83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695" y="2444969"/>
            <a:ext cx="3096610" cy="30966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1E5BC588-50ED-EC24-2976-290C50C90489}"/>
              </a:ext>
            </a:extLst>
          </p:cNvPr>
          <p:cNvGrpSpPr/>
          <p:nvPr/>
        </p:nvGrpSpPr>
        <p:grpSpPr>
          <a:xfrm>
            <a:off x="551660" y="6275599"/>
            <a:ext cx="8040689" cy="353497"/>
            <a:chOff x="551656" y="6275595"/>
            <a:chExt cx="8040689" cy="353497"/>
          </a:xfrm>
        </p:grpSpPr>
        <p:sp>
          <p:nvSpPr>
            <p:cNvPr id="22" name="TextBox 2">
              <a:extLst>
                <a:ext uri="{FF2B5EF4-FFF2-40B4-BE49-F238E27FC236}">
                  <a16:creationId xmlns:a16="http://schemas.microsoft.com/office/drawing/2014/main" id="{B7A73A4F-4B23-44E6-212C-DA2B5FC7CF1A}"/>
                </a:ext>
              </a:extLst>
            </p:cNvPr>
            <p:cNvSpPr txBox="1"/>
            <p:nvPr/>
          </p:nvSpPr>
          <p:spPr>
            <a:xfrm>
              <a:off x="1188102"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23" name="Straight Connector 22">
              <a:extLst>
                <a:ext uri="{FF2B5EF4-FFF2-40B4-BE49-F238E27FC236}">
                  <a16:creationId xmlns:a16="http://schemas.microsoft.com/office/drawing/2014/main" id="{0A5707C0-53FA-F569-AC29-6ACE2697A4C8}"/>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807209-35ED-C99E-150E-59A28FD0ED6B}"/>
                </a:ext>
              </a:extLst>
            </p:cNvPr>
            <p:cNvCxnSpPr/>
            <p:nvPr/>
          </p:nvCxnSpPr>
          <p:spPr>
            <a:xfrm>
              <a:off x="259588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5">
              <a:extLst>
                <a:ext uri="{FF2B5EF4-FFF2-40B4-BE49-F238E27FC236}">
                  <a16:creationId xmlns:a16="http://schemas.microsoft.com/office/drawing/2014/main" id="{3DAB6554-7E79-A824-EEC4-BDEE5E715479}"/>
                </a:ext>
              </a:extLst>
            </p:cNvPr>
            <p:cNvSpPr txBox="1"/>
            <p:nvPr/>
          </p:nvSpPr>
          <p:spPr>
            <a:xfrm>
              <a:off x="2925803"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Theory</a:t>
              </a:r>
            </a:p>
          </p:txBody>
        </p:sp>
        <p:cxnSp>
          <p:nvCxnSpPr>
            <p:cNvPr id="26" name="Straight Connector 25">
              <a:extLst>
                <a:ext uri="{FF2B5EF4-FFF2-40B4-BE49-F238E27FC236}">
                  <a16:creationId xmlns:a16="http://schemas.microsoft.com/office/drawing/2014/main" id="{C947634E-3CED-0538-4C86-13B0DE5760FA}"/>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7C348D05-73D4-B358-DEBC-5BF41C18E113}"/>
                </a:ext>
              </a:extLst>
            </p:cNvPr>
            <p:cNvSpPr txBox="1"/>
            <p:nvPr/>
          </p:nvSpPr>
          <p:spPr>
            <a:xfrm>
              <a:off x="4568058" y="6275595"/>
              <a:ext cx="20521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8" name="Straight Connector 27">
              <a:extLst>
                <a:ext uri="{FF2B5EF4-FFF2-40B4-BE49-F238E27FC236}">
                  <a16:creationId xmlns:a16="http://schemas.microsoft.com/office/drawing/2014/main" id="{9ED6440F-3D14-0851-4E7A-7B9543B8F41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9">
              <a:extLst>
                <a:ext uri="{FF2B5EF4-FFF2-40B4-BE49-F238E27FC236}">
                  <a16:creationId xmlns:a16="http://schemas.microsoft.com/office/drawing/2014/main" id="{BC600C60-20DF-2FCA-4026-069CAC67E042}"/>
                </a:ext>
              </a:extLst>
            </p:cNvPr>
            <p:cNvSpPr txBox="1"/>
            <p:nvPr/>
          </p:nvSpPr>
          <p:spPr>
            <a:xfrm>
              <a:off x="7076354" y="6275595"/>
              <a:ext cx="112402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4115366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B71C-DD77-4400-ABC7-9C0A6A83195C}"/>
              </a:ext>
            </a:extLst>
          </p:cNvPr>
          <p:cNvSpPr>
            <a:spLocks noGrp="1"/>
          </p:cNvSpPr>
          <p:nvPr>
            <p:ph type="title"/>
          </p:nvPr>
        </p:nvSpPr>
        <p:spPr>
          <a:xfrm>
            <a:off x="578485" y="588649"/>
            <a:ext cx="7987030" cy="5913755"/>
          </a:xfrm>
        </p:spPr>
        <p:txBody>
          <a:bodyPr/>
          <a:lstStyle/>
          <a:p>
            <a:pPr algn="ctr"/>
            <a:r>
              <a:rPr lang="en-US" sz="6600"/>
              <a:t>Graph Neural Networks</a:t>
            </a:r>
          </a:p>
        </p:txBody>
      </p:sp>
      <p:grpSp>
        <p:nvGrpSpPr>
          <p:cNvPr id="12" name="Group 11">
            <a:extLst>
              <a:ext uri="{FF2B5EF4-FFF2-40B4-BE49-F238E27FC236}">
                <a16:creationId xmlns:a16="http://schemas.microsoft.com/office/drawing/2014/main" id="{E0048AE0-BB87-6402-BA2B-E974C16E29F7}"/>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F89E7D51-FB7A-BF53-C8D7-4583B829CB8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4" name="Straight Connector 13">
              <a:extLst>
                <a:ext uri="{FF2B5EF4-FFF2-40B4-BE49-F238E27FC236}">
                  <a16:creationId xmlns:a16="http://schemas.microsoft.com/office/drawing/2014/main" id="{31A414E1-36A2-CF60-9EA7-798FDFB87D75}"/>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46C05E-7282-56E9-6554-163B1BB9D984}"/>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C55E3449-218D-EADF-1CA4-6F55C455378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7" name="Straight Connector 16">
              <a:extLst>
                <a:ext uri="{FF2B5EF4-FFF2-40B4-BE49-F238E27FC236}">
                  <a16:creationId xmlns:a16="http://schemas.microsoft.com/office/drawing/2014/main" id="{2371C073-0A60-C6A6-2DFF-0C9F7F353B71}"/>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7F3FFEBF-E15D-5D3C-DEA6-9692C0818ED1}"/>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9" name="Straight Connector 18">
              <a:extLst>
                <a:ext uri="{FF2B5EF4-FFF2-40B4-BE49-F238E27FC236}">
                  <a16:creationId xmlns:a16="http://schemas.microsoft.com/office/drawing/2014/main" id="{73D41A6B-7D5C-F17B-43B6-CE238954363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D478B6A1-9FD0-733A-CD01-16C3377169D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89213634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a:t>Inductive Tasks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525780" y="1763174"/>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1985579" y="3148484"/>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853230" y="2258557"/>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297779" y="268935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546914" y="446870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796158" y="1779859"/>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1963794" y="2083446"/>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837637" y="2204674"/>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282611" y="368981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427342" y="3459666"/>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407484" y="409704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733499" y="3590247"/>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423302" y="2692003"/>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705924" y="3114589"/>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306513" y="3586207"/>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842889" y="4423057"/>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749170" y="298490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1084322" y="3415751"/>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298428" y="2120636"/>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4136935" y="2207643"/>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1967280" y="1908517"/>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E46131B-38E1-4A98-3346-496B3119CA2B}"/>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90AD4233-995F-1E3A-10EC-468C41F0B61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26" name="Straight Connector 25">
              <a:extLst>
                <a:ext uri="{FF2B5EF4-FFF2-40B4-BE49-F238E27FC236}">
                  <a16:creationId xmlns:a16="http://schemas.microsoft.com/office/drawing/2014/main" id="{D622D053-938B-E2C1-FA1E-FDB894A243D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2E1D2C-B928-B36B-26F1-7817136A8C17}"/>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5">
              <a:extLst>
                <a:ext uri="{FF2B5EF4-FFF2-40B4-BE49-F238E27FC236}">
                  <a16:creationId xmlns:a16="http://schemas.microsoft.com/office/drawing/2014/main" id="{B54CA14E-A550-ABC6-BA08-4A5B1046D4F7}"/>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29" name="Straight Connector 28">
              <a:extLst>
                <a:ext uri="{FF2B5EF4-FFF2-40B4-BE49-F238E27FC236}">
                  <a16:creationId xmlns:a16="http://schemas.microsoft.com/office/drawing/2014/main" id="{A97A38FA-A18A-D2E7-4E7E-8CD03EBD71A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7">
              <a:extLst>
                <a:ext uri="{FF2B5EF4-FFF2-40B4-BE49-F238E27FC236}">
                  <a16:creationId xmlns:a16="http://schemas.microsoft.com/office/drawing/2014/main" id="{367FB3DC-1665-B0AF-CEC3-C20C055F6ED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1" name="Straight Connector 30">
              <a:extLst>
                <a:ext uri="{FF2B5EF4-FFF2-40B4-BE49-F238E27FC236}">
                  <a16:creationId xmlns:a16="http://schemas.microsoft.com/office/drawing/2014/main" id="{6EAFEFB8-84E8-CBE8-5841-5CA5028FDC9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9">
              <a:extLst>
                <a:ext uri="{FF2B5EF4-FFF2-40B4-BE49-F238E27FC236}">
                  <a16:creationId xmlns:a16="http://schemas.microsoft.com/office/drawing/2014/main" id="{A3218B69-DF8D-71A5-2E1F-99BA9C0E708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34" name="TextBox 33">
            <a:extLst>
              <a:ext uri="{FF2B5EF4-FFF2-40B4-BE49-F238E27FC236}">
                <a16:creationId xmlns:a16="http://schemas.microsoft.com/office/drawing/2014/main" id="{858F854E-66D1-2DF7-6273-20DE4A8F9002}"/>
              </a:ext>
            </a:extLst>
          </p:cNvPr>
          <p:cNvSpPr txBox="1"/>
          <p:nvPr/>
        </p:nvSpPr>
        <p:spPr>
          <a:xfrm>
            <a:off x="3469230" y="5314047"/>
            <a:ext cx="2205540"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Many, small graphs</a:t>
            </a:r>
            <a:endParaRPr lang="en-US" i="1">
              <a:latin typeface="Segoe UI Semilight" panose="020B0402040204020203" pitchFamily="34" charset="0"/>
              <a:cs typeface="Segoe UI Semilight" panose="020B0402040204020203" pitchFamily="34" charset="0"/>
            </a:endParaRPr>
          </a:p>
        </p:txBody>
      </p:sp>
      <p:sp>
        <p:nvSpPr>
          <p:cNvPr id="35" name="TextBox 34">
            <a:extLst>
              <a:ext uri="{FF2B5EF4-FFF2-40B4-BE49-F238E27FC236}">
                <a16:creationId xmlns:a16="http://schemas.microsoft.com/office/drawing/2014/main" id="{682CFC33-E49E-C97A-14A9-6C98E6B0D1C4}"/>
              </a:ext>
            </a:extLst>
          </p:cNvPr>
          <p:cNvSpPr txBox="1"/>
          <p:nvPr/>
        </p:nvSpPr>
        <p:spPr>
          <a:xfrm>
            <a:off x="1935733" y="5779177"/>
            <a:ext cx="5272534"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Perform </a:t>
            </a:r>
            <a:r>
              <a:rPr lang="en-US" i="1">
                <a:latin typeface="Segoe UI Semibold" panose="020B0702040204020203" pitchFamily="34" charset="0"/>
                <a:cs typeface="Segoe UI Semibold" panose="020B0702040204020203" pitchFamily="34" charset="0"/>
              </a:rPr>
              <a:t>train, test, validation splits </a:t>
            </a:r>
            <a:r>
              <a:rPr lang="en-US" i="1">
                <a:latin typeface="Segoe UI Semilight" panose="020B0402040204020203" pitchFamily="34" charset="0"/>
                <a:cs typeface="Segoe UI Semilight" panose="020B0402040204020203" pitchFamily="34" charset="0"/>
              </a:rPr>
              <a:t>as </a:t>
            </a:r>
            <a:r>
              <a:rPr lang="en-US" i="1">
                <a:latin typeface="Segoe UI Semibold" panose="020B0702040204020203" pitchFamily="34" charset="0"/>
                <a:cs typeface="Segoe UI Semibold" panose="020B0702040204020203" pitchFamily="34" charset="0"/>
              </a:rPr>
              <a:t>per normal</a:t>
            </a:r>
          </a:p>
        </p:txBody>
      </p:sp>
      <p:pic>
        <p:nvPicPr>
          <p:cNvPr id="45" name="Graphic 44" descr="Atom with solid fill">
            <a:extLst>
              <a:ext uri="{FF2B5EF4-FFF2-40B4-BE49-F238E27FC236}">
                <a16:creationId xmlns:a16="http://schemas.microsoft.com/office/drawing/2014/main" id="{1301F1D5-F0B5-82DE-1A04-C5BE897CEE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3504" y="2244669"/>
            <a:ext cx="720126" cy="720126"/>
          </a:xfrm>
          <a:prstGeom prst="rect">
            <a:avLst/>
          </a:prstGeom>
        </p:spPr>
      </p:pic>
      <p:sp>
        <p:nvSpPr>
          <p:cNvPr id="47" name="TextBox 46">
            <a:extLst>
              <a:ext uri="{FF2B5EF4-FFF2-40B4-BE49-F238E27FC236}">
                <a16:creationId xmlns:a16="http://schemas.microsoft.com/office/drawing/2014/main" id="{B553F562-C61E-066B-B2AE-14C21159E787}"/>
              </a:ext>
            </a:extLst>
          </p:cNvPr>
          <p:cNvSpPr txBox="1"/>
          <p:nvPr/>
        </p:nvSpPr>
        <p:spPr>
          <a:xfrm>
            <a:off x="6203630" y="2399050"/>
            <a:ext cx="1204176"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Molecules</a:t>
            </a:r>
          </a:p>
        </p:txBody>
      </p:sp>
      <p:sp>
        <p:nvSpPr>
          <p:cNvPr id="48" name="Rectangle 47">
            <a:extLst>
              <a:ext uri="{FF2B5EF4-FFF2-40B4-BE49-F238E27FC236}">
                <a16:creationId xmlns:a16="http://schemas.microsoft.com/office/drawing/2014/main" id="{1C76B893-74BF-F014-5F08-CDD87F47F213}"/>
              </a:ext>
            </a:extLst>
          </p:cNvPr>
          <p:cNvSpPr/>
          <p:nvPr/>
        </p:nvSpPr>
        <p:spPr>
          <a:xfrm>
            <a:off x="5594120" y="1778378"/>
            <a:ext cx="1569923"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Examples</a:t>
            </a:r>
          </a:p>
        </p:txBody>
      </p:sp>
    </p:spTree>
    <p:extLst>
      <p:ext uri="{BB962C8B-B14F-4D97-AF65-F5344CB8AC3E}">
        <p14:creationId xmlns:p14="http://schemas.microsoft.com/office/powerpoint/2010/main" val="405908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250"/>
                                        <p:tgtEl>
                                          <p:spTgt spid="48"/>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250"/>
                                        <p:tgtEl>
                                          <p:spTgt spid="4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F568-9A47-5769-5053-8427A87CE67F}"/>
              </a:ext>
            </a:extLst>
          </p:cNvPr>
          <p:cNvSpPr>
            <a:spLocks noGrp="1"/>
          </p:cNvSpPr>
          <p:nvPr>
            <p:ph type="title"/>
          </p:nvPr>
        </p:nvSpPr>
        <p:spPr/>
        <p:txBody>
          <a:bodyPr/>
          <a:lstStyle/>
          <a:p>
            <a:r>
              <a:rPr lang="en-SG"/>
              <a:t>Introduction</a:t>
            </a:r>
          </a:p>
        </p:txBody>
      </p:sp>
      <p:sp>
        <p:nvSpPr>
          <p:cNvPr id="4" name="TextBox 3">
            <a:extLst>
              <a:ext uri="{FF2B5EF4-FFF2-40B4-BE49-F238E27FC236}">
                <a16:creationId xmlns:a16="http://schemas.microsoft.com/office/drawing/2014/main" id="{82957272-22D3-84C1-9709-61170BDF4B26}"/>
              </a:ext>
            </a:extLst>
          </p:cNvPr>
          <p:cNvSpPr txBox="1"/>
          <p:nvPr/>
        </p:nvSpPr>
        <p:spPr>
          <a:xfrm>
            <a:off x="929891" y="2055467"/>
            <a:ext cx="2994409" cy="646331"/>
          </a:xfrm>
          <a:prstGeom prst="rect">
            <a:avLst/>
          </a:prstGeom>
          <a:noFill/>
        </p:spPr>
        <p:txBody>
          <a:bodyPr wrap="square" rtlCol="0">
            <a:spAutoFit/>
          </a:bodyPr>
          <a:lstStyle/>
          <a:p>
            <a:pPr marL="285750" indent="-285750" algn="l">
              <a:buFont typeface="Arial" panose="020B0604020202020204" pitchFamily="34" charset="0"/>
              <a:buChar char="•"/>
            </a:pPr>
            <a:r>
              <a:rPr lang="en-SG" i="1">
                <a:latin typeface="Segoe UI Semilight" panose="020B0402040204020203" pitchFamily="34" charset="0"/>
                <a:cs typeface="Segoe UI Semilight" panose="020B0402040204020203" pitchFamily="34" charset="0"/>
              </a:rPr>
              <a:t>A lot of data can be expressed in graphs</a:t>
            </a:r>
          </a:p>
        </p:txBody>
      </p:sp>
      <p:pic>
        <p:nvPicPr>
          <p:cNvPr id="6" name="Picture 5">
            <a:extLst>
              <a:ext uri="{FF2B5EF4-FFF2-40B4-BE49-F238E27FC236}">
                <a16:creationId xmlns:a16="http://schemas.microsoft.com/office/drawing/2014/main" id="{F430CA50-0314-5DD7-2847-159CB8B77BCB}"/>
              </a:ext>
            </a:extLst>
          </p:cNvPr>
          <p:cNvPicPr>
            <a:picLocks noChangeAspect="1"/>
          </p:cNvPicPr>
          <p:nvPr/>
        </p:nvPicPr>
        <p:blipFill>
          <a:blip r:embed="rId2"/>
          <a:stretch>
            <a:fillRect/>
          </a:stretch>
        </p:blipFill>
        <p:spPr>
          <a:xfrm>
            <a:off x="628650" y="3524639"/>
            <a:ext cx="3892551" cy="2595034"/>
          </a:xfrm>
          <a:prstGeom prst="rect">
            <a:avLst/>
          </a:prstGeom>
          <a:solidFill>
            <a:srgbClr val="FFFFFF">
              <a:shade val="85000"/>
            </a:srgbClr>
          </a:solidFill>
          <a:ln w="12700" cap="rnd">
            <a:solidFill>
              <a:schemeClr val="tx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6" name="Picture 2">
            <a:extLst>
              <a:ext uri="{FF2B5EF4-FFF2-40B4-BE49-F238E27FC236}">
                <a16:creationId xmlns:a16="http://schemas.microsoft.com/office/drawing/2014/main" id="{7D4BB07F-0679-E230-ABD4-BB3C4B715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1" y="748431"/>
            <a:ext cx="2286419" cy="228968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F48CF2F-7792-A9AF-34B6-07D4B7160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686" y="3422742"/>
            <a:ext cx="3727939" cy="269693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4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1000"/>
                                        <p:tgtEl>
                                          <p:spTgt spid="1028"/>
                                        </p:tgtEl>
                                      </p:cBhvr>
                                    </p:animEffect>
                                    <p:anim calcmode="lin" valueType="num">
                                      <p:cBhvr>
                                        <p:cTn id="29" dur="1000" fill="hold"/>
                                        <p:tgtEl>
                                          <p:spTgt spid="1028"/>
                                        </p:tgtEl>
                                        <p:attrNameLst>
                                          <p:attrName>ppt_x</p:attrName>
                                        </p:attrNameLst>
                                      </p:cBhvr>
                                      <p:tavLst>
                                        <p:tav tm="0">
                                          <p:val>
                                            <p:strVal val="#ppt_x"/>
                                          </p:val>
                                        </p:tav>
                                        <p:tav tm="100000">
                                          <p:val>
                                            <p:strVal val="#ppt_x"/>
                                          </p:val>
                                        </p:tav>
                                      </p:tavLst>
                                    </p:anim>
                                    <p:anim calcmode="lin" valueType="num">
                                      <p:cBhvr>
                                        <p:cTn id="30"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err="1"/>
              <a:t>Transductive</a:t>
            </a:r>
            <a:r>
              <a:rPr lang="en-SG"/>
              <a:t> Tasks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525780" y="1763174"/>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1985579" y="3148484"/>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853230" y="2258557"/>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297779" y="268935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546914" y="446870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796158" y="1779859"/>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1963794" y="2083446"/>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837637" y="2204674"/>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282611" y="368981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427342" y="3459666"/>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407484" y="409704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733499" y="3590247"/>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423302" y="2692003"/>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705924" y="3114589"/>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306513" y="3586207"/>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842889" y="4423057"/>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749170" y="298490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1084322" y="3415751"/>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298428" y="2120636"/>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4136935" y="2207643"/>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1967280" y="1908517"/>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E46131B-38E1-4A98-3346-496B3119CA2B}"/>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90AD4233-995F-1E3A-10EC-468C41F0B61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26" name="Straight Connector 25">
              <a:extLst>
                <a:ext uri="{FF2B5EF4-FFF2-40B4-BE49-F238E27FC236}">
                  <a16:creationId xmlns:a16="http://schemas.microsoft.com/office/drawing/2014/main" id="{D622D053-938B-E2C1-FA1E-FDB894A243D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2E1D2C-B928-B36B-26F1-7817136A8C17}"/>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5">
              <a:extLst>
                <a:ext uri="{FF2B5EF4-FFF2-40B4-BE49-F238E27FC236}">
                  <a16:creationId xmlns:a16="http://schemas.microsoft.com/office/drawing/2014/main" id="{B54CA14E-A550-ABC6-BA08-4A5B1046D4F7}"/>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29" name="Straight Connector 28">
              <a:extLst>
                <a:ext uri="{FF2B5EF4-FFF2-40B4-BE49-F238E27FC236}">
                  <a16:creationId xmlns:a16="http://schemas.microsoft.com/office/drawing/2014/main" id="{A97A38FA-A18A-D2E7-4E7E-8CD03EBD71A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7">
              <a:extLst>
                <a:ext uri="{FF2B5EF4-FFF2-40B4-BE49-F238E27FC236}">
                  <a16:creationId xmlns:a16="http://schemas.microsoft.com/office/drawing/2014/main" id="{367FB3DC-1665-B0AF-CEC3-C20C055F6ED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1" name="Straight Connector 30">
              <a:extLst>
                <a:ext uri="{FF2B5EF4-FFF2-40B4-BE49-F238E27FC236}">
                  <a16:creationId xmlns:a16="http://schemas.microsoft.com/office/drawing/2014/main" id="{6EAFEFB8-84E8-CBE8-5841-5CA5028FDC9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9">
              <a:extLst>
                <a:ext uri="{FF2B5EF4-FFF2-40B4-BE49-F238E27FC236}">
                  <a16:creationId xmlns:a16="http://schemas.microsoft.com/office/drawing/2014/main" id="{A3218B69-DF8D-71A5-2E1F-99BA9C0E708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33" name="TextBox 32">
            <a:extLst>
              <a:ext uri="{FF2B5EF4-FFF2-40B4-BE49-F238E27FC236}">
                <a16:creationId xmlns:a16="http://schemas.microsoft.com/office/drawing/2014/main" id="{8A74E767-0D02-F728-D705-D308EC7D25B4}"/>
              </a:ext>
            </a:extLst>
          </p:cNvPr>
          <p:cNvSpPr txBox="1"/>
          <p:nvPr/>
        </p:nvSpPr>
        <p:spPr>
          <a:xfrm>
            <a:off x="3223051" y="5314047"/>
            <a:ext cx="2740237"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Only one, massive graph</a:t>
            </a:r>
            <a:endParaRPr lang="en-US" i="1">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DA2D7F62-1A1E-B270-6311-47ADEC243124}"/>
              </a:ext>
            </a:extLst>
          </p:cNvPr>
          <p:cNvSpPr txBox="1"/>
          <p:nvPr/>
        </p:nvSpPr>
        <p:spPr>
          <a:xfrm>
            <a:off x="1563099" y="5757675"/>
            <a:ext cx="6146747"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During training, </a:t>
            </a:r>
            <a:r>
              <a:rPr lang="en-US" i="1">
                <a:latin typeface="Segoe UI Semibold" panose="020B0702040204020203" pitchFamily="34" charset="0"/>
                <a:cs typeface="Segoe UI Semibold" panose="020B0702040204020203" pitchFamily="34" charset="0"/>
              </a:rPr>
              <a:t>mask parts of graph </a:t>
            </a:r>
            <a:r>
              <a:rPr lang="en-US" i="1">
                <a:latin typeface="Segoe UI Semilight" panose="020B0402040204020203" pitchFamily="34" charset="0"/>
                <a:cs typeface="Segoe UI Semilight" panose="020B0402040204020203" pitchFamily="34" charset="0"/>
              </a:rPr>
              <a:t>and ask for predictions</a:t>
            </a:r>
          </a:p>
        </p:txBody>
      </p:sp>
      <p:sp>
        <p:nvSpPr>
          <p:cNvPr id="35" name="Rectangle 34">
            <a:extLst>
              <a:ext uri="{FF2B5EF4-FFF2-40B4-BE49-F238E27FC236}">
                <a16:creationId xmlns:a16="http://schemas.microsoft.com/office/drawing/2014/main" id="{F0A1586D-DD89-42A1-EC88-3878452466F4}"/>
              </a:ext>
            </a:extLst>
          </p:cNvPr>
          <p:cNvSpPr/>
          <p:nvPr/>
        </p:nvSpPr>
        <p:spPr>
          <a:xfrm>
            <a:off x="5594120" y="1778378"/>
            <a:ext cx="1569923"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Examples</a:t>
            </a:r>
          </a:p>
        </p:txBody>
      </p:sp>
      <p:pic>
        <p:nvPicPr>
          <p:cNvPr id="36" name="Graphic 35" descr="Connections with solid fill">
            <a:extLst>
              <a:ext uri="{FF2B5EF4-FFF2-40B4-BE49-F238E27FC236}">
                <a16:creationId xmlns:a16="http://schemas.microsoft.com/office/drawing/2014/main" id="{A841618D-5F05-420B-5A84-1349AEB9F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67680" y="2269760"/>
            <a:ext cx="720126" cy="720126"/>
          </a:xfrm>
          <a:prstGeom prst="rect">
            <a:avLst/>
          </a:prstGeom>
        </p:spPr>
      </p:pic>
      <p:sp>
        <p:nvSpPr>
          <p:cNvPr id="38" name="TextBox 37">
            <a:extLst>
              <a:ext uri="{FF2B5EF4-FFF2-40B4-BE49-F238E27FC236}">
                <a16:creationId xmlns:a16="http://schemas.microsoft.com/office/drawing/2014/main" id="{7E62A7B2-B993-06BC-48B1-EF56022126F1}"/>
              </a:ext>
            </a:extLst>
          </p:cNvPr>
          <p:cNvSpPr txBox="1"/>
          <p:nvPr/>
        </p:nvSpPr>
        <p:spPr>
          <a:xfrm>
            <a:off x="6343055" y="2419885"/>
            <a:ext cx="2309222"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Friendship Networks</a:t>
            </a:r>
          </a:p>
        </p:txBody>
      </p:sp>
    </p:spTree>
    <p:extLst>
      <p:ext uri="{BB962C8B-B14F-4D97-AF65-F5344CB8AC3E}">
        <p14:creationId xmlns:p14="http://schemas.microsoft.com/office/powerpoint/2010/main" val="409158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5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250"/>
                                        <p:tgtEl>
                                          <p:spTgt spid="3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a:t>Inductive Tasks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258177" y="2311269"/>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1717976" y="3696579"/>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585627" y="2806652"/>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030176" y="323745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279311" y="5016801"/>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528555" y="2327954"/>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1696191" y="2631541"/>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570034" y="2752769"/>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015008" y="4237907"/>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159739" y="4007761"/>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139881" y="4645137"/>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465896" y="4138342"/>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155699" y="3240098"/>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438321" y="3662684"/>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038910" y="4134302"/>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575286" y="4971152"/>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481567" y="353299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816719" y="3963846"/>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030825" y="2668731"/>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3869332" y="2755738"/>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1699677" y="2456612"/>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8338EAF-1130-BA2D-8507-2664A1E0D856}"/>
              </a:ext>
            </a:extLst>
          </p:cNvPr>
          <p:cNvSpPr txBox="1"/>
          <p:nvPr/>
        </p:nvSpPr>
        <p:spPr>
          <a:xfrm>
            <a:off x="5667399" y="2146435"/>
            <a:ext cx="2470837" cy="646331"/>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One or many graphs for a given model. </a:t>
            </a:r>
            <a:endParaRPr lang="en-US" i="1">
              <a:latin typeface="Segoe UI Semibold" panose="020B0702040204020203" pitchFamily="34" charset="0"/>
              <a:cs typeface="Segoe UI Semibold" panose="020B0702040204020203" pitchFamily="34" charset="0"/>
            </a:endParaRPr>
          </a:p>
        </p:txBody>
      </p:sp>
      <p:sp>
        <p:nvSpPr>
          <p:cNvPr id="40" name="Rectangle: Rounded Corners 39">
            <a:extLst>
              <a:ext uri="{FF2B5EF4-FFF2-40B4-BE49-F238E27FC236}">
                <a16:creationId xmlns:a16="http://schemas.microsoft.com/office/drawing/2014/main" id="{26219944-0641-5E08-8B2A-B2E6D8CB1E5A}"/>
              </a:ext>
            </a:extLst>
          </p:cNvPr>
          <p:cNvSpPr/>
          <p:nvPr/>
        </p:nvSpPr>
        <p:spPr>
          <a:xfrm>
            <a:off x="5609640" y="1932573"/>
            <a:ext cx="2680644" cy="992165"/>
          </a:xfrm>
          <a:prstGeom prst="roundRect">
            <a:avLst>
              <a:gd name="adj" fmla="val 19180"/>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461E87F2-88ED-3C0C-E7A9-C3B50D52A022}"/>
              </a:ext>
            </a:extLst>
          </p:cNvPr>
          <p:cNvSpPr txBox="1"/>
          <p:nvPr/>
        </p:nvSpPr>
        <p:spPr>
          <a:xfrm>
            <a:off x="5743250" y="1762984"/>
            <a:ext cx="1786553" cy="338554"/>
          </a:xfrm>
          <a:prstGeom prst="rect">
            <a:avLst/>
          </a:prstGeom>
          <a:solidFill>
            <a:schemeClr val="bg2"/>
          </a:solidFill>
        </p:spPr>
        <p:txBody>
          <a:bodyPr wrap="square" rtlCol="0">
            <a:spAutoFit/>
          </a:bodyPr>
          <a:lstStyle/>
          <a:p>
            <a:pPr algn="l"/>
            <a:r>
              <a:rPr lang="en-AU" sz="1600" i="1">
                <a:solidFill>
                  <a:srgbClr val="0070C0"/>
                </a:solidFill>
                <a:latin typeface="Segoe UI Semilight" panose="020B0402040204020203" pitchFamily="34" charset="0"/>
                <a:cs typeface="Segoe UI Semilight" panose="020B0402040204020203" pitchFamily="34" charset="0"/>
              </a:rPr>
              <a:t>Data Organization</a:t>
            </a:r>
          </a:p>
        </p:txBody>
      </p:sp>
      <p:sp>
        <p:nvSpPr>
          <p:cNvPr id="42" name="Rectangle: Rounded Corners 41">
            <a:extLst>
              <a:ext uri="{FF2B5EF4-FFF2-40B4-BE49-F238E27FC236}">
                <a16:creationId xmlns:a16="http://schemas.microsoft.com/office/drawing/2014/main" id="{BECDA4ED-A7C3-22BD-31A8-974159312470}"/>
              </a:ext>
            </a:extLst>
          </p:cNvPr>
          <p:cNvSpPr/>
          <p:nvPr/>
        </p:nvSpPr>
        <p:spPr>
          <a:xfrm>
            <a:off x="4771258" y="4666932"/>
            <a:ext cx="4192143" cy="83863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666E3007-F5B7-9181-52C1-09230D388774}"/>
              </a:ext>
            </a:extLst>
          </p:cNvPr>
          <p:cNvSpPr txBox="1"/>
          <p:nvPr/>
        </p:nvSpPr>
        <p:spPr>
          <a:xfrm>
            <a:off x="5307636" y="4497655"/>
            <a:ext cx="1481732" cy="338554"/>
          </a:xfrm>
          <a:prstGeom prst="rect">
            <a:avLst/>
          </a:prstGeom>
          <a:solidFill>
            <a:schemeClr val="bg2"/>
          </a:solidFill>
        </p:spPr>
        <p:txBody>
          <a:bodyPr wrap="square" rtlCol="0">
            <a:spAutoFit/>
          </a:bodyPr>
          <a:lstStyle/>
          <a:p>
            <a:pPr algn="l"/>
            <a:r>
              <a:rPr lang="en-AU" sz="1600" i="1">
                <a:solidFill>
                  <a:srgbClr val="00B050"/>
                </a:solidFill>
                <a:latin typeface="Segoe UI Semilight" panose="020B0402040204020203" pitchFamily="34" charset="0"/>
                <a:cs typeface="Segoe UI Semilight" panose="020B0402040204020203" pitchFamily="34" charset="0"/>
              </a:rPr>
              <a:t>Train-Test Split</a:t>
            </a:r>
          </a:p>
        </p:txBody>
      </p:sp>
      <p:sp>
        <p:nvSpPr>
          <p:cNvPr id="44" name="TextBox 43">
            <a:extLst>
              <a:ext uri="{FF2B5EF4-FFF2-40B4-BE49-F238E27FC236}">
                <a16:creationId xmlns:a16="http://schemas.microsoft.com/office/drawing/2014/main" id="{87C45DAE-FB19-F8F0-DC37-AD93107D7584}"/>
              </a:ext>
            </a:extLst>
          </p:cNvPr>
          <p:cNvSpPr txBox="1"/>
          <p:nvPr/>
        </p:nvSpPr>
        <p:spPr>
          <a:xfrm>
            <a:off x="4813765" y="4752247"/>
            <a:ext cx="4192143" cy="646331"/>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Can split the training and testing set based on graphs or nodes in the graph  </a:t>
            </a:r>
            <a:endParaRPr lang="en-US" i="1">
              <a:latin typeface="Segoe UI Semibold" panose="020B0702040204020203"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CE46131B-38E1-4A98-3346-496B3119CA2B}"/>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90AD4233-995F-1E3A-10EC-468C41F0B61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26" name="Straight Connector 25">
              <a:extLst>
                <a:ext uri="{FF2B5EF4-FFF2-40B4-BE49-F238E27FC236}">
                  <a16:creationId xmlns:a16="http://schemas.microsoft.com/office/drawing/2014/main" id="{D622D053-938B-E2C1-FA1E-FDB894A243D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2E1D2C-B928-B36B-26F1-7817136A8C17}"/>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5">
              <a:extLst>
                <a:ext uri="{FF2B5EF4-FFF2-40B4-BE49-F238E27FC236}">
                  <a16:creationId xmlns:a16="http://schemas.microsoft.com/office/drawing/2014/main" id="{B54CA14E-A550-ABC6-BA08-4A5B1046D4F7}"/>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29" name="Straight Connector 28">
              <a:extLst>
                <a:ext uri="{FF2B5EF4-FFF2-40B4-BE49-F238E27FC236}">
                  <a16:creationId xmlns:a16="http://schemas.microsoft.com/office/drawing/2014/main" id="{A97A38FA-A18A-D2E7-4E7E-8CD03EBD71A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7">
              <a:extLst>
                <a:ext uri="{FF2B5EF4-FFF2-40B4-BE49-F238E27FC236}">
                  <a16:creationId xmlns:a16="http://schemas.microsoft.com/office/drawing/2014/main" id="{367FB3DC-1665-B0AF-CEC3-C20C055F6ED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1" name="Straight Connector 30">
              <a:extLst>
                <a:ext uri="{FF2B5EF4-FFF2-40B4-BE49-F238E27FC236}">
                  <a16:creationId xmlns:a16="http://schemas.microsoft.com/office/drawing/2014/main" id="{6EAFEFB8-84E8-CBE8-5841-5CA5028FDC9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9">
              <a:extLst>
                <a:ext uri="{FF2B5EF4-FFF2-40B4-BE49-F238E27FC236}">
                  <a16:creationId xmlns:a16="http://schemas.microsoft.com/office/drawing/2014/main" id="{A3218B69-DF8D-71A5-2E1F-99BA9C0E708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420321181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Graph Embeddings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0593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4446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25547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29855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47648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0760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3796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25008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39859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37558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3932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38864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29881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4107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38823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47192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2810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37119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4168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25038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2046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4F2F5B49-428C-2A0A-D87D-0C45D7F51E88}"/>
              </a:ext>
            </a:extLst>
          </p:cNvPr>
          <p:cNvSpPr/>
          <p:nvPr/>
        </p:nvSpPr>
        <p:spPr>
          <a:xfrm>
            <a:off x="5920021" y="948489"/>
            <a:ext cx="274320" cy="274320"/>
          </a:xfrm>
          <a:prstGeom prst="ellipse">
            <a:avLst/>
          </a:prstGeom>
          <a:solidFill>
            <a:srgbClr val="5D81B5"/>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342E97B-5C10-086A-F35A-7098C47C9EBD}"/>
              </a:ext>
            </a:extLst>
          </p:cNvPr>
          <p:cNvSpPr/>
          <p:nvPr/>
        </p:nvSpPr>
        <p:spPr>
          <a:xfrm>
            <a:off x="6386669" y="945545"/>
            <a:ext cx="274320" cy="274320"/>
          </a:xfrm>
          <a:prstGeom prst="ellipse">
            <a:avLst/>
          </a:prstGeom>
          <a:solidFill>
            <a:srgbClr val="E09B24"/>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D521A97-1557-619C-76D2-5950E9373E19}"/>
              </a:ext>
            </a:extLst>
          </p:cNvPr>
          <p:cNvSpPr/>
          <p:nvPr/>
        </p:nvSpPr>
        <p:spPr>
          <a:xfrm>
            <a:off x="6850574" y="956768"/>
            <a:ext cx="274320" cy="274320"/>
          </a:xfrm>
          <a:prstGeom prst="ellipse">
            <a:avLst/>
          </a:prstGeom>
          <a:solidFill>
            <a:srgbClr val="8EB03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9C9BAEA-82D7-2597-8332-D6AD8048E9FE}"/>
              </a:ext>
            </a:extLst>
          </p:cNvPr>
          <p:cNvSpPr/>
          <p:nvPr/>
        </p:nvSpPr>
        <p:spPr>
          <a:xfrm>
            <a:off x="7314479" y="957144"/>
            <a:ext cx="274320" cy="274320"/>
          </a:xfrm>
          <a:prstGeom prst="ellipse">
            <a:avLst/>
          </a:prstGeom>
          <a:solidFill>
            <a:srgbClr val="EB6235"/>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1E03728F-C3A3-43D4-0508-358A334868CF}"/>
              </a:ext>
            </a:extLst>
          </p:cNvPr>
          <p:cNvSpPr/>
          <p:nvPr/>
        </p:nvSpPr>
        <p:spPr>
          <a:xfrm>
            <a:off x="7785962" y="956768"/>
            <a:ext cx="274320" cy="274320"/>
          </a:xfrm>
          <a:prstGeom prst="ellipse">
            <a:avLst/>
          </a:prstGeom>
          <a:solidFill>
            <a:srgbClr val="9D8FB7"/>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48DF3C7-7342-7E1F-9F8E-3E0C888B918B}"/>
              </a:ext>
            </a:extLst>
          </p:cNvPr>
          <p:cNvSpPr/>
          <p:nvPr/>
        </p:nvSpPr>
        <p:spPr>
          <a:xfrm>
            <a:off x="8245963" y="957538"/>
            <a:ext cx="274320" cy="274320"/>
          </a:xfrm>
          <a:prstGeom prst="ellipse">
            <a:avLst/>
          </a:prstGeom>
          <a:solidFill>
            <a:srgbClr val="C46E1A"/>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8AFEE386-1825-0D6E-2DBD-C098855BEBE4}"/>
                  </a:ext>
                </a:extLst>
              </p:cNvPr>
              <p:cNvSpPr txBox="1"/>
              <p:nvPr/>
            </p:nvSpPr>
            <p:spPr>
              <a:xfrm>
                <a:off x="5787876"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48" name="TextBox 147">
                <a:extLst>
                  <a:ext uri="{FF2B5EF4-FFF2-40B4-BE49-F238E27FC236}">
                    <a16:creationId xmlns:a16="http://schemas.microsoft.com/office/drawing/2014/main" id="{8AFEE386-1825-0D6E-2DBD-C098855BEBE4}"/>
                  </a:ext>
                </a:extLst>
              </p:cNvPr>
              <p:cNvSpPr txBox="1">
                <a:spLocks noRot="1" noChangeAspect="1" noMove="1" noResize="1" noEditPoints="1" noAdjustHandles="1" noChangeArrowheads="1" noChangeShapeType="1" noTextEdit="1"/>
              </p:cNvSpPr>
              <p:nvPr/>
            </p:nvSpPr>
            <p:spPr>
              <a:xfrm>
                <a:off x="5787876" y="1342580"/>
                <a:ext cx="538609" cy="15577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F8702D0-0779-2663-306D-2B6574B77713}"/>
                  </a:ext>
                </a:extLst>
              </p:cNvPr>
              <p:cNvSpPr txBox="1"/>
              <p:nvPr/>
            </p:nvSpPr>
            <p:spPr>
              <a:xfrm>
                <a:off x="6266080"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r>
                              <m:e>
                                <m:m>
                                  <m:mPr>
                                    <m:mcs>
                                      <m:mc>
                                        <m:mcPr>
                                          <m:count m:val="1"/>
                                          <m:mcJc m:val="center"/>
                                        </m:mcPr>
                                      </m:mc>
                                    </m:mcs>
                                    <m:ctrlPr>
                                      <a:rPr lang="en-US" i="1">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49" name="TextBox 148">
                <a:extLst>
                  <a:ext uri="{FF2B5EF4-FFF2-40B4-BE49-F238E27FC236}">
                    <a16:creationId xmlns:a16="http://schemas.microsoft.com/office/drawing/2014/main" id="{CF8702D0-0779-2663-306D-2B6574B77713}"/>
                  </a:ext>
                </a:extLst>
              </p:cNvPr>
              <p:cNvSpPr txBox="1">
                <a:spLocks noRot="1" noChangeAspect="1" noMove="1" noResize="1" noEditPoints="1" noAdjustHandles="1" noChangeArrowheads="1" noChangeShapeType="1" noTextEdit="1"/>
              </p:cNvSpPr>
              <p:nvPr/>
            </p:nvSpPr>
            <p:spPr>
              <a:xfrm>
                <a:off x="6266080" y="1342580"/>
                <a:ext cx="538609" cy="15577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B03DD4F4-4621-747F-AA22-C57CB3E108A8}"/>
                  </a:ext>
                </a:extLst>
              </p:cNvPr>
              <p:cNvSpPr txBox="1"/>
              <p:nvPr/>
            </p:nvSpPr>
            <p:spPr>
              <a:xfrm>
                <a:off x="6712771" y="133774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0" name="TextBox 149">
                <a:extLst>
                  <a:ext uri="{FF2B5EF4-FFF2-40B4-BE49-F238E27FC236}">
                    <a16:creationId xmlns:a16="http://schemas.microsoft.com/office/drawing/2014/main" id="{B03DD4F4-4621-747F-AA22-C57CB3E108A8}"/>
                  </a:ext>
                </a:extLst>
              </p:cNvPr>
              <p:cNvSpPr txBox="1">
                <a:spLocks noRot="1" noChangeAspect="1" noMove="1" noResize="1" noEditPoints="1" noAdjustHandles="1" noChangeArrowheads="1" noChangeShapeType="1" noTextEdit="1"/>
              </p:cNvSpPr>
              <p:nvPr/>
            </p:nvSpPr>
            <p:spPr>
              <a:xfrm>
                <a:off x="6712771" y="1337745"/>
                <a:ext cx="538609" cy="15577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AA85266-EB13-16AF-5892-ED142D1CDE24}"/>
                  </a:ext>
                </a:extLst>
              </p:cNvPr>
              <p:cNvSpPr txBox="1"/>
              <p:nvPr/>
            </p:nvSpPr>
            <p:spPr>
              <a:xfrm>
                <a:off x="7182334" y="1342580"/>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1" name="TextBox 150">
                <a:extLst>
                  <a:ext uri="{FF2B5EF4-FFF2-40B4-BE49-F238E27FC236}">
                    <a16:creationId xmlns:a16="http://schemas.microsoft.com/office/drawing/2014/main" id="{FAA85266-EB13-16AF-5892-ED142D1CDE24}"/>
                  </a:ext>
                </a:extLst>
              </p:cNvPr>
              <p:cNvSpPr txBox="1">
                <a:spLocks noRot="1" noChangeAspect="1" noMove="1" noResize="1" noEditPoints="1" noAdjustHandles="1" noChangeArrowheads="1" noChangeShapeType="1" noTextEdit="1"/>
              </p:cNvSpPr>
              <p:nvPr/>
            </p:nvSpPr>
            <p:spPr>
              <a:xfrm>
                <a:off x="7182334" y="1342580"/>
                <a:ext cx="538609" cy="155773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E3F64B7E-F6DE-7973-5C6E-59C83BACBAF6}"/>
                  </a:ext>
                </a:extLst>
              </p:cNvPr>
              <p:cNvSpPr txBox="1"/>
              <p:nvPr/>
            </p:nvSpPr>
            <p:spPr>
              <a:xfrm>
                <a:off x="7657319" y="134741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1</m:t>
                                            </m:r>
                                          </m:e>
                                        </m:mr>
                                        <m:mr>
                                          <m:e>
                                            <m:r>
                                              <a:rPr lang="en-US" b="0" i="1" smtClean="0">
                                                <a:latin typeface="Cambria Math" panose="02040503050406030204" pitchFamily="18" charset="0"/>
                                                <a:cs typeface="Segoe UI Semilight" panose="020B0402040204020203" pitchFamily="34" charset="0"/>
                                              </a:rPr>
                                              <m:t>0</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2" name="TextBox 151">
                <a:extLst>
                  <a:ext uri="{FF2B5EF4-FFF2-40B4-BE49-F238E27FC236}">
                    <a16:creationId xmlns:a16="http://schemas.microsoft.com/office/drawing/2014/main" id="{E3F64B7E-F6DE-7973-5C6E-59C83BACBAF6}"/>
                  </a:ext>
                </a:extLst>
              </p:cNvPr>
              <p:cNvSpPr txBox="1">
                <a:spLocks noRot="1" noChangeAspect="1" noMove="1" noResize="1" noEditPoints="1" noAdjustHandles="1" noChangeArrowheads="1" noChangeShapeType="1" noTextEdit="1"/>
              </p:cNvSpPr>
              <p:nvPr/>
            </p:nvSpPr>
            <p:spPr>
              <a:xfrm>
                <a:off x="7657319" y="1347415"/>
                <a:ext cx="538609" cy="155773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9A30712-49FB-94F4-9F3A-E03F100230AC}"/>
                  </a:ext>
                </a:extLst>
              </p:cNvPr>
              <p:cNvSpPr txBox="1"/>
              <p:nvPr/>
            </p:nvSpPr>
            <p:spPr>
              <a:xfrm>
                <a:off x="8113818" y="1347415"/>
                <a:ext cx="538609" cy="1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0</m:t>
                                      </m:r>
                                    </m:e>
                                  </m:mr>
                                  <m:mr>
                                    <m:e>
                                      <m:m>
                                        <m:mPr>
                                          <m:mcs>
                                            <m:mc>
                                              <m:mcPr>
                                                <m:count m:val="1"/>
                                                <m:mcJc m:val="center"/>
                                              </m:mcPr>
                                            </m:mc>
                                          </m:mcs>
                                          <m:ctrlPr>
                                            <a:rPr lang="en-US" i="1" smtClean="0">
                                              <a:latin typeface="Cambria Math" panose="02040503050406030204" pitchFamily="18" charset="0"/>
                                              <a:cs typeface="Segoe UI Semilight" panose="020B0402040204020203" pitchFamily="34" charset="0"/>
                                            </a:rPr>
                                          </m:ctrlPr>
                                        </m:mPr>
                                        <m:mr>
                                          <m:e>
                                            <m:r>
                                              <a:rPr lang="en-US" b="0" i="1" smtClean="0">
                                                <a:latin typeface="Cambria Math" panose="02040503050406030204" pitchFamily="18" charset="0"/>
                                                <a:cs typeface="Segoe UI Semilight" panose="020B0402040204020203" pitchFamily="34" charset="0"/>
                                              </a:rPr>
                                              <m:t>0</m:t>
                                            </m:r>
                                          </m:e>
                                        </m:mr>
                                        <m:mr>
                                          <m:e>
                                            <m:r>
                                              <a:rPr lang="en-US" b="0" i="1" smtClean="0">
                                                <a:latin typeface="Cambria Math" panose="02040503050406030204" pitchFamily="18" charset="0"/>
                                                <a:cs typeface="Segoe UI Semilight" panose="020B0402040204020203" pitchFamily="34" charset="0"/>
                                              </a:rPr>
                                              <m:t>1</m:t>
                                            </m:r>
                                          </m:e>
                                        </m:mr>
                                      </m:m>
                                    </m:e>
                                  </m:mr>
                                </m:m>
                              </m:e>
                            </m:mr>
                          </m:m>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3" name="TextBox 152">
                <a:extLst>
                  <a:ext uri="{FF2B5EF4-FFF2-40B4-BE49-F238E27FC236}">
                    <a16:creationId xmlns:a16="http://schemas.microsoft.com/office/drawing/2014/main" id="{39A30712-49FB-94F4-9F3A-E03F100230AC}"/>
                  </a:ext>
                </a:extLst>
              </p:cNvPr>
              <p:cNvSpPr txBox="1">
                <a:spLocks noRot="1" noChangeAspect="1" noMove="1" noResize="1" noEditPoints="1" noAdjustHandles="1" noChangeArrowheads="1" noChangeShapeType="1" noTextEdit="1"/>
              </p:cNvSpPr>
              <p:nvPr/>
            </p:nvSpPr>
            <p:spPr>
              <a:xfrm>
                <a:off x="8113818" y="1347415"/>
                <a:ext cx="538609" cy="1557734"/>
              </a:xfrm>
              <a:prstGeom prst="rect">
                <a:avLst/>
              </a:prstGeom>
              <a:blipFill>
                <a:blip r:embed="rId8"/>
                <a:stretch>
                  <a:fillRect/>
                </a:stretch>
              </a:blipFill>
            </p:spPr>
            <p:txBody>
              <a:bodyPr/>
              <a:lstStyle/>
              <a:p>
                <a:r>
                  <a:rPr lang="en-US">
                    <a:noFill/>
                  </a:rPr>
                  <a:t> </a:t>
                </a:r>
              </a:p>
            </p:txBody>
          </p:sp>
        </mc:Fallback>
      </mc:AlternateContent>
      <p:cxnSp>
        <p:nvCxnSpPr>
          <p:cNvPr id="154" name="Straight Connector 153">
            <a:extLst>
              <a:ext uri="{FF2B5EF4-FFF2-40B4-BE49-F238E27FC236}">
                <a16:creationId xmlns:a16="http://schemas.microsoft.com/office/drawing/2014/main" id="{2F8DBA7F-A761-2920-B76B-A6C167653844}"/>
              </a:ext>
            </a:extLst>
          </p:cNvPr>
          <p:cNvCxnSpPr>
            <a:cxnSpLocks/>
          </p:cNvCxnSpPr>
          <p:nvPr/>
        </p:nvCxnSpPr>
        <p:spPr>
          <a:xfrm flipH="1" flipV="1">
            <a:off x="6941619" y="3637883"/>
            <a:ext cx="5486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84AAE67-ED3B-2E07-2D90-312503420D45}"/>
              </a:ext>
            </a:extLst>
          </p:cNvPr>
          <p:cNvCxnSpPr>
            <a:cxnSpLocks/>
          </p:cNvCxnSpPr>
          <p:nvPr/>
        </p:nvCxnSpPr>
        <p:spPr>
          <a:xfrm flipH="1" flipV="1">
            <a:off x="6941619" y="3929225"/>
            <a:ext cx="548640"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B244E07-7EFB-ED64-170F-C1890331C02F}"/>
              </a:ext>
            </a:extLst>
          </p:cNvPr>
          <p:cNvCxnSpPr>
            <a:cxnSpLocks/>
          </p:cNvCxnSpPr>
          <p:nvPr/>
        </p:nvCxnSpPr>
        <p:spPr>
          <a:xfrm flipH="1" flipV="1">
            <a:off x="6947962" y="4271950"/>
            <a:ext cx="548640"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9AC9A63F-65B5-0F73-3346-A8E2C1D8610A}"/>
                  </a:ext>
                </a:extLst>
              </p:cNvPr>
              <p:cNvSpPr txBox="1"/>
              <p:nvPr/>
            </p:nvSpPr>
            <p:spPr>
              <a:xfrm>
                <a:off x="7490259" y="3422588"/>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1</m:t>
                            </m:r>
                          </m:e>
                          <m:e>
                            <m: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0</m:t>
                            </m:r>
                          </m:e>
                        </m:mr>
                      </m:m>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59" name="TextBox 158">
                <a:extLst>
                  <a:ext uri="{FF2B5EF4-FFF2-40B4-BE49-F238E27FC236}">
                    <a16:creationId xmlns:a16="http://schemas.microsoft.com/office/drawing/2014/main" id="{9AC9A63F-65B5-0F73-3346-A8E2C1D8610A}"/>
                  </a:ext>
                </a:extLst>
              </p:cNvPr>
              <p:cNvSpPr txBox="1">
                <a:spLocks noRot="1" noChangeAspect="1" noMove="1" noResize="1" noEditPoints="1" noAdjustHandles="1" noChangeArrowheads="1" noChangeShapeType="1" noTextEdit="1"/>
              </p:cNvSpPr>
              <p:nvPr/>
            </p:nvSpPr>
            <p:spPr>
              <a:xfrm>
                <a:off x="7490259" y="3422588"/>
                <a:ext cx="1255472" cy="369332"/>
              </a:xfrm>
              <a:prstGeom prst="rect">
                <a:avLst/>
              </a:prstGeom>
              <a:blipFill>
                <a:blip r:embed="rId9"/>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5E1230AB-6401-86A8-4762-D9EB5790DF5A}"/>
                  </a:ext>
                </a:extLst>
              </p:cNvPr>
              <p:cNvSpPr txBox="1"/>
              <p:nvPr/>
            </p:nvSpPr>
            <p:spPr>
              <a:xfrm>
                <a:off x="7490259" y="3742794"/>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1</m:t>
                            </m:r>
                          </m:e>
                          <m:e>
                            <m:r>
                              <a:rPr lang="en-US" b="0" i="1" smtClean="0">
                                <a:latin typeface="Cambria Math" panose="02040503050406030204" pitchFamily="18" charset="0"/>
                                <a:cs typeface="Segoe UI Semilight" panose="020B0402040204020203" pitchFamily="34" charset="0"/>
                              </a:rPr>
                              <m:t>0</m:t>
                            </m:r>
                          </m:e>
                        </m:mr>
                      </m:m>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60" name="TextBox 159">
                <a:extLst>
                  <a:ext uri="{FF2B5EF4-FFF2-40B4-BE49-F238E27FC236}">
                    <a16:creationId xmlns:a16="http://schemas.microsoft.com/office/drawing/2014/main" id="{5E1230AB-6401-86A8-4762-D9EB5790DF5A}"/>
                  </a:ext>
                </a:extLst>
              </p:cNvPr>
              <p:cNvSpPr txBox="1">
                <a:spLocks noRot="1" noChangeAspect="1" noMove="1" noResize="1" noEditPoints="1" noAdjustHandles="1" noChangeArrowheads="1" noChangeShapeType="1" noTextEdit="1"/>
              </p:cNvSpPr>
              <p:nvPr/>
            </p:nvSpPr>
            <p:spPr>
              <a:xfrm>
                <a:off x="7490259" y="3742794"/>
                <a:ext cx="1255472" cy="369332"/>
              </a:xfrm>
              <a:prstGeom prst="rect">
                <a:avLst/>
              </a:prstGeom>
              <a:blipFill>
                <a:blip r:embed="rId10"/>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350EABD2-AF2A-EF3E-8FF7-A5836455A28E}"/>
                  </a:ext>
                </a:extLst>
              </p:cNvPr>
              <p:cNvSpPr txBox="1"/>
              <p:nvPr/>
            </p:nvSpPr>
            <p:spPr>
              <a:xfrm>
                <a:off x="7496602" y="4061326"/>
                <a:ext cx="12554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Semilight" panose="020B0402040204020203" pitchFamily="34" charset="0"/>
                        </a:rPr>
                        <m:t>[</m:t>
                      </m:r>
                      <m:m>
                        <m:mPr>
                          <m:mcs>
                            <m:mc>
                              <m:mcPr>
                                <m:count m:val="3"/>
                                <m:mcJc m:val="center"/>
                              </m:mcPr>
                            </m:mc>
                          </m:mcs>
                          <m:ctrlPr>
                            <a:rPr lang="en-US" b="0" i="1" smtClean="0">
                              <a:latin typeface="Cambria Math" panose="02040503050406030204" pitchFamily="18" charset="0"/>
                              <a:cs typeface="Segoe UI Semilight" panose="020B0402040204020203" pitchFamily="34" charset="0"/>
                            </a:rPr>
                          </m:ctrlPr>
                        </m:mPr>
                        <m:mr>
                          <m:e>
                            <m:r>
                              <m:rPr>
                                <m:brk m:alnAt="7"/>
                              </m:rP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0</m:t>
                            </m:r>
                          </m:e>
                          <m:e>
                            <m:r>
                              <a:rPr lang="en-US" b="0" i="1" smtClean="0">
                                <a:latin typeface="Cambria Math" panose="02040503050406030204" pitchFamily="18" charset="0"/>
                                <a:cs typeface="Segoe UI Semilight" panose="020B0402040204020203" pitchFamily="34" charset="0"/>
                              </a:rPr>
                              <m:t>1</m:t>
                            </m:r>
                          </m:e>
                        </m:mr>
                      </m:m>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161" name="TextBox 160">
                <a:extLst>
                  <a:ext uri="{FF2B5EF4-FFF2-40B4-BE49-F238E27FC236}">
                    <a16:creationId xmlns:a16="http://schemas.microsoft.com/office/drawing/2014/main" id="{350EABD2-AF2A-EF3E-8FF7-A5836455A28E}"/>
                  </a:ext>
                </a:extLst>
              </p:cNvPr>
              <p:cNvSpPr txBox="1">
                <a:spLocks noRot="1" noChangeAspect="1" noMove="1" noResize="1" noEditPoints="1" noAdjustHandles="1" noChangeArrowheads="1" noChangeShapeType="1" noTextEdit="1"/>
              </p:cNvSpPr>
              <p:nvPr/>
            </p:nvSpPr>
            <p:spPr>
              <a:xfrm>
                <a:off x="7496602" y="4061326"/>
                <a:ext cx="1255472" cy="369332"/>
              </a:xfrm>
              <a:prstGeom prst="rect">
                <a:avLst/>
              </a:prstGeom>
              <a:blipFill>
                <a:blip r:embed="rId11"/>
                <a:stretch>
                  <a:fillRect b="-18033"/>
                </a:stretch>
              </a:blipFill>
            </p:spPr>
            <p:txBody>
              <a:bodyPr/>
              <a:lstStyle/>
              <a:p>
                <a:r>
                  <a:rPr lang="en-US">
                    <a:noFill/>
                  </a:rPr>
                  <a:t> </a:t>
                </a:r>
              </a:p>
            </p:txBody>
          </p:sp>
        </mc:Fallback>
      </mc:AlternateContent>
      <p:sp>
        <p:nvSpPr>
          <p:cNvPr id="162" name="Rectangle: Rounded Corners 161">
            <a:extLst>
              <a:ext uri="{FF2B5EF4-FFF2-40B4-BE49-F238E27FC236}">
                <a16:creationId xmlns:a16="http://schemas.microsoft.com/office/drawing/2014/main" id="{7A5CAC92-FF46-E312-92E5-C823886642A8}"/>
              </a:ext>
            </a:extLst>
          </p:cNvPr>
          <p:cNvSpPr/>
          <p:nvPr/>
        </p:nvSpPr>
        <p:spPr>
          <a:xfrm>
            <a:off x="5594421" y="697686"/>
            <a:ext cx="3239320" cy="2289878"/>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3" name="TextBox 162">
            <a:extLst>
              <a:ext uri="{FF2B5EF4-FFF2-40B4-BE49-F238E27FC236}">
                <a16:creationId xmlns:a16="http://schemas.microsoft.com/office/drawing/2014/main" id="{CAEAEA24-BA50-5C4C-7D9D-E800B9072264}"/>
              </a:ext>
            </a:extLst>
          </p:cNvPr>
          <p:cNvSpPr txBox="1"/>
          <p:nvPr/>
        </p:nvSpPr>
        <p:spPr>
          <a:xfrm>
            <a:off x="5892893" y="528409"/>
            <a:ext cx="1358487" cy="338554"/>
          </a:xfrm>
          <a:prstGeom prst="rect">
            <a:avLst/>
          </a:prstGeom>
          <a:solidFill>
            <a:schemeClr val="bg2"/>
          </a:solidFill>
        </p:spPr>
        <p:txBody>
          <a:bodyPr wrap="square" rtlCol="0">
            <a:spAutoFit/>
          </a:bodyPr>
          <a:lstStyle/>
          <a:p>
            <a:pPr algn="l"/>
            <a:r>
              <a:rPr lang="en-AU" sz="1600" i="1">
                <a:solidFill>
                  <a:schemeClr val="accent5">
                    <a:lumMod val="75000"/>
                  </a:schemeClr>
                </a:solidFill>
                <a:latin typeface="Segoe UI Semilight" panose="020B0402040204020203" pitchFamily="34" charset="0"/>
                <a:cs typeface="Segoe UI Semilight" panose="020B0402040204020203" pitchFamily="34" charset="0"/>
              </a:rPr>
              <a:t>Node Legend</a:t>
            </a:r>
          </a:p>
        </p:txBody>
      </p:sp>
      <p:sp>
        <p:nvSpPr>
          <p:cNvPr id="164" name="Rectangle: Rounded Corners 163">
            <a:extLst>
              <a:ext uri="{FF2B5EF4-FFF2-40B4-BE49-F238E27FC236}">
                <a16:creationId xmlns:a16="http://schemas.microsoft.com/office/drawing/2014/main" id="{CE2D10C2-BF22-F063-0414-DD5601580ECD}"/>
              </a:ext>
            </a:extLst>
          </p:cNvPr>
          <p:cNvSpPr/>
          <p:nvPr/>
        </p:nvSpPr>
        <p:spPr>
          <a:xfrm>
            <a:off x="6616382" y="3278620"/>
            <a:ext cx="2190371" cy="1268166"/>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5" name="TextBox 164">
            <a:extLst>
              <a:ext uri="{FF2B5EF4-FFF2-40B4-BE49-F238E27FC236}">
                <a16:creationId xmlns:a16="http://schemas.microsoft.com/office/drawing/2014/main" id="{9DD4B7DE-5711-A5F4-1202-10E29651BA32}"/>
              </a:ext>
            </a:extLst>
          </p:cNvPr>
          <p:cNvSpPr txBox="1"/>
          <p:nvPr/>
        </p:nvSpPr>
        <p:spPr>
          <a:xfrm>
            <a:off x="6749993" y="3109030"/>
            <a:ext cx="1358487" cy="338554"/>
          </a:xfrm>
          <a:prstGeom prst="rect">
            <a:avLst/>
          </a:prstGeom>
          <a:solidFill>
            <a:schemeClr val="bg2"/>
          </a:solidFill>
        </p:spPr>
        <p:txBody>
          <a:bodyPr wrap="square" rtlCol="0">
            <a:spAutoFit/>
          </a:bodyPr>
          <a:lstStyle/>
          <a:p>
            <a:pPr algn="l"/>
            <a:r>
              <a:rPr lang="en-AU" sz="1600" i="1">
                <a:solidFill>
                  <a:schemeClr val="accent4">
                    <a:lumMod val="75000"/>
                  </a:schemeClr>
                </a:solidFill>
                <a:latin typeface="Segoe UI Semilight" panose="020B0402040204020203" pitchFamily="34" charset="0"/>
                <a:cs typeface="Segoe UI Semilight" panose="020B0402040204020203" pitchFamily="34" charset="0"/>
              </a:rPr>
              <a:t>Edge Legend</a:t>
            </a:r>
          </a:p>
        </p:txBody>
      </p:sp>
      <p:sp>
        <p:nvSpPr>
          <p:cNvPr id="166" name="TextBox 165">
            <a:extLst>
              <a:ext uri="{FF2B5EF4-FFF2-40B4-BE49-F238E27FC236}">
                <a16:creationId xmlns:a16="http://schemas.microsoft.com/office/drawing/2014/main" id="{F981A385-C70B-4B24-2BEB-75397D98A24F}"/>
              </a:ext>
            </a:extLst>
          </p:cNvPr>
          <p:cNvSpPr txBox="1"/>
          <p:nvPr/>
        </p:nvSpPr>
        <p:spPr>
          <a:xfrm>
            <a:off x="2154582" y="5381276"/>
            <a:ext cx="4834978"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Each </a:t>
            </a:r>
            <a:r>
              <a:rPr lang="en-US" i="1">
                <a:latin typeface="Segoe UI Semibold" panose="020B0702040204020203" pitchFamily="34" charset="0"/>
                <a:cs typeface="Segoe UI Semibold" panose="020B0702040204020203" pitchFamily="34" charset="0"/>
              </a:rPr>
              <a:t>node</a:t>
            </a:r>
            <a:r>
              <a:rPr lang="en-US" i="1">
                <a:latin typeface="Segoe UI Semilight" panose="020B0402040204020203" pitchFamily="34" charset="0"/>
                <a:cs typeface="Segoe UI Semilight" panose="020B0402040204020203" pitchFamily="34" charset="0"/>
              </a:rPr>
              <a:t> and </a:t>
            </a:r>
            <a:r>
              <a:rPr lang="en-US" i="1">
                <a:latin typeface="Segoe UI Semibold" panose="020B0702040204020203" pitchFamily="34" charset="0"/>
                <a:cs typeface="Segoe UI Semibold" panose="020B0702040204020203" pitchFamily="34" charset="0"/>
              </a:rPr>
              <a:t>edge</a:t>
            </a:r>
            <a:r>
              <a:rPr lang="en-US" i="1">
                <a:latin typeface="Segoe UI Semilight" panose="020B0402040204020203" pitchFamily="34" charset="0"/>
                <a:cs typeface="Segoe UI Semilight" panose="020B0402040204020203" pitchFamily="34" charset="0"/>
              </a:rPr>
              <a:t> must have an </a:t>
            </a:r>
            <a:r>
              <a:rPr lang="en-US" i="1">
                <a:latin typeface="Segoe UI Semibold" panose="020B0702040204020203" pitchFamily="34" charset="0"/>
                <a:cs typeface="Segoe UI Semibold" panose="020B0702040204020203" pitchFamily="34" charset="0"/>
              </a:rPr>
              <a:t>embedding</a:t>
            </a:r>
          </a:p>
        </p:txBody>
      </p:sp>
      <p:sp>
        <p:nvSpPr>
          <p:cNvPr id="167" name="Rectangle 166">
            <a:extLst>
              <a:ext uri="{FF2B5EF4-FFF2-40B4-BE49-F238E27FC236}">
                <a16:creationId xmlns:a16="http://schemas.microsoft.com/office/drawing/2014/main" id="{C9DCEE84-1B1C-2C0D-09F3-D74A4EAF96F1}"/>
              </a:ext>
            </a:extLst>
          </p:cNvPr>
          <p:cNvSpPr/>
          <p:nvPr/>
        </p:nvSpPr>
        <p:spPr>
          <a:xfrm>
            <a:off x="2300549" y="15154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3" name="TextBox 2">
            <a:extLst>
              <a:ext uri="{FF2B5EF4-FFF2-40B4-BE49-F238E27FC236}">
                <a16:creationId xmlns:a16="http://schemas.microsoft.com/office/drawing/2014/main" id="{A026A1B8-EF94-4C31-784D-3F9CB1C79BCC}"/>
              </a:ext>
            </a:extLst>
          </p:cNvPr>
          <p:cNvSpPr txBox="1"/>
          <p:nvPr/>
        </p:nvSpPr>
        <p:spPr>
          <a:xfrm>
            <a:off x="583568" y="5841985"/>
            <a:ext cx="7976864"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For classes of </a:t>
            </a:r>
            <a:r>
              <a:rPr lang="en-US" i="1">
                <a:latin typeface="Segoe UI Semibold" panose="020B0702040204020203" pitchFamily="34" charset="0"/>
                <a:cs typeface="Segoe UI Semibold" panose="020B0702040204020203" pitchFamily="34" charset="0"/>
              </a:rPr>
              <a:t>nodes / edge </a:t>
            </a:r>
            <a:r>
              <a:rPr lang="en-US" i="1">
                <a:latin typeface="Segoe UI Semilight" panose="020B0402040204020203" pitchFamily="34" charset="0"/>
                <a:cs typeface="Segoe UI Semilight" panose="020B0402040204020203" pitchFamily="34" charset="0"/>
              </a:rPr>
              <a:t>(e.g. </a:t>
            </a:r>
            <a:r>
              <a:rPr lang="en-US" i="1">
                <a:latin typeface="Segoe UI Semibold" panose="020B0702040204020203" pitchFamily="34" charset="0"/>
                <a:cs typeface="Segoe UI Semibold" panose="020B0702040204020203" pitchFamily="34" charset="0"/>
              </a:rPr>
              <a:t>atoms </a:t>
            </a:r>
            <a:r>
              <a:rPr lang="en-US" i="1">
                <a:cs typeface="Segoe UI Semibold" panose="020B0702040204020203" pitchFamily="34" charset="0"/>
              </a:rPr>
              <a:t>and</a:t>
            </a:r>
            <a:r>
              <a:rPr lang="en-US" i="1">
                <a:latin typeface="Segoe UI Semibold" panose="020B0702040204020203" pitchFamily="34" charset="0"/>
                <a:cs typeface="Segoe UI Semibold" panose="020B0702040204020203" pitchFamily="34" charset="0"/>
              </a:rPr>
              <a:t> bonds</a:t>
            </a:r>
            <a:r>
              <a:rPr lang="en-US" i="1">
                <a:latin typeface="Segoe UI Semilight" panose="020B0402040204020203" pitchFamily="34" charset="0"/>
                <a:cs typeface="Segoe UI Semilight" panose="020B0402040204020203" pitchFamily="34" charset="0"/>
              </a:rPr>
              <a:t>), can use </a:t>
            </a:r>
            <a:r>
              <a:rPr lang="en-US" i="1">
                <a:latin typeface="Segoe UI Semibold" panose="020B0702040204020203" pitchFamily="34" charset="0"/>
                <a:cs typeface="Segoe UI Semibold" panose="020B0702040204020203" pitchFamily="34" charset="0"/>
              </a:rPr>
              <a:t>one-hot encoding</a:t>
            </a:r>
          </a:p>
        </p:txBody>
      </p:sp>
    </p:spTree>
    <p:extLst>
      <p:ext uri="{BB962C8B-B14F-4D97-AF65-F5344CB8AC3E}">
        <p14:creationId xmlns:p14="http://schemas.microsoft.com/office/powerpoint/2010/main" val="2733611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25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25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250"/>
                                        <p:tgtEl>
                                          <p:spTgt spid="5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5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25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25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25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250"/>
                                        <p:tgtEl>
                                          <p:spTgt spid="67"/>
                                        </p:tgtEl>
                                      </p:cBhvr>
                                    </p:animEffect>
                                  </p:childTnLst>
                                </p:cTn>
                              </p:par>
                              <p:par>
                                <p:cTn id="44" presetID="10" presetClass="entr" presetSubtype="0" fill="hold"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250"/>
                                        <p:tgtEl>
                                          <p:spTgt spid="78"/>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250"/>
                                        <p:tgtEl>
                                          <p:spTgt spid="85"/>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250"/>
                                        <p:tgtEl>
                                          <p:spTgt spid="9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250"/>
                                        <p:tgtEl>
                                          <p:spTgt spid="98"/>
                                        </p:tgtEl>
                                      </p:cBhvr>
                                    </p:animEffect>
                                  </p:childTnLst>
                                </p:cTn>
                              </p:par>
                              <p:par>
                                <p:cTn id="56" presetID="10" presetClass="entr" presetSubtype="0" fill="hold" nodeType="with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250"/>
                                        <p:tgtEl>
                                          <p:spTgt spid="99"/>
                                        </p:tgtEl>
                                      </p:cBhvr>
                                    </p:animEffect>
                                  </p:childTnLst>
                                </p:cTn>
                              </p:par>
                              <p:par>
                                <p:cTn id="59" presetID="10" presetClass="entr" presetSubtype="0"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250"/>
                                        <p:tgtEl>
                                          <p:spTgt spid="105"/>
                                        </p:tgtEl>
                                      </p:cBhvr>
                                    </p:animEffect>
                                  </p:childTnLst>
                                </p:cTn>
                              </p:par>
                              <p:par>
                                <p:cTn id="62" presetID="10" presetClass="entr" presetSubtype="0" fill="hold" nodeType="with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250"/>
                                        <p:tgtEl>
                                          <p:spTgt spid="110"/>
                                        </p:tgtEl>
                                      </p:cBhvr>
                                    </p:animEffect>
                                  </p:childTnLst>
                                </p:cTn>
                              </p:par>
                              <p:par>
                                <p:cTn id="65" presetID="10" presetClass="entr" presetSubtype="0" fill="hold" nodeType="with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250"/>
                                        <p:tgtEl>
                                          <p:spTgt spid="1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7"/>
                                        </p:tgtEl>
                                        <p:attrNameLst>
                                          <p:attrName>style.visibility</p:attrName>
                                        </p:attrNameLst>
                                      </p:cBhvr>
                                      <p:to>
                                        <p:strVal val="visible"/>
                                      </p:to>
                                    </p:set>
                                    <p:animEffect transition="in" filter="fade">
                                      <p:cBhvr>
                                        <p:cTn id="70" dur="250"/>
                                        <p:tgtEl>
                                          <p:spTgt spid="16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wipe(up)">
                                      <p:cBhvr>
                                        <p:cTn id="75" dur="100"/>
                                        <p:tgtEl>
                                          <p:spTgt spid="141"/>
                                        </p:tgtEl>
                                      </p:cBhvr>
                                    </p:animEffect>
                                  </p:childTnLst>
                                </p:cTn>
                              </p:par>
                            </p:childTnLst>
                          </p:cTn>
                        </p:par>
                        <p:par>
                          <p:cTn id="76" fill="hold">
                            <p:stCondLst>
                              <p:cond delay="100"/>
                            </p:stCondLst>
                            <p:childTnLst>
                              <p:par>
                                <p:cTn id="77" presetID="22" presetClass="entr" presetSubtype="1" fill="hold" grpId="0"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wipe(up)">
                                      <p:cBhvr>
                                        <p:cTn id="79" dur="250"/>
                                        <p:tgtEl>
                                          <p:spTgt spid="148"/>
                                        </p:tgtEl>
                                      </p:cBhvr>
                                    </p:animEffect>
                                  </p:childTnLst>
                                </p:cTn>
                              </p:par>
                            </p:childTnLst>
                          </p:cTn>
                        </p:par>
                        <p:par>
                          <p:cTn id="80" fill="hold">
                            <p:stCondLst>
                              <p:cond delay="350"/>
                            </p:stCondLst>
                            <p:childTnLst>
                              <p:par>
                                <p:cTn id="81" presetID="22" presetClass="entr" presetSubtype="1" fill="hold" grpId="0" nodeType="afterEffect">
                                  <p:stCondLst>
                                    <p:cond delay="0"/>
                                  </p:stCondLst>
                                  <p:childTnLst>
                                    <p:set>
                                      <p:cBhvr>
                                        <p:cTn id="82" dur="1" fill="hold">
                                          <p:stCondLst>
                                            <p:cond delay="0"/>
                                          </p:stCondLst>
                                        </p:cTn>
                                        <p:tgtEl>
                                          <p:spTgt spid="142"/>
                                        </p:tgtEl>
                                        <p:attrNameLst>
                                          <p:attrName>style.visibility</p:attrName>
                                        </p:attrNameLst>
                                      </p:cBhvr>
                                      <p:to>
                                        <p:strVal val="visible"/>
                                      </p:to>
                                    </p:set>
                                    <p:animEffect transition="in" filter="wipe(up)">
                                      <p:cBhvr>
                                        <p:cTn id="83" dur="100"/>
                                        <p:tgtEl>
                                          <p:spTgt spid="142"/>
                                        </p:tgtEl>
                                      </p:cBhvr>
                                    </p:animEffect>
                                  </p:childTnLst>
                                </p:cTn>
                              </p:par>
                            </p:childTnLst>
                          </p:cTn>
                        </p:par>
                        <p:par>
                          <p:cTn id="84" fill="hold">
                            <p:stCondLst>
                              <p:cond delay="450"/>
                            </p:stCondLst>
                            <p:childTnLst>
                              <p:par>
                                <p:cTn id="85" presetID="22" presetClass="entr" presetSubtype="1" fill="hold" grpId="0" nodeType="after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wipe(up)">
                                      <p:cBhvr>
                                        <p:cTn id="87" dur="250"/>
                                        <p:tgtEl>
                                          <p:spTgt spid="149"/>
                                        </p:tgtEl>
                                      </p:cBhvr>
                                    </p:animEffect>
                                  </p:childTnLst>
                                </p:cTn>
                              </p:par>
                            </p:childTnLst>
                          </p:cTn>
                        </p:par>
                        <p:par>
                          <p:cTn id="88" fill="hold">
                            <p:stCondLst>
                              <p:cond delay="700"/>
                            </p:stCondLst>
                            <p:childTnLst>
                              <p:par>
                                <p:cTn id="89" presetID="22" presetClass="entr" presetSubtype="1" fill="hold" grpId="0" nodeType="afterEffect">
                                  <p:stCondLst>
                                    <p:cond delay="0"/>
                                  </p:stCondLst>
                                  <p:childTnLst>
                                    <p:set>
                                      <p:cBhvr>
                                        <p:cTn id="90" dur="1" fill="hold">
                                          <p:stCondLst>
                                            <p:cond delay="0"/>
                                          </p:stCondLst>
                                        </p:cTn>
                                        <p:tgtEl>
                                          <p:spTgt spid="143"/>
                                        </p:tgtEl>
                                        <p:attrNameLst>
                                          <p:attrName>style.visibility</p:attrName>
                                        </p:attrNameLst>
                                      </p:cBhvr>
                                      <p:to>
                                        <p:strVal val="visible"/>
                                      </p:to>
                                    </p:set>
                                    <p:animEffect transition="in" filter="wipe(up)">
                                      <p:cBhvr>
                                        <p:cTn id="91" dur="100"/>
                                        <p:tgtEl>
                                          <p:spTgt spid="143"/>
                                        </p:tgtEl>
                                      </p:cBhvr>
                                    </p:animEffect>
                                  </p:childTnLst>
                                </p:cTn>
                              </p:par>
                            </p:childTnLst>
                          </p:cTn>
                        </p:par>
                        <p:par>
                          <p:cTn id="92" fill="hold">
                            <p:stCondLst>
                              <p:cond delay="800"/>
                            </p:stCondLst>
                            <p:childTnLst>
                              <p:par>
                                <p:cTn id="93" presetID="22" presetClass="entr" presetSubtype="1" fill="hold" grpId="0" nodeType="after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wipe(up)">
                                      <p:cBhvr>
                                        <p:cTn id="95" dur="250"/>
                                        <p:tgtEl>
                                          <p:spTgt spid="150"/>
                                        </p:tgtEl>
                                      </p:cBhvr>
                                    </p:animEffect>
                                  </p:childTnLst>
                                </p:cTn>
                              </p:par>
                            </p:childTnLst>
                          </p:cTn>
                        </p:par>
                        <p:par>
                          <p:cTn id="96" fill="hold">
                            <p:stCondLst>
                              <p:cond delay="1050"/>
                            </p:stCondLst>
                            <p:childTnLst>
                              <p:par>
                                <p:cTn id="97" presetID="22" presetClass="entr" presetSubtype="1" fill="hold" grpId="0" nodeType="after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wipe(up)">
                                      <p:cBhvr>
                                        <p:cTn id="99" dur="100"/>
                                        <p:tgtEl>
                                          <p:spTgt spid="144"/>
                                        </p:tgtEl>
                                      </p:cBhvr>
                                    </p:animEffect>
                                  </p:childTnLst>
                                </p:cTn>
                              </p:par>
                            </p:childTnLst>
                          </p:cTn>
                        </p:par>
                        <p:par>
                          <p:cTn id="100" fill="hold">
                            <p:stCondLst>
                              <p:cond delay="1150"/>
                            </p:stCondLst>
                            <p:childTnLst>
                              <p:par>
                                <p:cTn id="101" presetID="22" presetClass="entr" presetSubtype="1" fill="hold" grpId="0"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up)">
                                      <p:cBhvr>
                                        <p:cTn id="103" dur="250"/>
                                        <p:tgtEl>
                                          <p:spTgt spid="151"/>
                                        </p:tgtEl>
                                      </p:cBhvr>
                                    </p:animEffect>
                                  </p:childTnLst>
                                </p:cTn>
                              </p:par>
                            </p:childTnLst>
                          </p:cTn>
                        </p:par>
                        <p:par>
                          <p:cTn id="104" fill="hold">
                            <p:stCondLst>
                              <p:cond delay="1400"/>
                            </p:stCondLst>
                            <p:childTnLst>
                              <p:par>
                                <p:cTn id="105" presetID="22" presetClass="entr" presetSubtype="1" fill="hold" grpId="0" nodeType="afterEffect">
                                  <p:stCondLst>
                                    <p:cond delay="0"/>
                                  </p:stCondLst>
                                  <p:childTnLst>
                                    <p:set>
                                      <p:cBhvr>
                                        <p:cTn id="106" dur="1" fill="hold">
                                          <p:stCondLst>
                                            <p:cond delay="0"/>
                                          </p:stCondLst>
                                        </p:cTn>
                                        <p:tgtEl>
                                          <p:spTgt spid="145"/>
                                        </p:tgtEl>
                                        <p:attrNameLst>
                                          <p:attrName>style.visibility</p:attrName>
                                        </p:attrNameLst>
                                      </p:cBhvr>
                                      <p:to>
                                        <p:strVal val="visible"/>
                                      </p:to>
                                    </p:set>
                                    <p:animEffect transition="in" filter="wipe(up)">
                                      <p:cBhvr>
                                        <p:cTn id="107" dur="100"/>
                                        <p:tgtEl>
                                          <p:spTgt spid="145"/>
                                        </p:tgtEl>
                                      </p:cBhvr>
                                    </p:animEffect>
                                  </p:childTnLst>
                                </p:cTn>
                              </p:par>
                            </p:childTnLst>
                          </p:cTn>
                        </p:par>
                        <p:par>
                          <p:cTn id="108" fill="hold">
                            <p:stCondLst>
                              <p:cond delay="1500"/>
                            </p:stCondLst>
                            <p:childTnLst>
                              <p:par>
                                <p:cTn id="109" presetID="22" presetClass="entr" presetSubtype="1" fill="hold" grpId="0" nodeType="after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up)">
                                      <p:cBhvr>
                                        <p:cTn id="111" dur="250"/>
                                        <p:tgtEl>
                                          <p:spTgt spid="152"/>
                                        </p:tgtEl>
                                      </p:cBhvr>
                                    </p:animEffect>
                                  </p:childTnLst>
                                </p:cTn>
                              </p:par>
                            </p:childTnLst>
                          </p:cTn>
                        </p:par>
                        <p:par>
                          <p:cTn id="112" fill="hold">
                            <p:stCondLst>
                              <p:cond delay="1750"/>
                            </p:stCondLst>
                            <p:childTnLst>
                              <p:par>
                                <p:cTn id="113" presetID="22" presetClass="entr" presetSubtype="1" fill="hold" grpId="0" nodeType="afterEffect">
                                  <p:stCondLst>
                                    <p:cond delay="0"/>
                                  </p:stCondLst>
                                  <p:childTnLst>
                                    <p:set>
                                      <p:cBhvr>
                                        <p:cTn id="114" dur="1" fill="hold">
                                          <p:stCondLst>
                                            <p:cond delay="0"/>
                                          </p:stCondLst>
                                        </p:cTn>
                                        <p:tgtEl>
                                          <p:spTgt spid="146"/>
                                        </p:tgtEl>
                                        <p:attrNameLst>
                                          <p:attrName>style.visibility</p:attrName>
                                        </p:attrNameLst>
                                      </p:cBhvr>
                                      <p:to>
                                        <p:strVal val="visible"/>
                                      </p:to>
                                    </p:set>
                                    <p:animEffect transition="in" filter="wipe(up)">
                                      <p:cBhvr>
                                        <p:cTn id="115" dur="100"/>
                                        <p:tgtEl>
                                          <p:spTgt spid="146"/>
                                        </p:tgtEl>
                                      </p:cBhvr>
                                    </p:animEffect>
                                  </p:childTnLst>
                                </p:cTn>
                              </p:par>
                            </p:childTnLst>
                          </p:cTn>
                        </p:par>
                        <p:par>
                          <p:cTn id="116" fill="hold">
                            <p:stCondLst>
                              <p:cond delay="1850"/>
                            </p:stCondLst>
                            <p:childTnLst>
                              <p:par>
                                <p:cTn id="117" presetID="22" presetClass="entr" presetSubtype="1" fill="hold" grpId="0" nodeType="after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wipe(up)">
                                      <p:cBhvr>
                                        <p:cTn id="119" dur="250"/>
                                        <p:tgtEl>
                                          <p:spTgt spid="153"/>
                                        </p:tgtEl>
                                      </p:cBhvr>
                                    </p:animEffect>
                                  </p:childTnLst>
                                </p:cTn>
                              </p:par>
                            </p:childTnLst>
                          </p:cTn>
                        </p:par>
                        <p:par>
                          <p:cTn id="120" fill="hold">
                            <p:stCondLst>
                              <p:cond delay="2100"/>
                            </p:stCondLst>
                            <p:childTnLst>
                              <p:par>
                                <p:cTn id="121" presetID="22" presetClass="entr" presetSubtype="8" fill="hold" grpId="0" nodeType="afterEffect">
                                  <p:stCondLst>
                                    <p:cond delay="0"/>
                                  </p:stCondLst>
                                  <p:childTnLst>
                                    <p:set>
                                      <p:cBhvr>
                                        <p:cTn id="122" dur="1" fill="hold">
                                          <p:stCondLst>
                                            <p:cond delay="0"/>
                                          </p:stCondLst>
                                        </p:cTn>
                                        <p:tgtEl>
                                          <p:spTgt spid="162"/>
                                        </p:tgtEl>
                                        <p:attrNameLst>
                                          <p:attrName>style.visibility</p:attrName>
                                        </p:attrNameLst>
                                      </p:cBhvr>
                                      <p:to>
                                        <p:strVal val="visible"/>
                                      </p:to>
                                    </p:set>
                                    <p:animEffect transition="in" filter="wipe(left)">
                                      <p:cBhvr>
                                        <p:cTn id="123" dur="250"/>
                                        <p:tgtEl>
                                          <p:spTgt spid="162"/>
                                        </p:tgtEl>
                                      </p:cBhvr>
                                    </p:animEffect>
                                  </p:childTnLst>
                                </p:cTn>
                              </p:par>
                            </p:childTnLst>
                          </p:cTn>
                        </p:par>
                        <p:par>
                          <p:cTn id="124" fill="hold">
                            <p:stCondLst>
                              <p:cond delay="2350"/>
                            </p:stCondLst>
                            <p:childTnLst>
                              <p:par>
                                <p:cTn id="125" presetID="16" presetClass="entr" presetSubtype="37" fill="hold" grpId="0" nodeType="afterEffect">
                                  <p:stCondLst>
                                    <p:cond delay="0"/>
                                  </p:stCondLst>
                                  <p:childTnLst>
                                    <p:set>
                                      <p:cBhvr>
                                        <p:cTn id="126" dur="1" fill="hold">
                                          <p:stCondLst>
                                            <p:cond delay="0"/>
                                          </p:stCondLst>
                                        </p:cTn>
                                        <p:tgtEl>
                                          <p:spTgt spid="163"/>
                                        </p:tgtEl>
                                        <p:attrNameLst>
                                          <p:attrName>style.visibility</p:attrName>
                                        </p:attrNameLst>
                                      </p:cBhvr>
                                      <p:to>
                                        <p:strVal val="visible"/>
                                      </p:to>
                                    </p:set>
                                    <p:animEffect transition="in" filter="barn(outVertical)">
                                      <p:cBhvr>
                                        <p:cTn id="127" dur="250"/>
                                        <p:tgtEl>
                                          <p:spTgt spid="16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154"/>
                                        </p:tgtEl>
                                        <p:attrNameLst>
                                          <p:attrName>style.visibility</p:attrName>
                                        </p:attrNameLst>
                                      </p:cBhvr>
                                      <p:to>
                                        <p:strVal val="visible"/>
                                      </p:to>
                                    </p:set>
                                    <p:animEffect transition="in" filter="wipe(left)">
                                      <p:cBhvr>
                                        <p:cTn id="132" dur="250"/>
                                        <p:tgtEl>
                                          <p:spTgt spid="154"/>
                                        </p:tgtEl>
                                      </p:cBhvr>
                                    </p:animEffect>
                                  </p:childTnLst>
                                </p:cTn>
                              </p:par>
                            </p:childTnLst>
                          </p:cTn>
                        </p:par>
                        <p:par>
                          <p:cTn id="133" fill="hold">
                            <p:stCondLst>
                              <p:cond delay="250"/>
                            </p:stCondLst>
                            <p:childTnLst>
                              <p:par>
                                <p:cTn id="134" presetID="22" presetClass="entr" presetSubtype="8" fill="hold" grpId="0" nodeType="afterEffect">
                                  <p:stCondLst>
                                    <p:cond delay="0"/>
                                  </p:stCondLst>
                                  <p:childTnLst>
                                    <p:set>
                                      <p:cBhvr>
                                        <p:cTn id="135" dur="1" fill="hold">
                                          <p:stCondLst>
                                            <p:cond delay="0"/>
                                          </p:stCondLst>
                                        </p:cTn>
                                        <p:tgtEl>
                                          <p:spTgt spid="159"/>
                                        </p:tgtEl>
                                        <p:attrNameLst>
                                          <p:attrName>style.visibility</p:attrName>
                                        </p:attrNameLst>
                                      </p:cBhvr>
                                      <p:to>
                                        <p:strVal val="visible"/>
                                      </p:to>
                                    </p:set>
                                    <p:animEffect transition="in" filter="wipe(left)">
                                      <p:cBhvr>
                                        <p:cTn id="136" dur="250"/>
                                        <p:tgtEl>
                                          <p:spTgt spid="159"/>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156"/>
                                        </p:tgtEl>
                                        <p:attrNameLst>
                                          <p:attrName>style.visibility</p:attrName>
                                        </p:attrNameLst>
                                      </p:cBhvr>
                                      <p:to>
                                        <p:strVal val="visible"/>
                                      </p:to>
                                    </p:set>
                                    <p:animEffect transition="in" filter="wipe(left)">
                                      <p:cBhvr>
                                        <p:cTn id="140" dur="250"/>
                                        <p:tgtEl>
                                          <p:spTgt spid="156"/>
                                        </p:tgtEl>
                                      </p:cBhvr>
                                    </p:animEffect>
                                  </p:childTnLst>
                                </p:cTn>
                              </p:par>
                            </p:childTnLst>
                          </p:cTn>
                        </p:par>
                        <p:par>
                          <p:cTn id="141" fill="hold">
                            <p:stCondLst>
                              <p:cond delay="750"/>
                            </p:stCondLst>
                            <p:childTnLst>
                              <p:par>
                                <p:cTn id="142" presetID="22" presetClass="entr" presetSubtype="8" fill="hold" grpId="0" nodeType="afterEffect">
                                  <p:stCondLst>
                                    <p:cond delay="0"/>
                                  </p:stCondLst>
                                  <p:childTnLst>
                                    <p:set>
                                      <p:cBhvr>
                                        <p:cTn id="143" dur="1" fill="hold">
                                          <p:stCondLst>
                                            <p:cond delay="0"/>
                                          </p:stCondLst>
                                        </p:cTn>
                                        <p:tgtEl>
                                          <p:spTgt spid="160"/>
                                        </p:tgtEl>
                                        <p:attrNameLst>
                                          <p:attrName>style.visibility</p:attrName>
                                        </p:attrNameLst>
                                      </p:cBhvr>
                                      <p:to>
                                        <p:strVal val="visible"/>
                                      </p:to>
                                    </p:set>
                                    <p:animEffect transition="in" filter="wipe(left)">
                                      <p:cBhvr>
                                        <p:cTn id="144" dur="250"/>
                                        <p:tgtEl>
                                          <p:spTgt spid="160"/>
                                        </p:tgtEl>
                                      </p:cBhvr>
                                    </p:animEffect>
                                  </p:childTnLst>
                                </p:cTn>
                              </p:par>
                            </p:childTnLst>
                          </p:cTn>
                        </p:par>
                        <p:par>
                          <p:cTn id="145" fill="hold">
                            <p:stCondLst>
                              <p:cond delay="1000"/>
                            </p:stCondLst>
                            <p:childTnLst>
                              <p:par>
                                <p:cTn id="146" presetID="22" presetClass="entr" presetSubtype="8" fill="hold" nodeType="afterEffect">
                                  <p:stCondLst>
                                    <p:cond delay="0"/>
                                  </p:stCondLst>
                                  <p:childTnLst>
                                    <p:set>
                                      <p:cBhvr>
                                        <p:cTn id="147" dur="1" fill="hold">
                                          <p:stCondLst>
                                            <p:cond delay="0"/>
                                          </p:stCondLst>
                                        </p:cTn>
                                        <p:tgtEl>
                                          <p:spTgt spid="158"/>
                                        </p:tgtEl>
                                        <p:attrNameLst>
                                          <p:attrName>style.visibility</p:attrName>
                                        </p:attrNameLst>
                                      </p:cBhvr>
                                      <p:to>
                                        <p:strVal val="visible"/>
                                      </p:to>
                                    </p:set>
                                    <p:animEffect transition="in" filter="wipe(left)">
                                      <p:cBhvr>
                                        <p:cTn id="148" dur="250"/>
                                        <p:tgtEl>
                                          <p:spTgt spid="158"/>
                                        </p:tgtEl>
                                      </p:cBhvr>
                                    </p:animEffect>
                                  </p:childTnLst>
                                </p:cTn>
                              </p:par>
                            </p:childTnLst>
                          </p:cTn>
                        </p:par>
                        <p:par>
                          <p:cTn id="149" fill="hold">
                            <p:stCondLst>
                              <p:cond delay="1250"/>
                            </p:stCondLst>
                            <p:childTnLst>
                              <p:par>
                                <p:cTn id="150" presetID="22" presetClass="entr" presetSubtype="8" fill="hold" grpId="0" nodeType="afterEffect">
                                  <p:stCondLst>
                                    <p:cond delay="0"/>
                                  </p:stCondLst>
                                  <p:childTnLst>
                                    <p:set>
                                      <p:cBhvr>
                                        <p:cTn id="151" dur="1" fill="hold">
                                          <p:stCondLst>
                                            <p:cond delay="0"/>
                                          </p:stCondLst>
                                        </p:cTn>
                                        <p:tgtEl>
                                          <p:spTgt spid="161"/>
                                        </p:tgtEl>
                                        <p:attrNameLst>
                                          <p:attrName>style.visibility</p:attrName>
                                        </p:attrNameLst>
                                      </p:cBhvr>
                                      <p:to>
                                        <p:strVal val="visible"/>
                                      </p:to>
                                    </p:set>
                                    <p:animEffect transition="in" filter="wipe(left)">
                                      <p:cBhvr>
                                        <p:cTn id="152" dur="250"/>
                                        <p:tgtEl>
                                          <p:spTgt spid="161"/>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164"/>
                                        </p:tgtEl>
                                        <p:attrNameLst>
                                          <p:attrName>style.visibility</p:attrName>
                                        </p:attrNameLst>
                                      </p:cBhvr>
                                      <p:to>
                                        <p:strVal val="visible"/>
                                      </p:to>
                                    </p:set>
                                    <p:animEffect transition="in" filter="wipe(left)">
                                      <p:cBhvr>
                                        <p:cTn id="156" dur="250"/>
                                        <p:tgtEl>
                                          <p:spTgt spid="164"/>
                                        </p:tgtEl>
                                      </p:cBhvr>
                                    </p:animEffect>
                                  </p:childTnLst>
                                </p:cTn>
                              </p:par>
                            </p:childTnLst>
                          </p:cTn>
                        </p:par>
                        <p:par>
                          <p:cTn id="157" fill="hold">
                            <p:stCondLst>
                              <p:cond delay="1750"/>
                            </p:stCondLst>
                            <p:childTnLst>
                              <p:par>
                                <p:cTn id="158" presetID="16" presetClass="entr" presetSubtype="37" fill="hold" grpId="0" nodeType="afterEffect">
                                  <p:stCondLst>
                                    <p:cond delay="0"/>
                                  </p:stCondLst>
                                  <p:childTnLst>
                                    <p:set>
                                      <p:cBhvr>
                                        <p:cTn id="159" dur="1" fill="hold">
                                          <p:stCondLst>
                                            <p:cond delay="0"/>
                                          </p:stCondLst>
                                        </p:cTn>
                                        <p:tgtEl>
                                          <p:spTgt spid="165"/>
                                        </p:tgtEl>
                                        <p:attrNameLst>
                                          <p:attrName>style.visibility</p:attrName>
                                        </p:attrNameLst>
                                      </p:cBhvr>
                                      <p:to>
                                        <p:strVal val="visible"/>
                                      </p:to>
                                    </p:set>
                                    <p:animEffect transition="in" filter="barn(outVertical)">
                                      <p:cBhvr>
                                        <p:cTn id="160" dur="250"/>
                                        <p:tgtEl>
                                          <p:spTgt spid="16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166"/>
                                        </p:tgtEl>
                                        <p:attrNameLst>
                                          <p:attrName>style.visibility</p:attrName>
                                        </p:attrNameLst>
                                      </p:cBhvr>
                                      <p:to>
                                        <p:strVal val="visible"/>
                                      </p:to>
                                    </p:set>
                                    <p:animEffect transition="in" filter="wipe(left)">
                                      <p:cBhvr>
                                        <p:cTn id="165" dur="250"/>
                                        <p:tgtEl>
                                          <p:spTgt spid="166"/>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3"/>
                                        </p:tgtEl>
                                        <p:attrNameLst>
                                          <p:attrName>style.visibility</p:attrName>
                                        </p:attrNameLst>
                                      </p:cBhvr>
                                      <p:to>
                                        <p:strVal val="visible"/>
                                      </p:to>
                                    </p:set>
                                    <p:animEffect transition="in" filter="wipe(left)">
                                      <p:cBhvr>
                                        <p:cTn id="17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51" grpId="0" animBg="1"/>
      <p:bldP spid="52" grpId="0" animBg="1"/>
      <p:bldP spid="53" grpId="0" animBg="1"/>
      <p:bldP spid="47" grpId="0" animBg="1"/>
      <p:bldP spid="57" grpId="0" animBg="1"/>
      <p:bldP spid="98" grpId="0" animBg="1"/>
      <p:bldP spid="141" grpId="0" animBg="1"/>
      <p:bldP spid="142" grpId="0" animBg="1"/>
      <p:bldP spid="143" grpId="0" animBg="1"/>
      <p:bldP spid="144" grpId="0" animBg="1"/>
      <p:bldP spid="145" grpId="0" animBg="1"/>
      <p:bldP spid="146" grpId="0" animBg="1"/>
      <p:bldP spid="148" grpId="0"/>
      <p:bldP spid="149" grpId="0"/>
      <p:bldP spid="150" grpId="0"/>
      <p:bldP spid="151" grpId="0"/>
      <p:bldP spid="152" grpId="0"/>
      <p:bldP spid="153" grpId="0"/>
      <p:bldP spid="159" grpId="0"/>
      <p:bldP spid="160" grpId="0"/>
      <p:bldP spid="161" grpId="0"/>
      <p:bldP spid="162" grpId="0" animBg="1"/>
      <p:bldP spid="163" grpId="0" animBg="1"/>
      <p:bldP spid="164" grpId="0" animBg="1"/>
      <p:bldP spid="165" grpId="0" animBg="1"/>
      <p:bldP spid="166" grpId="0"/>
      <p:bldP spid="167" grpId="0" animBg="1"/>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a:t>Usable Graphs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595418" y="2833784"/>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2055217" y="4219094"/>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922868" y="3329167"/>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367417" y="375996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616552" y="553931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865796" y="2850469"/>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2033432" y="3154056"/>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907275" y="3275284"/>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352249" y="476042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496980" y="4530276"/>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477122" y="516765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803137" y="4660857"/>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492940" y="3762613"/>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775562" y="4185199"/>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376151" y="4656817"/>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912527" y="5493667"/>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818808" y="405551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1153960" y="4486361"/>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368066" y="3191246"/>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4206573" y="3278253"/>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2036918" y="2979127"/>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F60EB2A-02DA-FFF4-C603-C958727854C5}"/>
              </a:ext>
            </a:extLst>
          </p:cNvPr>
          <p:cNvSpPr/>
          <p:nvPr/>
        </p:nvSpPr>
        <p:spPr>
          <a:xfrm>
            <a:off x="628650" y="1532310"/>
            <a:ext cx="5320519"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Graphs with Node and/or Edge Embeddings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20207B4-D0B2-AB80-1EEF-60337633E999}"/>
                  </a:ext>
                </a:extLst>
              </p:cNvPr>
              <p:cNvSpPr txBox="1"/>
              <p:nvPr/>
            </p:nvSpPr>
            <p:spPr>
              <a:xfrm>
                <a:off x="4780928" y="3008622"/>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7" name="TextBox 26">
                <a:extLst>
                  <a:ext uri="{FF2B5EF4-FFF2-40B4-BE49-F238E27FC236}">
                    <a16:creationId xmlns:a16="http://schemas.microsoft.com/office/drawing/2014/main" id="{020207B4-D0B2-AB80-1EEF-60337633E999}"/>
                  </a:ext>
                </a:extLst>
              </p:cNvPr>
              <p:cNvSpPr txBox="1">
                <a:spLocks noRot="1" noChangeAspect="1" noMove="1" noResize="1" noEditPoints="1" noAdjustHandles="1" noChangeArrowheads="1" noChangeShapeType="1" noTextEdit="1"/>
              </p:cNvSpPr>
              <p:nvPr/>
            </p:nvSpPr>
            <p:spPr>
              <a:xfrm>
                <a:off x="4780928" y="3008622"/>
                <a:ext cx="437299" cy="9385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FEE82EF-7EE7-C3F1-34E7-4D315B994A07}"/>
                  </a:ext>
                </a:extLst>
              </p:cNvPr>
              <p:cNvSpPr txBox="1"/>
              <p:nvPr/>
            </p:nvSpPr>
            <p:spPr>
              <a:xfrm>
                <a:off x="4253939" y="2001734"/>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8" name="TextBox 27">
                <a:extLst>
                  <a:ext uri="{FF2B5EF4-FFF2-40B4-BE49-F238E27FC236}">
                    <a16:creationId xmlns:a16="http://schemas.microsoft.com/office/drawing/2014/main" id="{3FEE82EF-7EE7-C3F1-34E7-4D315B994A07}"/>
                  </a:ext>
                </a:extLst>
              </p:cNvPr>
              <p:cNvSpPr txBox="1">
                <a:spLocks noRot="1" noChangeAspect="1" noMove="1" noResize="1" noEditPoints="1" noAdjustHandles="1" noChangeArrowheads="1" noChangeShapeType="1" noTextEdit="1"/>
              </p:cNvSpPr>
              <p:nvPr/>
            </p:nvSpPr>
            <p:spPr>
              <a:xfrm>
                <a:off x="4253939" y="2001734"/>
                <a:ext cx="437299" cy="9385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E5620-3FFB-14D2-2F49-45E77B30A296}"/>
                  </a:ext>
                </a:extLst>
              </p:cNvPr>
              <p:cNvSpPr txBox="1"/>
              <p:nvPr/>
            </p:nvSpPr>
            <p:spPr>
              <a:xfrm>
                <a:off x="3391073" y="3502812"/>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9" name="TextBox 28">
                <a:extLst>
                  <a:ext uri="{FF2B5EF4-FFF2-40B4-BE49-F238E27FC236}">
                    <a16:creationId xmlns:a16="http://schemas.microsoft.com/office/drawing/2014/main" id="{9A8E5620-3FFB-14D2-2F49-45E77B30A296}"/>
                  </a:ext>
                </a:extLst>
              </p:cNvPr>
              <p:cNvSpPr txBox="1">
                <a:spLocks noRot="1" noChangeAspect="1" noMove="1" noResize="1" noEditPoints="1" noAdjustHandles="1" noChangeArrowheads="1" noChangeShapeType="1" noTextEdit="1"/>
              </p:cNvSpPr>
              <p:nvPr/>
            </p:nvSpPr>
            <p:spPr>
              <a:xfrm>
                <a:off x="3391073" y="3502812"/>
                <a:ext cx="437299" cy="9385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16F5052-115E-00B7-7B1B-0F67BFF59D80}"/>
                  </a:ext>
                </a:extLst>
              </p:cNvPr>
              <p:cNvSpPr txBox="1"/>
              <p:nvPr/>
            </p:nvSpPr>
            <p:spPr>
              <a:xfrm>
                <a:off x="3769274" y="4945173"/>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1" name="TextBox 30">
                <a:extLst>
                  <a:ext uri="{FF2B5EF4-FFF2-40B4-BE49-F238E27FC236}">
                    <a16:creationId xmlns:a16="http://schemas.microsoft.com/office/drawing/2014/main" id="{816F5052-115E-00B7-7B1B-0F67BFF59D80}"/>
                  </a:ext>
                </a:extLst>
              </p:cNvPr>
              <p:cNvSpPr txBox="1">
                <a:spLocks noRot="1" noChangeAspect="1" noMove="1" noResize="1" noEditPoints="1" noAdjustHandles="1" noChangeArrowheads="1" noChangeShapeType="1" noTextEdit="1"/>
              </p:cNvSpPr>
              <p:nvPr/>
            </p:nvSpPr>
            <p:spPr>
              <a:xfrm>
                <a:off x="3769274" y="4945173"/>
                <a:ext cx="437299" cy="9385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2E8372-94EC-3920-E29D-F1C6CC72300E}"/>
                  </a:ext>
                </a:extLst>
              </p:cNvPr>
              <p:cNvSpPr txBox="1"/>
              <p:nvPr/>
            </p:nvSpPr>
            <p:spPr>
              <a:xfrm>
                <a:off x="3085600" y="5614506"/>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2" name="TextBox 31">
                <a:extLst>
                  <a:ext uri="{FF2B5EF4-FFF2-40B4-BE49-F238E27FC236}">
                    <a16:creationId xmlns:a16="http://schemas.microsoft.com/office/drawing/2014/main" id="{B22E8372-94EC-3920-E29D-F1C6CC72300E}"/>
                  </a:ext>
                </a:extLst>
              </p:cNvPr>
              <p:cNvSpPr txBox="1">
                <a:spLocks noRot="1" noChangeAspect="1" noMove="1" noResize="1" noEditPoints="1" noAdjustHandles="1" noChangeArrowheads="1" noChangeShapeType="1" noTextEdit="1"/>
              </p:cNvSpPr>
              <p:nvPr/>
            </p:nvSpPr>
            <p:spPr>
              <a:xfrm>
                <a:off x="3085600" y="5614506"/>
                <a:ext cx="437299" cy="9385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3B6793D-A14E-D69E-DC41-0204600B3F1C}"/>
                  </a:ext>
                </a:extLst>
              </p:cNvPr>
              <p:cNvSpPr txBox="1"/>
              <p:nvPr/>
            </p:nvSpPr>
            <p:spPr>
              <a:xfrm>
                <a:off x="991024" y="5434695"/>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3" name="TextBox 32">
                <a:extLst>
                  <a:ext uri="{FF2B5EF4-FFF2-40B4-BE49-F238E27FC236}">
                    <a16:creationId xmlns:a16="http://schemas.microsoft.com/office/drawing/2014/main" id="{73B6793D-A14E-D69E-DC41-0204600B3F1C}"/>
                  </a:ext>
                </a:extLst>
              </p:cNvPr>
              <p:cNvSpPr txBox="1">
                <a:spLocks noRot="1" noChangeAspect="1" noMove="1" noResize="1" noEditPoints="1" noAdjustHandles="1" noChangeArrowheads="1" noChangeShapeType="1" noTextEdit="1"/>
              </p:cNvSpPr>
              <p:nvPr/>
            </p:nvSpPr>
            <p:spPr>
              <a:xfrm>
                <a:off x="991024" y="5434695"/>
                <a:ext cx="437299" cy="9385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9507511-3721-7E98-71C7-756B887913AF}"/>
                  </a:ext>
                </a:extLst>
              </p:cNvPr>
              <p:cNvSpPr txBox="1"/>
              <p:nvPr/>
            </p:nvSpPr>
            <p:spPr>
              <a:xfrm>
                <a:off x="350490" y="3275284"/>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4" name="TextBox 33">
                <a:extLst>
                  <a:ext uri="{FF2B5EF4-FFF2-40B4-BE49-F238E27FC236}">
                    <a16:creationId xmlns:a16="http://schemas.microsoft.com/office/drawing/2014/main" id="{F9507511-3721-7E98-71C7-756B887913AF}"/>
                  </a:ext>
                </a:extLst>
              </p:cNvPr>
              <p:cNvSpPr txBox="1">
                <a:spLocks noRot="1" noChangeAspect="1" noMove="1" noResize="1" noEditPoints="1" noAdjustHandles="1" noChangeArrowheads="1" noChangeShapeType="1" noTextEdit="1"/>
              </p:cNvSpPr>
              <p:nvPr/>
            </p:nvSpPr>
            <p:spPr>
              <a:xfrm>
                <a:off x="350490" y="3275284"/>
                <a:ext cx="437299" cy="93852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654450-9573-77A3-E348-F611E476C8E5}"/>
                  </a:ext>
                </a:extLst>
              </p:cNvPr>
              <p:cNvSpPr txBox="1"/>
              <p:nvPr/>
            </p:nvSpPr>
            <p:spPr>
              <a:xfrm>
                <a:off x="1560890" y="3545727"/>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5" name="TextBox 34">
                <a:extLst>
                  <a:ext uri="{FF2B5EF4-FFF2-40B4-BE49-F238E27FC236}">
                    <a16:creationId xmlns:a16="http://schemas.microsoft.com/office/drawing/2014/main" id="{29654450-9573-77A3-E348-F611E476C8E5}"/>
                  </a:ext>
                </a:extLst>
              </p:cNvPr>
              <p:cNvSpPr txBox="1">
                <a:spLocks noRot="1" noChangeAspect="1" noMove="1" noResize="1" noEditPoints="1" noAdjustHandles="1" noChangeArrowheads="1" noChangeShapeType="1" noTextEdit="1"/>
              </p:cNvSpPr>
              <p:nvPr/>
            </p:nvSpPr>
            <p:spPr>
              <a:xfrm>
                <a:off x="1560890" y="3545727"/>
                <a:ext cx="437299" cy="93852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705D2EE-BA23-718C-2339-BFF68AF6FB38}"/>
                  </a:ext>
                </a:extLst>
              </p:cNvPr>
              <p:cNvSpPr txBox="1"/>
              <p:nvPr/>
            </p:nvSpPr>
            <p:spPr>
              <a:xfrm>
                <a:off x="1153960" y="2119199"/>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6" name="TextBox 35">
                <a:extLst>
                  <a:ext uri="{FF2B5EF4-FFF2-40B4-BE49-F238E27FC236}">
                    <a16:creationId xmlns:a16="http://schemas.microsoft.com/office/drawing/2014/main" id="{C705D2EE-BA23-718C-2339-BFF68AF6FB38}"/>
                  </a:ext>
                </a:extLst>
              </p:cNvPr>
              <p:cNvSpPr txBox="1">
                <a:spLocks noRot="1" noChangeAspect="1" noMove="1" noResize="1" noEditPoints="1" noAdjustHandles="1" noChangeArrowheads="1" noChangeShapeType="1" noTextEdit="1"/>
              </p:cNvSpPr>
              <p:nvPr/>
            </p:nvSpPr>
            <p:spPr>
              <a:xfrm>
                <a:off x="1153960" y="2119199"/>
                <a:ext cx="437299" cy="938527"/>
              </a:xfrm>
              <a:prstGeom prst="rect">
                <a:avLst/>
              </a:prstGeom>
              <a:blipFill>
                <a:blip r:embed="rId11"/>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870ED592-33F1-4542-B01B-D5A4101B631D}"/>
              </a:ext>
            </a:extLst>
          </p:cNvPr>
          <p:cNvSpPr txBox="1"/>
          <p:nvPr/>
        </p:nvSpPr>
        <p:spPr>
          <a:xfrm>
            <a:off x="5949169" y="2682331"/>
            <a:ext cx="2476374" cy="2308324"/>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Every </a:t>
            </a:r>
            <a:r>
              <a:rPr lang="en-US" b="1" i="1">
                <a:latin typeface="Segoe UI Semibold" panose="020B0702040204020203" pitchFamily="34" charset="0"/>
                <a:cs typeface="Segoe UI Semibold" panose="020B0702040204020203" pitchFamily="34" charset="0"/>
              </a:rPr>
              <a:t>node</a:t>
            </a:r>
            <a:r>
              <a:rPr lang="en-US" i="1">
                <a:latin typeface="Segoe UI Semilight" panose="020B0402040204020203" pitchFamily="34" charset="0"/>
                <a:cs typeface="Segoe UI Semilight" panose="020B0402040204020203" pitchFamily="34" charset="0"/>
              </a:rPr>
              <a:t> and/or every </a:t>
            </a:r>
            <a:r>
              <a:rPr lang="en-US" b="1" i="1">
                <a:latin typeface="Segoe UI Semibold" panose="020B0702040204020203" pitchFamily="34" charset="0"/>
                <a:cs typeface="Segoe UI Semibold" panose="020B0702040204020203" pitchFamily="34" charset="0"/>
              </a:rPr>
              <a:t>edge</a:t>
            </a:r>
            <a:r>
              <a:rPr lang="en-US" i="1">
                <a:latin typeface="Segoe UI Semilight" panose="020B0402040204020203" pitchFamily="34" charset="0"/>
                <a:cs typeface="Segoe UI Semilight" panose="020B0402040204020203" pitchFamily="34" charset="0"/>
              </a:rPr>
              <a:t> must have a vector associated with it. The vector must be the same size for every node or every edge. These are also known as the </a:t>
            </a:r>
            <a:r>
              <a:rPr lang="en-US" b="1" i="1">
                <a:latin typeface="Segoe UI Semibold" panose="020B0702040204020203" pitchFamily="34" charset="0"/>
                <a:cs typeface="Segoe UI Semibold" panose="020B0702040204020203" pitchFamily="34" charset="0"/>
              </a:rPr>
              <a:t>features</a:t>
            </a:r>
            <a:r>
              <a:rPr lang="en-US" b="1" i="1">
                <a:latin typeface="Segoe UI Semilight" panose="020B0402040204020203" pitchFamily="34" charset="0"/>
                <a:cs typeface="Segoe UI Semilight" panose="020B0402040204020203" pitchFamily="34" charset="0"/>
              </a:rPr>
              <a:t>.</a:t>
            </a:r>
            <a:endParaRPr lang="en-US" i="1">
              <a:latin typeface="Segoe UI Semibold" panose="020B0702040204020203"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C66063CE-057B-8A46-E7F6-F3BF3ED902C2}"/>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27F27F6D-93EA-BB7A-EB4B-931C3B73B8C2}"/>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0" name="Straight Connector 29">
              <a:extLst>
                <a:ext uri="{FF2B5EF4-FFF2-40B4-BE49-F238E27FC236}">
                  <a16:creationId xmlns:a16="http://schemas.microsoft.com/office/drawing/2014/main" id="{AB6AEA02-2802-870D-37AD-0033784BD41D}"/>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E45E36-A73C-652C-3D8B-87B0B6E1347D}"/>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5">
              <a:extLst>
                <a:ext uri="{FF2B5EF4-FFF2-40B4-BE49-F238E27FC236}">
                  <a16:creationId xmlns:a16="http://schemas.microsoft.com/office/drawing/2014/main" id="{193A78E2-8E99-ADAE-90A7-7ABA1413891D}"/>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40" name="Straight Connector 39">
              <a:extLst>
                <a:ext uri="{FF2B5EF4-FFF2-40B4-BE49-F238E27FC236}">
                  <a16:creationId xmlns:a16="http://schemas.microsoft.com/office/drawing/2014/main" id="{A4824709-2EBE-521D-614E-C1163B07E9C7}"/>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7">
              <a:extLst>
                <a:ext uri="{FF2B5EF4-FFF2-40B4-BE49-F238E27FC236}">
                  <a16:creationId xmlns:a16="http://schemas.microsoft.com/office/drawing/2014/main" id="{08E488E0-AB61-7A31-DFE3-7C8BEB7E714A}"/>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42" name="Straight Connector 41">
              <a:extLst>
                <a:ext uri="{FF2B5EF4-FFF2-40B4-BE49-F238E27FC236}">
                  <a16:creationId xmlns:a16="http://schemas.microsoft.com/office/drawing/2014/main" id="{9D971F74-ABE5-67F6-E834-ED2316E0F6E7}"/>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E46FFA32-7C81-CC25-40CB-6754D5D35430}"/>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2919945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970-B734-B5E8-857C-DA8B04E08DFD}"/>
              </a:ext>
            </a:extLst>
          </p:cNvPr>
          <p:cNvSpPr>
            <a:spLocks noGrp="1"/>
          </p:cNvSpPr>
          <p:nvPr>
            <p:ph type="title"/>
          </p:nvPr>
        </p:nvSpPr>
        <p:spPr/>
        <p:txBody>
          <a:bodyPr/>
          <a:lstStyle/>
          <a:p>
            <a:r>
              <a:rPr lang="en-SG"/>
              <a:t>Usable Graphs</a:t>
            </a:r>
          </a:p>
        </p:txBody>
      </p:sp>
      <p:sp>
        <p:nvSpPr>
          <p:cNvPr id="3" name="Oval 2">
            <a:extLst>
              <a:ext uri="{FF2B5EF4-FFF2-40B4-BE49-F238E27FC236}">
                <a16:creationId xmlns:a16="http://schemas.microsoft.com/office/drawing/2014/main" id="{BB210D24-CABC-769F-E33C-5984F60F605B}"/>
              </a:ext>
            </a:extLst>
          </p:cNvPr>
          <p:cNvSpPr/>
          <p:nvPr/>
        </p:nvSpPr>
        <p:spPr>
          <a:xfrm rot="1418493">
            <a:off x="1595418" y="2833784"/>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A860B3D-C657-B274-37EC-A7B4F381E756}"/>
              </a:ext>
            </a:extLst>
          </p:cNvPr>
          <p:cNvSpPr/>
          <p:nvPr/>
        </p:nvSpPr>
        <p:spPr>
          <a:xfrm rot="20170624">
            <a:off x="2055217" y="4219094"/>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173CE-22FA-E955-0405-902D3BEE2DBA}"/>
              </a:ext>
            </a:extLst>
          </p:cNvPr>
          <p:cNvSpPr/>
          <p:nvPr/>
        </p:nvSpPr>
        <p:spPr>
          <a:xfrm rot="1581074">
            <a:off x="2922868" y="3329167"/>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236403-1472-3033-4B9C-839DE46D03FE}"/>
              </a:ext>
            </a:extLst>
          </p:cNvPr>
          <p:cNvSpPr/>
          <p:nvPr/>
        </p:nvSpPr>
        <p:spPr>
          <a:xfrm rot="1839900">
            <a:off x="4367417" y="3759966"/>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23FA80-81E9-250E-ED33-22929D48AADE}"/>
              </a:ext>
            </a:extLst>
          </p:cNvPr>
          <p:cNvSpPr/>
          <p:nvPr/>
        </p:nvSpPr>
        <p:spPr>
          <a:xfrm rot="19638728">
            <a:off x="2616552" y="553931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C424E-6B51-FF69-8C77-D83307570165}"/>
              </a:ext>
            </a:extLst>
          </p:cNvPr>
          <p:cNvSpPr/>
          <p:nvPr/>
        </p:nvSpPr>
        <p:spPr>
          <a:xfrm rot="19836745">
            <a:off x="3865796" y="2850469"/>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53BFAA-3DF4-128B-2BFB-2C3213E440D2}"/>
              </a:ext>
            </a:extLst>
          </p:cNvPr>
          <p:cNvCxnSpPr>
            <a:cxnSpLocks/>
            <a:stCxn id="3" idx="6"/>
            <a:endCxn id="5" idx="2"/>
          </p:cNvCxnSpPr>
          <p:nvPr/>
        </p:nvCxnSpPr>
        <p:spPr>
          <a:xfrm>
            <a:off x="2033432" y="3154056"/>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4AF55-AFBA-59C6-BBD6-41459E88DE29}"/>
              </a:ext>
            </a:extLst>
          </p:cNvPr>
          <p:cNvCxnSpPr>
            <a:cxnSpLocks/>
            <a:stCxn id="3" idx="5"/>
            <a:endCxn id="4" idx="0"/>
          </p:cNvCxnSpPr>
          <p:nvPr/>
        </p:nvCxnSpPr>
        <p:spPr>
          <a:xfrm>
            <a:off x="1907275" y="3275284"/>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D2E59-74B0-AA22-DA38-422568BAF6D5}"/>
              </a:ext>
            </a:extLst>
          </p:cNvPr>
          <p:cNvSpPr/>
          <p:nvPr/>
        </p:nvSpPr>
        <p:spPr>
          <a:xfrm rot="804228">
            <a:off x="3352249" y="476042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C277F-8676-7BCA-190F-5E10D89307CD}"/>
              </a:ext>
            </a:extLst>
          </p:cNvPr>
          <p:cNvCxnSpPr>
            <a:cxnSpLocks/>
            <a:stCxn id="11" idx="2"/>
            <a:endCxn id="4" idx="5"/>
          </p:cNvCxnSpPr>
          <p:nvPr/>
        </p:nvCxnSpPr>
        <p:spPr>
          <a:xfrm flipH="1" flipV="1">
            <a:off x="2496980" y="4530276"/>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20E6B2-AEF6-4131-86F9-6D711A5B07BC}"/>
              </a:ext>
            </a:extLst>
          </p:cNvPr>
          <p:cNvSpPr/>
          <p:nvPr/>
        </p:nvSpPr>
        <p:spPr>
          <a:xfrm rot="4213359">
            <a:off x="1477122" y="5167652"/>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C8875A3-E247-BA45-2253-9E078207DA21}"/>
              </a:ext>
            </a:extLst>
          </p:cNvPr>
          <p:cNvCxnSpPr>
            <a:cxnSpLocks/>
            <a:stCxn id="13" idx="1"/>
            <a:endCxn id="4" idx="3"/>
          </p:cNvCxnSpPr>
          <p:nvPr/>
        </p:nvCxnSpPr>
        <p:spPr>
          <a:xfrm flipV="1">
            <a:off x="1803137" y="4660857"/>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BD740D-C30F-6287-709A-A1FC678E81A5}"/>
              </a:ext>
            </a:extLst>
          </p:cNvPr>
          <p:cNvCxnSpPr>
            <a:cxnSpLocks/>
            <a:stCxn id="5" idx="4"/>
            <a:endCxn id="4" idx="6"/>
          </p:cNvCxnSpPr>
          <p:nvPr/>
        </p:nvCxnSpPr>
        <p:spPr>
          <a:xfrm flipH="1">
            <a:off x="2492940" y="3762613"/>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54D96-114D-0E75-D89D-A7A6982D4AFE}"/>
              </a:ext>
            </a:extLst>
          </p:cNvPr>
          <p:cNvCxnSpPr>
            <a:cxnSpLocks/>
            <a:stCxn id="6" idx="4"/>
            <a:endCxn id="11" idx="7"/>
          </p:cNvCxnSpPr>
          <p:nvPr/>
        </p:nvCxnSpPr>
        <p:spPr>
          <a:xfrm flipH="1">
            <a:off x="3775562" y="4185199"/>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E7D60E-47A9-3BB9-D84C-E99845F9A7ED}"/>
              </a:ext>
            </a:extLst>
          </p:cNvPr>
          <p:cNvCxnSpPr>
            <a:cxnSpLocks/>
            <a:stCxn id="7" idx="0"/>
            <a:endCxn id="4" idx="4"/>
          </p:cNvCxnSpPr>
          <p:nvPr/>
        </p:nvCxnSpPr>
        <p:spPr>
          <a:xfrm flipH="1" flipV="1">
            <a:off x="2376151" y="4656817"/>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5BFFB1-5336-90F8-2CBA-2582F6EE5D82}"/>
              </a:ext>
            </a:extLst>
          </p:cNvPr>
          <p:cNvCxnSpPr>
            <a:cxnSpLocks/>
            <a:stCxn id="13" idx="7"/>
            <a:endCxn id="7" idx="1"/>
          </p:cNvCxnSpPr>
          <p:nvPr/>
        </p:nvCxnSpPr>
        <p:spPr>
          <a:xfrm>
            <a:off x="1912527" y="5493667"/>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CDA41B7-54B2-E279-BFAF-3F1EBE20C89D}"/>
              </a:ext>
            </a:extLst>
          </p:cNvPr>
          <p:cNvSpPr/>
          <p:nvPr/>
        </p:nvSpPr>
        <p:spPr>
          <a:xfrm rot="1033094">
            <a:off x="818808" y="4055511"/>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3CEC85-0F29-238E-E0A2-37273A3F3013}"/>
              </a:ext>
            </a:extLst>
          </p:cNvPr>
          <p:cNvCxnSpPr>
            <a:cxnSpLocks/>
            <a:stCxn id="13" idx="2"/>
            <a:endCxn id="19" idx="5"/>
          </p:cNvCxnSpPr>
          <p:nvPr/>
        </p:nvCxnSpPr>
        <p:spPr>
          <a:xfrm flipH="1" flipV="1">
            <a:off x="1153960" y="4486361"/>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B2E232-BD56-D396-576A-BC47EEFB0D19}"/>
              </a:ext>
            </a:extLst>
          </p:cNvPr>
          <p:cNvCxnSpPr>
            <a:cxnSpLocks/>
            <a:stCxn id="8" idx="2"/>
            <a:endCxn id="5" idx="7"/>
          </p:cNvCxnSpPr>
          <p:nvPr/>
        </p:nvCxnSpPr>
        <p:spPr>
          <a:xfrm flipH="1">
            <a:off x="3368066" y="3191246"/>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A1F140-AB74-18F7-EDE9-F5A26CB42540}"/>
              </a:ext>
            </a:extLst>
          </p:cNvPr>
          <p:cNvCxnSpPr>
            <a:cxnSpLocks/>
            <a:stCxn id="6" idx="1"/>
            <a:endCxn id="8" idx="4"/>
          </p:cNvCxnSpPr>
          <p:nvPr/>
        </p:nvCxnSpPr>
        <p:spPr>
          <a:xfrm flipH="1" flipV="1">
            <a:off x="4206573" y="3278253"/>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9D0BD-46D2-AEC4-9414-EA82C1CAF23D}"/>
              </a:ext>
            </a:extLst>
          </p:cNvPr>
          <p:cNvCxnSpPr>
            <a:cxnSpLocks/>
            <a:stCxn id="8" idx="1"/>
            <a:endCxn id="3" idx="7"/>
          </p:cNvCxnSpPr>
          <p:nvPr/>
        </p:nvCxnSpPr>
        <p:spPr>
          <a:xfrm flipH="1" flipV="1">
            <a:off x="2036918" y="2979127"/>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F60EB2A-02DA-FFF4-C603-C958727854C5}"/>
              </a:ext>
            </a:extLst>
          </p:cNvPr>
          <p:cNvSpPr/>
          <p:nvPr/>
        </p:nvSpPr>
        <p:spPr>
          <a:xfrm>
            <a:off x="628650" y="1532310"/>
            <a:ext cx="5663995"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Graphs with Node and/or Edge Target Embeddings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20207B4-D0B2-AB80-1EEF-60337633E999}"/>
                  </a:ext>
                </a:extLst>
              </p:cNvPr>
              <p:cNvSpPr txBox="1"/>
              <p:nvPr/>
            </p:nvSpPr>
            <p:spPr>
              <a:xfrm>
                <a:off x="4780928" y="3008622"/>
                <a:ext cx="437299" cy="93852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𝑥</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7" name="TextBox 26">
                <a:extLst>
                  <a:ext uri="{FF2B5EF4-FFF2-40B4-BE49-F238E27FC236}">
                    <a16:creationId xmlns:a16="http://schemas.microsoft.com/office/drawing/2014/main" id="{020207B4-D0B2-AB80-1EEF-60337633E999}"/>
                  </a:ext>
                </a:extLst>
              </p:cNvPr>
              <p:cNvSpPr txBox="1">
                <a:spLocks noRot="1" noChangeAspect="1" noMove="1" noResize="1" noEditPoints="1" noAdjustHandles="1" noChangeArrowheads="1" noChangeShapeType="1" noTextEdit="1"/>
              </p:cNvSpPr>
              <p:nvPr/>
            </p:nvSpPr>
            <p:spPr>
              <a:xfrm>
                <a:off x="4780928" y="3008622"/>
                <a:ext cx="437299" cy="9385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FEE82EF-7EE7-C3F1-34E7-4D315B994A07}"/>
                  </a:ext>
                </a:extLst>
              </p:cNvPr>
              <p:cNvSpPr txBox="1"/>
              <p:nvPr/>
            </p:nvSpPr>
            <p:spPr>
              <a:xfrm>
                <a:off x="4253939" y="2001734"/>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8" name="TextBox 27">
                <a:extLst>
                  <a:ext uri="{FF2B5EF4-FFF2-40B4-BE49-F238E27FC236}">
                    <a16:creationId xmlns:a16="http://schemas.microsoft.com/office/drawing/2014/main" id="{3FEE82EF-7EE7-C3F1-34E7-4D315B994A07}"/>
                  </a:ext>
                </a:extLst>
              </p:cNvPr>
              <p:cNvSpPr txBox="1">
                <a:spLocks noRot="1" noChangeAspect="1" noMove="1" noResize="1" noEditPoints="1" noAdjustHandles="1" noChangeArrowheads="1" noChangeShapeType="1" noTextEdit="1"/>
              </p:cNvSpPr>
              <p:nvPr/>
            </p:nvSpPr>
            <p:spPr>
              <a:xfrm>
                <a:off x="4253939" y="2001734"/>
                <a:ext cx="437299" cy="9578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E5620-3FFB-14D2-2F49-45E77B30A296}"/>
                  </a:ext>
                </a:extLst>
              </p:cNvPr>
              <p:cNvSpPr txBox="1"/>
              <p:nvPr/>
            </p:nvSpPr>
            <p:spPr>
              <a:xfrm>
                <a:off x="3391073" y="3502812"/>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29" name="TextBox 28">
                <a:extLst>
                  <a:ext uri="{FF2B5EF4-FFF2-40B4-BE49-F238E27FC236}">
                    <a16:creationId xmlns:a16="http://schemas.microsoft.com/office/drawing/2014/main" id="{9A8E5620-3FFB-14D2-2F49-45E77B30A296}"/>
                  </a:ext>
                </a:extLst>
              </p:cNvPr>
              <p:cNvSpPr txBox="1">
                <a:spLocks noRot="1" noChangeAspect="1" noMove="1" noResize="1" noEditPoints="1" noAdjustHandles="1" noChangeArrowheads="1" noChangeShapeType="1" noTextEdit="1"/>
              </p:cNvSpPr>
              <p:nvPr/>
            </p:nvSpPr>
            <p:spPr>
              <a:xfrm>
                <a:off x="3391073" y="3502812"/>
                <a:ext cx="437299" cy="9578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16F5052-115E-00B7-7B1B-0F67BFF59D80}"/>
                  </a:ext>
                </a:extLst>
              </p:cNvPr>
              <p:cNvSpPr txBox="1"/>
              <p:nvPr/>
            </p:nvSpPr>
            <p:spPr>
              <a:xfrm>
                <a:off x="3769274" y="4945173"/>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1" name="TextBox 30">
                <a:extLst>
                  <a:ext uri="{FF2B5EF4-FFF2-40B4-BE49-F238E27FC236}">
                    <a16:creationId xmlns:a16="http://schemas.microsoft.com/office/drawing/2014/main" id="{816F5052-115E-00B7-7B1B-0F67BFF59D80}"/>
                  </a:ext>
                </a:extLst>
              </p:cNvPr>
              <p:cNvSpPr txBox="1">
                <a:spLocks noRot="1" noChangeAspect="1" noMove="1" noResize="1" noEditPoints="1" noAdjustHandles="1" noChangeArrowheads="1" noChangeShapeType="1" noTextEdit="1"/>
              </p:cNvSpPr>
              <p:nvPr/>
            </p:nvSpPr>
            <p:spPr>
              <a:xfrm>
                <a:off x="3769274" y="4945173"/>
                <a:ext cx="437299" cy="9578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2E8372-94EC-3920-E29D-F1C6CC72300E}"/>
                  </a:ext>
                </a:extLst>
              </p:cNvPr>
              <p:cNvSpPr txBox="1"/>
              <p:nvPr/>
            </p:nvSpPr>
            <p:spPr>
              <a:xfrm>
                <a:off x="3085600" y="5614506"/>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2" name="TextBox 31">
                <a:extLst>
                  <a:ext uri="{FF2B5EF4-FFF2-40B4-BE49-F238E27FC236}">
                    <a16:creationId xmlns:a16="http://schemas.microsoft.com/office/drawing/2014/main" id="{B22E8372-94EC-3920-E29D-F1C6CC72300E}"/>
                  </a:ext>
                </a:extLst>
              </p:cNvPr>
              <p:cNvSpPr txBox="1">
                <a:spLocks noRot="1" noChangeAspect="1" noMove="1" noResize="1" noEditPoints="1" noAdjustHandles="1" noChangeArrowheads="1" noChangeShapeType="1" noTextEdit="1"/>
              </p:cNvSpPr>
              <p:nvPr/>
            </p:nvSpPr>
            <p:spPr>
              <a:xfrm>
                <a:off x="3085600" y="5614506"/>
                <a:ext cx="437299" cy="9578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3B6793D-A14E-D69E-DC41-0204600B3F1C}"/>
                  </a:ext>
                </a:extLst>
              </p:cNvPr>
              <p:cNvSpPr txBox="1"/>
              <p:nvPr/>
            </p:nvSpPr>
            <p:spPr>
              <a:xfrm>
                <a:off x="991024" y="5434695"/>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3" name="TextBox 32">
                <a:extLst>
                  <a:ext uri="{FF2B5EF4-FFF2-40B4-BE49-F238E27FC236}">
                    <a16:creationId xmlns:a16="http://schemas.microsoft.com/office/drawing/2014/main" id="{73B6793D-A14E-D69E-DC41-0204600B3F1C}"/>
                  </a:ext>
                </a:extLst>
              </p:cNvPr>
              <p:cNvSpPr txBox="1">
                <a:spLocks noRot="1" noChangeAspect="1" noMove="1" noResize="1" noEditPoints="1" noAdjustHandles="1" noChangeArrowheads="1" noChangeShapeType="1" noTextEdit="1"/>
              </p:cNvSpPr>
              <p:nvPr/>
            </p:nvSpPr>
            <p:spPr>
              <a:xfrm>
                <a:off x="991024" y="5434695"/>
                <a:ext cx="437299" cy="9578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9507511-3721-7E98-71C7-756B887913AF}"/>
                  </a:ext>
                </a:extLst>
              </p:cNvPr>
              <p:cNvSpPr txBox="1"/>
              <p:nvPr/>
            </p:nvSpPr>
            <p:spPr>
              <a:xfrm>
                <a:off x="350490" y="3275284"/>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4" name="TextBox 33">
                <a:extLst>
                  <a:ext uri="{FF2B5EF4-FFF2-40B4-BE49-F238E27FC236}">
                    <a16:creationId xmlns:a16="http://schemas.microsoft.com/office/drawing/2014/main" id="{F9507511-3721-7E98-71C7-756B887913AF}"/>
                  </a:ext>
                </a:extLst>
              </p:cNvPr>
              <p:cNvSpPr txBox="1">
                <a:spLocks noRot="1" noChangeAspect="1" noMove="1" noResize="1" noEditPoints="1" noAdjustHandles="1" noChangeArrowheads="1" noChangeShapeType="1" noTextEdit="1"/>
              </p:cNvSpPr>
              <p:nvPr/>
            </p:nvSpPr>
            <p:spPr>
              <a:xfrm>
                <a:off x="350490" y="3275284"/>
                <a:ext cx="437299" cy="9578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654450-9573-77A3-E348-F611E476C8E5}"/>
                  </a:ext>
                </a:extLst>
              </p:cNvPr>
              <p:cNvSpPr txBox="1"/>
              <p:nvPr/>
            </p:nvSpPr>
            <p:spPr>
              <a:xfrm>
                <a:off x="1560890" y="3545727"/>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5" name="TextBox 34">
                <a:extLst>
                  <a:ext uri="{FF2B5EF4-FFF2-40B4-BE49-F238E27FC236}">
                    <a16:creationId xmlns:a16="http://schemas.microsoft.com/office/drawing/2014/main" id="{29654450-9573-77A3-E348-F611E476C8E5}"/>
                  </a:ext>
                </a:extLst>
              </p:cNvPr>
              <p:cNvSpPr txBox="1">
                <a:spLocks noRot="1" noChangeAspect="1" noMove="1" noResize="1" noEditPoints="1" noAdjustHandles="1" noChangeArrowheads="1" noChangeShapeType="1" noTextEdit="1"/>
              </p:cNvSpPr>
              <p:nvPr/>
            </p:nvSpPr>
            <p:spPr>
              <a:xfrm>
                <a:off x="1560890" y="3545727"/>
                <a:ext cx="437299" cy="9578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705D2EE-BA23-718C-2339-BFF68AF6FB38}"/>
                  </a:ext>
                </a:extLst>
              </p:cNvPr>
              <p:cNvSpPr txBox="1"/>
              <p:nvPr/>
            </p:nvSpPr>
            <p:spPr>
              <a:xfrm>
                <a:off x="1153960" y="2119199"/>
                <a:ext cx="437299" cy="95789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11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1100" i="1" smtClean="0">
                                  <a:latin typeface="Cambria Math" panose="02040503050406030204" pitchFamily="18" charset="0"/>
                                  <a:cs typeface="Segoe UI Semilight" panose="020B0402040204020203" pitchFamily="34" charset="0"/>
                                </a:rPr>
                              </m:ctrlPr>
                            </m:mPr>
                            <m:mr>
                              <m:e>
                                <m:r>
                                  <m:rPr>
                                    <m:brk m:alnAt="7"/>
                                  </m:rPr>
                                  <a:rPr lang="en-SG" sz="1100" i="1" smtClean="0">
                                    <a:latin typeface="Cambria Math" panose="02040503050406030204" pitchFamily="18" charset="0"/>
                                    <a:cs typeface="Segoe UI Semilight" panose="020B0402040204020203" pitchFamily="34" charset="0"/>
                                  </a:rPr>
                                  <m:t>⋮</m:t>
                                </m:r>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0</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1</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2</m:t>
                                    </m:r>
                                  </m:sub>
                                </m:sSub>
                              </m:e>
                            </m:mr>
                            <m:mr>
                              <m:e>
                                <m:sSub>
                                  <m:sSubPr>
                                    <m:ctrlPr>
                                      <a:rPr lang="en-SG" sz="1100" i="1" smtClean="0">
                                        <a:latin typeface="Cambria Math" panose="02040503050406030204" pitchFamily="18" charset="0"/>
                                        <a:cs typeface="Segoe UI Semilight" panose="020B0402040204020203" pitchFamily="34" charset="0"/>
                                      </a:rPr>
                                    </m:ctrlPr>
                                  </m:sSubPr>
                                  <m:e>
                                    <m:r>
                                      <a:rPr lang="en-SG" sz="1100" b="0" i="1" smtClean="0">
                                        <a:latin typeface="Cambria Math" panose="02040503050406030204" pitchFamily="18" charset="0"/>
                                        <a:cs typeface="Segoe UI Semilight" panose="020B0402040204020203" pitchFamily="34" charset="0"/>
                                      </a:rPr>
                                      <m:t>𝑦</m:t>
                                    </m:r>
                                  </m:e>
                                  <m:sub>
                                    <m:r>
                                      <a:rPr lang="en-SG" sz="1100" b="0" i="1" smtClean="0">
                                        <a:latin typeface="Cambria Math" panose="02040503050406030204" pitchFamily="18" charset="0"/>
                                        <a:cs typeface="Segoe UI Semilight" panose="020B0402040204020203" pitchFamily="34" charset="0"/>
                                      </a:rPr>
                                      <m:t>3</m:t>
                                    </m:r>
                                  </m:sub>
                                </m:sSub>
                              </m:e>
                            </m:mr>
                            <m:mr>
                              <m:e>
                                <m:r>
                                  <a:rPr lang="en-SG" sz="1100" i="1" smtClean="0">
                                    <a:latin typeface="Cambria Math" panose="02040503050406030204" pitchFamily="18" charset="0"/>
                                    <a:cs typeface="Segoe UI Semilight" panose="020B0402040204020203" pitchFamily="34" charset="0"/>
                                  </a:rPr>
                                  <m:t>⋮</m:t>
                                </m:r>
                              </m:e>
                            </m:mr>
                          </m:m>
                        </m:e>
                      </m:d>
                    </m:oMath>
                  </m:oMathPara>
                </a14:m>
                <a:endParaRPr lang="en-SG" sz="1100" i="1">
                  <a:latin typeface="Segoe UI Semilight" panose="020B0402040204020203" pitchFamily="34" charset="0"/>
                  <a:cs typeface="Segoe UI Semilight" panose="020B0402040204020203" pitchFamily="34" charset="0"/>
                </a:endParaRPr>
              </a:p>
            </p:txBody>
          </p:sp>
        </mc:Choice>
        <mc:Fallback xmlns="">
          <p:sp>
            <p:nvSpPr>
              <p:cNvPr id="36" name="TextBox 35">
                <a:extLst>
                  <a:ext uri="{FF2B5EF4-FFF2-40B4-BE49-F238E27FC236}">
                    <a16:creationId xmlns:a16="http://schemas.microsoft.com/office/drawing/2014/main" id="{C705D2EE-BA23-718C-2339-BFF68AF6FB38}"/>
                  </a:ext>
                </a:extLst>
              </p:cNvPr>
              <p:cNvSpPr txBox="1">
                <a:spLocks noRot="1" noChangeAspect="1" noMove="1" noResize="1" noEditPoints="1" noAdjustHandles="1" noChangeArrowheads="1" noChangeShapeType="1" noTextEdit="1"/>
              </p:cNvSpPr>
              <p:nvPr/>
            </p:nvSpPr>
            <p:spPr>
              <a:xfrm>
                <a:off x="1153960" y="2119199"/>
                <a:ext cx="437299" cy="957891"/>
              </a:xfrm>
              <a:prstGeom prst="rect">
                <a:avLst/>
              </a:prstGeom>
              <a:blipFill>
                <a:blip r:embed="rId11"/>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870ED592-33F1-4542-B01B-D5A4101B631D}"/>
              </a:ext>
            </a:extLst>
          </p:cNvPr>
          <p:cNvSpPr txBox="1"/>
          <p:nvPr/>
        </p:nvSpPr>
        <p:spPr>
          <a:xfrm>
            <a:off x="6038976" y="2886945"/>
            <a:ext cx="2476374" cy="2585323"/>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Every </a:t>
            </a:r>
            <a:r>
              <a:rPr lang="en-US" b="1" i="1">
                <a:latin typeface="Segoe UI Semilight" panose="020B0402040204020203" pitchFamily="34" charset="0"/>
                <a:cs typeface="Segoe UI Semilight" panose="020B0402040204020203" pitchFamily="34" charset="0"/>
              </a:rPr>
              <a:t>Node</a:t>
            </a:r>
            <a:r>
              <a:rPr lang="en-US" i="1">
                <a:latin typeface="Segoe UI Semilight" panose="020B0402040204020203" pitchFamily="34" charset="0"/>
                <a:cs typeface="Segoe UI Semilight" panose="020B0402040204020203" pitchFamily="34" charset="0"/>
              </a:rPr>
              <a:t> and/or every </a:t>
            </a:r>
            <a:r>
              <a:rPr lang="en-US" b="1" i="1">
                <a:latin typeface="Segoe UI Semilight" panose="020B0402040204020203" pitchFamily="34" charset="0"/>
                <a:cs typeface="Segoe UI Semilight" panose="020B0402040204020203" pitchFamily="34" charset="0"/>
              </a:rPr>
              <a:t>Edge</a:t>
            </a:r>
            <a:r>
              <a:rPr lang="en-US" i="1">
                <a:latin typeface="Segoe UI Semilight" panose="020B0402040204020203" pitchFamily="34" charset="0"/>
                <a:cs typeface="Segoe UI Semilight" panose="020B0402040204020203" pitchFamily="34" charset="0"/>
              </a:rPr>
              <a:t> must have another vector associated with it. The vector must be the same size for every node or every edge. These are known as the </a:t>
            </a:r>
            <a:r>
              <a:rPr lang="en-US" b="1" i="1">
                <a:latin typeface="Segoe UI Semilight" panose="020B0402040204020203" pitchFamily="34" charset="0"/>
                <a:cs typeface="Segoe UI Semilight" panose="020B0402040204020203" pitchFamily="34" charset="0"/>
              </a:rPr>
              <a:t>Target embeddings.</a:t>
            </a:r>
            <a:endParaRPr lang="en-US" i="1">
              <a:latin typeface="Segoe UI Semibold" panose="020B0702040204020203"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BB4A07A0-1F05-59F1-FF73-443EF7AF43F0}"/>
              </a:ext>
            </a:extLst>
          </p:cNvPr>
          <p:cNvGrpSpPr/>
          <p:nvPr/>
        </p:nvGrpSpPr>
        <p:grpSpPr>
          <a:xfrm>
            <a:off x="551660" y="6275599"/>
            <a:ext cx="8040689" cy="353497"/>
            <a:chOff x="551656" y="6275595"/>
            <a:chExt cx="8040689" cy="353497"/>
          </a:xfrm>
        </p:grpSpPr>
        <p:sp>
          <p:nvSpPr>
            <p:cNvPr id="25" name="TextBox 2">
              <a:extLst>
                <a:ext uri="{FF2B5EF4-FFF2-40B4-BE49-F238E27FC236}">
                  <a16:creationId xmlns:a16="http://schemas.microsoft.com/office/drawing/2014/main" id="{E469B113-1D3F-D9C4-020A-C46F0A7A725F}"/>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0" name="Straight Connector 29">
              <a:extLst>
                <a:ext uri="{FF2B5EF4-FFF2-40B4-BE49-F238E27FC236}">
                  <a16:creationId xmlns:a16="http://schemas.microsoft.com/office/drawing/2014/main" id="{8E468794-7E6B-EDE8-D9DD-13725E0A459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D4BCE2-AC5C-9177-4C54-F699B3743BD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5">
              <a:extLst>
                <a:ext uri="{FF2B5EF4-FFF2-40B4-BE49-F238E27FC236}">
                  <a16:creationId xmlns:a16="http://schemas.microsoft.com/office/drawing/2014/main" id="{8BA72836-448E-5786-0ACC-2EB3C775D357}"/>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40" name="Straight Connector 39">
              <a:extLst>
                <a:ext uri="{FF2B5EF4-FFF2-40B4-BE49-F238E27FC236}">
                  <a16:creationId xmlns:a16="http://schemas.microsoft.com/office/drawing/2014/main" id="{BE599E7E-890A-F53A-21BC-8D94F384ACE0}"/>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7">
              <a:extLst>
                <a:ext uri="{FF2B5EF4-FFF2-40B4-BE49-F238E27FC236}">
                  <a16:creationId xmlns:a16="http://schemas.microsoft.com/office/drawing/2014/main" id="{8A4935DA-6EA7-D9F0-462D-23265C878ABA}"/>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42" name="Straight Connector 41">
              <a:extLst>
                <a:ext uri="{FF2B5EF4-FFF2-40B4-BE49-F238E27FC236}">
                  <a16:creationId xmlns:a16="http://schemas.microsoft.com/office/drawing/2014/main" id="{0F52D381-2C46-A1B2-3A20-0ED3187F3A8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12B19FD1-1904-1387-F9FF-ACE7AFCD1299}"/>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4777702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MLPs?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0" name="Rectangle 39">
            <a:extLst>
              <a:ext uri="{FF2B5EF4-FFF2-40B4-BE49-F238E27FC236}">
                <a16:creationId xmlns:a16="http://schemas.microsoft.com/office/drawing/2014/main" id="{8F40F8A3-BC58-668B-3CF8-E1B65BFD05B4}"/>
              </a:ext>
            </a:extLst>
          </p:cNvPr>
          <p:cNvSpPr/>
          <p:nvPr/>
        </p:nvSpPr>
        <p:spPr>
          <a:xfrm>
            <a:off x="4068990" y="1858396"/>
            <a:ext cx="1006019" cy="722099"/>
          </a:xfrm>
          <a:prstGeom prst="rect">
            <a:avLst/>
          </a:prstGeom>
          <a:solidFill>
            <a:srgbClr val="5D81B5"/>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i="1">
                <a:solidFill>
                  <a:schemeClr val="tx1"/>
                </a:solidFill>
                <a:latin typeface="Segoe UI Semibold" panose="020B0702040204020203" pitchFamily="34" charset="0"/>
                <a:cs typeface="Segoe UI Semibold" panose="020B0702040204020203" pitchFamily="34" charset="0"/>
              </a:rPr>
              <a:t>MLP</a:t>
            </a:r>
          </a:p>
        </p:txBody>
      </p:sp>
      <p:cxnSp>
        <p:nvCxnSpPr>
          <p:cNvPr id="47" name="Straight Arrow Connector 46">
            <a:extLst>
              <a:ext uri="{FF2B5EF4-FFF2-40B4-BE49-F238E27FC236}">
                <a16:creationId xmlns:a16="http://schemas.microsoft.com/office/drawing/2014/main" id="{C471BF31-A8F6-A7AE-3340-DC57DE017052}"/>
              </a:ext>
            </a:extLst>
          </p:cNvPr>
          <p:cNvCxnSpPr>
            <a:cxnSpLocks/>
            <a:stCxn id="40" idx="3"/>
          </p:cNvCxnSpPr>
          <p:nvPr/>
        </p:nvCxnSpPr>
        <p:spPr>
          <a:xfrm>
            <a:off x="5075009" y="2219446"/>
            <a:ext cx="6357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B566B4B-C2FA-3A73-AA87-7F6CCAF3D0AE}"/>
              </a:ext>
            </a:extLst>
          </p:cNvPr>
          <p:cNvCxnSpPr>
            <a:cxnSpLocks/>
            <a:endCxn id="40" idx="1"/>
          </p:cNvCxnSpPr>
          <p:nvPr/>
        </p:nvCxnSpPr>
        <p:spPr>
          <a:xfrm>
            <a:off x="3433232" y="2219445"/>
            <a:ext cx="6357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0659D10-D1BB-226D-687E-8B8955024ACC}"/>
                  </a:ext>
                </a:extLst>
              </p:cNvPr>
              <p:cNvSpPr txBox="1"/>
              <p:nvPr/>
            </p:nvSpPr>
            <p:spPr>
              <a:xfrm>
                <a:off x="3024115" y="2030546"/>
                <a:ext cx="386644"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Segoe UI Semilight" panose="020B0402040204020203" pitchFamily="34" charset="0"/>
                        </a:rPr>
                        <m:t>𝒙</m:t>
                      </m:r>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53" name="TextBox 52">
                <a:extLst>
                  <a:ext uri="{FF2B5EF4-FFF2-40B4-BE49-F238E27FC236}">
                    <a16:creationId xmlns:a16="http://schemas.microsoft.com/office/drawing/2014/main" id="{B0659D10-D1BB-226D-687E-8B8955024ACC}"/>
                  </a:ext>
                </a:extLst>
              </p:cNvPr>
              <p:cNvSpPr txBox="1">
                <a:spLocks noRot="1" noChangeAspect="1" noMove="1" noResize="1" noEditPoints="1" noAdjustHandles="1" noChangeArrowheads="1" noChangeShapeType="1" noTextEdit="1"/>
              </p:cNvSpPr>
              <p:nvPr/>
            </p:nvSpPr>
            <p:spPr>
              <a:xfrm>
                <a:off x="3024115" y="2030546"/>
                <a:ext cx="38664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C27262D-5490-62F3-7C1B-3D76CE0B6676}"/>
                  </a:ext>
                </a:extLst>
              </p:cNvPr>
              <p:cNvSpPr txBox="1"/>
              <p:nvPr/>
            </p:nvSpPr>
            <p:spPr>
              <a:xfrm>
                <a:off x="5710767" y="2030546"/>
                <a:ext cx="386644"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Segoe UI Semilight" panose="020B0402040204020203" pitchFamily="34" charset="0"/>
                        </a:rPr>
                        <m:t>𝒚</m:t>
                      </m:r>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54" name="TextBox 53">
                <a:extLst>
                  <a:ext uri="{FF2B5EF4-FFF2-40B4-BE49-F238E27FC236}">
                    <a16:creationId xmlns:a16="http://schemas.microsoft.com/office/drawing/2014/main" id="{5C27262D-5490-62F3-7C1B-3D76CE0B6676}"/>
                  </a:ext>
                </a:extLst>
              </p:cNvPr>
              <p:cNvSpPr txBox="1">
                <a:spLocks noRot="1" noChangeAspect="1" noMove="1" noResize="1" noEditPoints="1" noAdjustHandles="1" noChangeArrowheads="1" noChangeShapeType="1" noTextEdit="1"/>
              </p:cNvSpPr>
              <p:nvPr/>
            </p:nvSpPr>
            <p:spPr>
              <a:xfrm>
                <a:off x="5710767" y="2030546"/>
                <a:ext cx="386644" cy="369332"/>
              </a:xfrm>
              <a:prstGeom prst="rect">
                <a:avLst/>
              </a:prstGeom>
              <a:blipFill>
                <a:blip r:embed="rId3"/>
                <a:stretch>
                  <a:fillRect b="-9836"/>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8E7230CE-3C50-9446-31EC-CF615BA02047}"/>
              </a:ext>
            </a:extLst>
          </p:cNvPr>
          <p:cNvSpPr txBox="1"/>
          <p:nvPr/>
        </p:nvSpPr>
        <p:spPr>
          <a:xfrm>
            <a:off x="2522411" y="2760927"/>
            <a:ext cx="4141518"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MLPs take in </a:t>
            </a:r>
            <a:r>
              <a:rPr lang="en-US" i="1">
                <a:latin typeface="Segoe UI Semibold" panose="020B0702040204020203" pitchFamily="34" charset="0"/>
                <a:cs typeface="Segoe UI Semibold" panose="020B0702040204020203" pitchFamily="34" charset="0"/>
              </a:rPr>
              <a:t>vectors</a:t>
            </a:r>
            <a:r>
              <a:rPr lang="en-US" i="1">
                <a:latin typeface="Segoe UI Semilight" panose="020B0402040204020203" pitchFamily="34" charset="0"/>
                <a:cs typeface="Segoe UI Semilight" panose="020B0402040204020203" pitchFamily="34" charset="0"/>
              </a:rPr>
              <a:t> and output </a:t>
            </a:r>
            <a:r>
              <a:rPr lang="en-US" i="1">
                <a:latin typeface="Segoe UI Semibold" panose="020B0702040204020203" pitchFamily="34" charset="0"/>
                <a:cs typeface="Segoe UI Semibold" panose="020B0702040204020203" pitchFamily="34" charset="0"/>
              </a:rPr>
              <a:t>vectors</a:t>
            </a:r>
          </a:p>
        </p:txBody>
      </p:sp>
      <p:sp>
        <p:nvSpPr>
          <p:cNvPr id="56" name="Rectangle 55">
            <a:extLst>
              <a:ext uri="{FF2B5EF4-FFF2-40B4-BE49-F238E27FC236}">
                <a16:creationId xmlns:a16="http://schemas.microsoft.com/office/drawing/2014/main" id="{78CE54BA-074C-3650-8633-0FEB3CF6B230}"/>
              </a:ext>
            </a:extLst>
          </p:cNvPr>
          <p:cNvSpPr/>
          <p:nvPr/>
        </p:nvSpPr>
        <p:spPr>
          <a:xfrm>
            <a:off x="0" y="5090091"/>
            <a:ext cx="9144000" cy="102942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TextBox 56">
            <a:extLst>
              <a:ext uri="{FF2B5EF4-FFF2-40B4-BE49-F238E27FC236}">
                <a16:creationId xmlns:a16="http://schemas.microsoft.com/office/drawing/2014/main" id="{A27D8227-9D36-C43F-E052-A611FE0E9D0E}"/>
              </a:ext>
            </a:extLst>
          </p:cNvPr>
          <p:cNvSpPr txBox="1"/>
          <p:nvPr/>
        </p:nvSpPr>
        <p:spPr>
          <a:xfrm>
            <a:off x="2595890" y="5295683"/>
            <a:ext cx="5617717" cy="646331"/>
          </a:xfrm>
          <a:prstGeom prst="rect">
            <a:avLst/>
          </a:prstGeom>
          <a:noFill/>
        </p:spPr>
        <p:txBody>
          <a:bodyPr wrap="square" rtlCol="0">
            <a:spAutoFit/>
          </a:bodyPr>
          <a:lstStyle/>
          <a:p>
            <a:r>
              <a:rPr lang="en-SG" i="1">
                <a:latin typeface="Segoe UI Semibold" panose="020B0702040204020203" pitchFamily="34" charset="0"/>
                <a:cs typeface="Segoe UI Semibold" panose="020B0702040204020203" pitchFamily="34" charset="0"/>
              </a:rPr>
              <a:t>Graphs are not vectors. How do we input graphs into an MLP?</a:t>
            </a:r>
          </a:p>
        </p:txBody>
      </p:sp>
      <p:pic>
        <p:nvPicPr>
          <p:cNvPr id="58" name="Picture 2" descr="Badge Question Mark outline">
            <a:extLst>
              <a:ext uri="{FF2B5EF4-FFF2-40B4-BE49-F238E27FC236}">
                <a16:creationId xmlns:a16="http://schemas.microsoft.com/office/drawing/2014/main" id="{9C962C50-F116-3326-AEE7-7ACEC2616E48}"/>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1514227" y="5239042"/>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D9D633-DF3E-CD18-AA3C-93946508D1A5}"/>
              </a:ext>
            </a:extLst>
          </p:cNvPr>
          <p:cNvSpPr txBox="1"/>
          <p:nvPr/>
        </p:nvSpPr>
        <p:spPr>
          <a:xfrm>
            <a:off x="1657928" y="3897975"/>
            <a:ext cx="5240712" cy="646331"/>
          </a:xfrm>
          <a:prstGeom prst="rect">
            <a:avLst/>
          </a:prstGeom>
          <a:noFill/>
        </p:spPr>
        <p:txBody>
          <a:bodyPr wrap="square" rtlCol="0">
            <a:spAutoFit/>
          </a:bodyPr>
          <a:lstStyle/>
          <a:p>
            <a:pPr marL="285750" indent="-285750" algn="l">
              <a:buFont typeface="Arial" panose="020B0604020202020204" pitchFamily="34" charset="0"/>
              <a:buChar char="•"/>
            </a:pPr>
            <a:r>
              <a:rPr lang="en-US" i="1">
                <a:latin typeface="Segoe UI Semilight" panose="020B0402040204020203" pitchFamily="34" charset="0"/>
                <a:cs typeface="Segoe UI Semilight" panose="020B0402040204020203" pitchFamily="34" charset="0"/>
              </a:rPr>
              <a:t>MLPs fail to account for structural information</a:t>
            </a:r>
          </a:p>
          <a:p>
            <a:pPr marL="285750" indent="-285750" algn="l">
              <a:buFont typeface="Arial" panose="020B0604020202020204" pitchFamily="34" charset="0"/>
              <a:buChar char="•"/>
            </a:pPr>
            <a:endParaRPr lang="en-US" i="1">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373427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250"/>
                                        <p:tgtEl>
                                          <p:spTgt spid="5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250"/>
                                        <p:tgtEl>
                                          <p:spTgt spid="51"/>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250"/>
                                        <p:tgtEl>
                                          <p:spTgt spid="40"/>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250"/>
                                        <p:tgtEl>
                                          <p:spTgt spid="47"/>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25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25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left)">
                                      <p:cBhvr>
                                        <p:cTn id="33" dur="250"/>
                                        <p:tgtEl>
                                          <p:spTgt spid="56"/>
                                        </p:tgtEl>
                                      </p:cBhvr>
                                    </p:animEffect>
                                  </p:childTnLst>
                                </p:cTn>
                              </p:par>
                            </p:childTnLst>
                          </p:cTn>
                        </p:par>
                        <p:par>
                          <p:cTn id="34" fill="hold">
                            <p:stCondLst>
                              <p:cond delay="250"/>
                            </p:stCondLst>
                            <p:childTnLst>
                              <p:par>
                                <p:cTn id="35" presetID="10" presetClass="entr" presetSubtype="0"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250"/>
                                        <p:tgtEl>
                                          <p:spTgt spid="5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25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3" grpId="0"/>
      <p:bldP spid="54" grpId="0"/>
      <p:bldP spid="55" grpId="0"/>
      <p:bldP spid="56" grpId="0" animBg="1"/>
      <p:bldP spid="57"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CNNs?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3" name="Oval 2">
            <a:extLst>
              <a:ext uri="{FF2B5EF4-FFF2-40B4-BE49-F238E27FC236}">
                <a16:creationId xmlns:a16="http://schemas.microsoft.com/office/drawing/2014/main" id="{37C55027-FD7B-28C8-BA85-0CDA8BA2B44B}"/>
              </a:ext>
            </a:extLst>
          </p:cNvPr>
          <p:cNvSpPr/>
          <p:nvPr/>
        </p:nvSpPr>
        <p:spPr>
          <a:xfrm>
            <a:off x="847241" y="169068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1F03B41-4946-6F8F-421A-0D9BF3D93007}"/>
              </a:ext>
            </a:extLst>
          </p:cNvPr>
          <p:cNvSpPr/>
          <p:nvPr/>
        </p:nvSpPr>
        <p:spPr>
          <a:xfrm>
            <a:off x="2209768" y="169068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994F28-840B-901B-9A45-B99AD7FB3A8D}"/>
              </a:ext>
            </a:extLst>
          </p:cNvPr>
          <p:cNvSpPr/>
          <p:nvPr/>
        </p:nvSpPr>
        <p:spPr>
          <a:xfrm>
            <a:off x="3572295" y="169068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C4837D0-677B-BED7-272B-885EC60B8302}"/>
              </a:ext>
            </a:extLst>
          </p:cNvPr>
          <p:cNvSpPr/>
          <p:nvPr/>
        </p:nvSpPr>
        <p:spPr>
          <a:xfrm>
            <a:off x="839631" y="300397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B954CC2-77DD-5892-81A5-36998A0938D4}"/>
              </a:ext>
            </a:extLst>
          </p:cNvPr>
          <p:cNvSpPr/>
          <p:nvPr/>
        </p:nvSpPr>
        <p:spPr>
          <a:xfrm>
            <a:off x="2205963" y="300407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6A87E3-D0C2-4DED-4939-35F1BE69762D}"/>
              </a:ext>
            </a:extLst>
          </p:cNvPr>
          <p:cNvSpPr/>
          <p:nvPr/>
        </p:nvSpPr>
        <p:spPr>
          <a:xfrm>
            <a:off x="3572295" y="300397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124D96-C12E-0058-6B27-15719626A735}"/>
              </a:ext>
            </a:extLst>
          </p:cNvPr>
          <p:cNvSpPr/>
          <p:nvPr/>
        </p:nvSpPr>
        <p:spPr>
          <a:xfrm>
            <a:off x="839631" y="436816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426CF1A-F5C9-0FE5-A282-2A6DCE69B738}"/>
              </a:ext>
            </a:extLst>
          </p:cNvPr>
          <p:cNvSpPr/>
          <p:nvPr/>
        </p:nvSpPr>
        <p:spPr>
          <a:xfrm>
            <a:off x="2209768" y="436492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83A500B-9B5D-C8AA-FF9D-F48AACCAAB3E}"/>
              </a:ext>
            </a:extLst>
          </p:cNvPr>
          <p:cNvSpPr/>
          <p:nvPr/>
        </p:nvSpPr>
        <p:spPr>
          <a:xfrm>
            <a:off x="3572295" y="436492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7FBF31-B5D1-5994-CA2D-9126D08D1BC5}"/>
              </a:ext>
            </a:extLst>
          </p:cNvPr>
          <p:cNvCxnSpPr>
            <a:stCxn id="3" idx="6"/>
            <a:endCxn id="7" idx="2"/>
          </p:cNvCxnSpPr>
          <p:nvPr/>
        </p:nvCxnSpPr>
        <p:spPr>
          <a:xfrm>
            <a:off x="1304441" y="1919288"/>
            <a:ext cx="905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CE4E3A4-1148-1CA0-82D2-ADB55947FD55}"/>
              </a:ext>
            </a:extLst>
          </p:cNvPr>
          <p:cNvCxnSpPr>
            <a:cxnSpLocks/>
            <a:stCxn id="7" idx="6"/>
            <a:endCxn id="8" idx="2"/>
          </p:cNvCxnSpPr>
          <p:nvPr/>
        </p:nvCxnSpPr>
        <p:spPr>
          <a:xfrm>
            <a:off x="2666968" y="1919288"/>
            <a:ext cx="905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FE1572-7293-0D94-A504-CCC49C6C0B12}"/>
              </a:ext>
            </a:extLst>
          </p:cNvPr>
          <p:cNvCxnSpPr>
            <a:cxnSpLocks/>
            <a:stCxn id="3" idx="4"/>
            <a:endCxn id="9" idx="0"/>
          </p:cNvCxnSpPr>
          <p:nvPr/>
        </p:nvCxnSpPr>
        <p:spPr>
          <a:xfrm flipH="1">
            <a:off x="1068231" y="2147888"/>
            <a:ext cx="7610" cy="856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826261-FA05-3832-0B31-CE40E2F087D9}"/>
              </a:ext>
            </a:extLst>
          </p:cNvPr>
          <p:cNvCxnSpPr>
            <a:cxnSpLocks/>
            <a:stCxn id="7" idx="4"/>
            <a:endCxn id="10" idx="0"/>
          </p:cNvCxnSpPr>
          <p:nvPr/>
        </p:nvCxnSpPr>
        <p:spPr>
          <a:xfrm flipH="1">
            <a:off x="2434563" y="2147888"/>
            <a:ext cx="3805" cy="8561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DC0CB1-3B52-BA3F-D2DC-E69ADA53C9DE}"/>
              </a:ext>
            </a:extLst>
          </p:cNvPr>
          <p:cNvCxnSpPr>
            <a:cxnSpLocks/>
            <a:stCxn id="8" idx="4"/>
            <a:endCxn id="11" idx="0"/>
          </p:cNvCxnSpPr>
          <p:nvPr/>
        </p:nvCxnSpPr>
        <p:spPr>
          <a:xfrm>
            <a:off x="3800895" y="2147888"/>
            <a:ext cx="0" cy="856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5409BF-9A16-E5DC-A80A-7FF60EABCCCD}"/>
              </a:ext>
            </a:extLst>
          </p:cNvPr>
          <p:cNvCxnSpPr>
            <a:cxnSpLocks/>
            <a:stCxn id="10" idx="2"/>
            <a:endCxn id="9" idx="6"/>
          </p:cNvCxnSpPr>
          <p:nvPr/>
        </p:nvCxnSpPr>
        <p:spPr>
          <a:xfrm flipH="1" flipV="1">
            <a:off x="1296831" y="3232573"/>
            <a:ext cx="909132" cy="1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0D0897-3AB9-41F6-9EEB-472883ED8354}"/>
              </a:ext>
            </a:extLst>
          </p:cNvPr>
          <p:cNvCxnSpPr>
            <a:cxnSpLocks/>
            <a:stCxn id="11" idx="2"/>
            <a:endCxn id="10" idx="6"/>
          </p:cNvCxnSpPr>
          <p:nvPr/>
        </p:nvCxnSpPr>
        <p:spPr>
          <a:xfrm flipH="1">
            <a:off x="2663163" y="3232573"/>
            <a:ext cx="909132" cy="1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200258-597A-3F63-C2DA-9718D29D3AA5}"/>
              </a:ext>
            </a:extLst>
          </p:cNvPr>
          <p:cNvCxnSpPr>
            <a:cxnSpLocks/>
            <a:stCxn id="13" idx="2"/>
            <a:endCxn id="12" idx="6"/>
          </p:cNvCxnSpPr>
          <p:nvPr/>
        </p:nvCxnSpPr>
        <p:spPr>
          <a:xfrm flipH="1">
            <a:off x="1296831" y="4593520"/>
            <a:ext cx="912937" cy="3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68AC7BC-9C37-CB88-5705-E2E34BDC57FA}"/>
              </a:ext>
            </a:extLst>
          </p:cNvPr>
          <p:cNvCxnSpPr>
            <a:cxnSpLocks/>
            <a:stCxn id="14" idx="2"/>
            <a:endCxn id="13" idx="6"/>
          </p:cNvCxnSpPr>
          <p:nvPr/>
        </p:nvCxnSpPr>
        <p:spPr>
          <a:xfrm flipH="1">
            <a:off x="2666968" y="4593520"/>
            <a:ext cx="905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EC25E1-6832-4C7B-47C2-159F47420AC7}"/>
              </a:ext>
            </a:extLst>
          </p:cNvPr>
          <p:cNvCxnSpPr>
            <a:cxnSpLocks/>
            <a:stCxn id="12" idx="0"/>
            <a:endCxn id="9" idx="4"/>
          </p:cNvCxnSpPr>
          <p:nvPr/>
        </p:nvCxnSpPr>
        <p:spPr>
          <a:xfrm flipV="1">
            <a:off x="1068231" y="3461173"/>
            <a:ext cx="0" cy="9069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79BBEB9-1777-E7ED-950F-898DAF34C292}"/>
              </a:ext>
            </a:extLst>
          </p:cNvPr>
          <p:cNvCxnSpPr>
            <a:cxnSpLocks/>
            <a:stCxn id="13" idx="0"/>
            <a:endCxn id="10" idx="4"/>
          </p:cNvCxnSpPr>
          <p:nvPr/>
        </p:nvCxnSpPr>
        <p:spPr>
          <a:xfrm flipH="1" flipV="1">
            <a:off x="2434563" y="3461278"/>
            <a:ext cx="3805" cy="90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A50486-3D0B-EA22-E0BC-F594D869BD11}"/>
              </a:ext>
            </a:extLst>
          </p:cNvPr>
          <p:cNvCxnSpPr>
            <a:cxnSpLocks/>
            <a:stCxn id="14" idx="0"/>
            <a:endCxn id="11" idx="4"/>
          </p:cNvCxnSpPr>
          <p:nvPr/>
        </p:nvCxnSpPr>
        <p:spPr>
          <a:xfrm flipV="1">
            <a:off x="3800895" y="3461173"/>
            <a:ext cx="0" cy="903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D4AA4403-15AC-DDC7-9AA0-1BF7FDE5B5C0}"/>
              </a:ext>
            </a:extLst>
          </p:cNvPr>
          <p:cNvSpPr/>
          <p:nvPr/>
        </p:nvSpPr>
        <p:spPr>
          <a:xfrm>
            <a:off x="5333262" y="1391836"/>
            <a:ext cx="3810736" cy="93226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F3BE73DD-DECC-E35A-31CC-CC76E6BB2E1A}"/>
              </a:ext>
            </a:extLst>
          </p:cNvPr>
          <p:cNvSpPr txBox="1"/>
          <p:nvPr/>
        </p:nvSpPr>
        <p:spPr>
          <a:xfrm>
            <a:off x="6140179" y="1566894"/>
            <a:ext cx="2927419" cy="584775"/>
          </a:xfrm>
          <a:prstGeom prst="rect">
            <a:avLst/>
          </a:prstGeom>
          <a:noFill/>
        </p:spPr>
        <p:txBody>
          <a:bodyPr wrap="square" rtlCol="0">
            <a:spAutoFit/>
          </a:bodyPr>
          <a:lstStyle/>
          <a:p>
            <a:r>
              <a:rPr lang="en-SG" sz="1600" i="1">
                <a:latin typeface="Segoe UI Semibold" panose="020B0702040204020203" pitchFamily="34" charset="0"/>
                <a:cs typeface="Segoe UI Semibold" panose="020B0702040204020203" pitchFamily="34" charset="0"/>
              </a:rPr>
              <a:t>Images can be represented as graphs</a:t>
            </a:r>
          </a:p>
        </p:txBody>
      </p:sp>
      <p:grpSp>
        <p:nvGrpSpPr>
          <p:cNvPr id="85" name="Group 84">
            <a:extLst>
              <a:ext uri="{FF2B5EF4-FFF2-40B4-BE49-F238E27FC236}">
                <a16:creationId xmlns:a16="http://schemas.microsoft.com/office/drawing/2014/main" id="{39FC2BBA-6B3B-AD11-19F4-4BE77675EB61}"/>
              </a:ext>
            </a:extLst>
          </p:cNvPr>
          <p:cNvGrpSpPr/>
          <p:nvPr/>
        </p:nvGrpSpPr>
        <p:grpSpPr>
          <a:xfrm>
            <a:off x="5452295" y="1432851"/>
            <a:ext cx="647815" cy="769441"/>
            <a:chOff x="5335740" y="4998052"/>
            <a:chExt cx="647815" cy="769441"/>
          </a:xfrm>
        </p:grpSpPr>
        <p:sp>
          <p:nvSpPr>
            <p:cNvPr id="86" name="Oval 85">
              <a:extLst>
                <a:ext uri="{FF2B5EF4-FFF2-40B4-BE49-F238E27FC236}">
                  <a16:creationId xmlns:a16="http://schemas.microsoft.com/office/drawing/2014/main" id="{F4A5AEC6-A5A0-E91F-2CFE-F8C1F50BAF6F}"/>
                </a:ext>
              </a:extLst>
            </p:cNvPr>
            <p:cNvSpPr/>
            <p:nvPr/>
          </p:nvSpPr>
          <p:spPr>
            <a:xfrm>
              <a:off x="5335740" y="5082259"/>
              <a:ext cx="647815" cy="647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83E0BDA-DA70-660F-D3EB-0D0C378F6027}"/>
                </a:ext>
              </a:extLst>
            </p:cNvPr>
            <p:cNvSpPr txBox="1"/>
            <p:nvPr/>
          </p:nvSpPr>
          <p:spPr>
            <a:xfrm>
              <a:off x="5484104" y="4998052"/>
              <a:ext cx="344966" cy="769441"/>
            </a:xfrm>
            <a:prstGeom prst="rect">
              <a:avLst/>
            </a:prstGeom>
            <a:noFill/>
          </p:spPr>
          <p:txBody>
            <a:bodyPr wrap="none" rtlCol="0">
              <a:spAutoFit/>
            </a:bodyPr>
            <a:lstStyle/>
            <a:p>
              <a:r>
                <a:rPr lang="en-SG" sz="4400" b="1">
                  <a:latin typeface="+mj-lt"/>
                </a:rPr>
                <a:t>!</a:t>
              </a:r>
              <a:endParaRPr lang="en-US" sz="4400" b="1">
                <a:latin typeface="+mj-lt"/>
              </a:endParaRPr>
            </a:p>
          </p:txBody>
        </p:sp>
      </p:grpSp>
      <p:sp>
        <p:nvSpPr>
          <p:cNvPr id="88" name="TextBox 87">
            <a:extLst>
              <a:ext uri="{FF2B5EF4-FFF2-40B4-BE49-F238E27FC236}">
                <a16:creationId xmlns:a16="http://schemas.microsoft.com/office/drawing/2014/main" id="{8B5AF1E6-BFC1-A030-ADC5-48C4EF185D77}"/>
              </a:ext>
            </a:extLst>
          </p:cNvPr>
          <p:cNvSpPr txBox="1"/>
          <p:nvPr/>
        </p:nvSpPr>
        <p:spPr>
          <a:xfrm>
            <a:off x="5343106" y="2532733"/>
            <a:ext cx="3515144" cy="923330"/>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Graphs are </a:t>
            </a:r>
            <a:r>
              <a:rPr lang="en-US" i="1">
                <a:latin typeface="Segoe UI Semibold" panose="020B0702040204020203" pitchFamily="34" charset="0"/>
                <a:cs typeface="Segoe UI Semibold" panose="020B0702040204020203" pitchFamily="34" charset="0"/>
              </a:rPr>
              <a:t>not structured </a:t>
            </a:r>
            <a:r>
              <a:rPr lang="en-US" i="1">
                <a:latin typeface="Segoe UI Semilight" panose="020B0402040204020203" pitchFamily="34" charset="0"/>
                <a:cs typeface="Segoe UI Semilight" panose="020B0402040204020203" pitchFamily="34" charset="0"/>
              </a:rPr>
              <a:t>like images. </a:t>
            </a:r>
            <a:r>
              <a:rPr lang="en-US" i="1">
                <a:latin typeface="Segoe UI Semibold" panose="020B0702040204020203" pitchFamily="34" charset="0"/>
                <a:cs typeface="Segoe UI Semibold" panose="020B0702040204020203" pitchFamily="34" charset="0"/>
              </a:rPr>
              <a:t>No “kernel” </a:t>
            </a:r>
            <a:r>
              <a:rPr lang="en-US" i="1">
                <a:latin typeface="Segoe UI Semilight" panose="020B0402040204020203" pitchFamily="34" charset="0"/>
                <a:cs typeface="Segoe UI Semilight" panose="020B0402040204020203" pitchFamily="34" charset="0"/>
              </a:rPr>
              <a:t>can be defined.</a:t>
            </a:r>
            <a:endParaRPr lang="en-US" i="1">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106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right)">
                                      <p:cBhvr>
                                        <p:cTn id="7" dur="250"/>
                                        <p:tgtEl>
                                          <p:spTgt spid="8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250"/>
                                        <p:tgtEl>
                                          <p:spTgt spid="8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left)">
                                      <p:cBhvr>
                                        <p:cTn id="15" dur="250"/>
                                        <p:tgtEl>
                                          <p:spTgt spid="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left)">
                                      <p:cBhvr>
                                        <p:cTn id="20"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p:bldP spid="8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F370-3811-FD6A-2150-C0CD5F0DFC6A}"/>
              </a:ext>
            </a:extLst>
          </p:cNvPr>
          <p:cNvSpPr>
            <a:spLocks noGrp="1"/>
          </p:cNvSpPr>
          <p:nvPr>
            <p:ph type="title"/>
          </p:nvPr>
        </p:nvSpPr>
        <p:spPr>
          <a:xfrm>
            <a:off x="628650" y="380048"/>
            <a:ext cx="7886700" cy="1325563"/>
          </a:xfrm>
        </p:spPr>
        <p:txBody>
          <a:bodyPr/>
          <a:lstStyle/>
          <a:p>
            <a:r>
              <a:rPr lang="en-SG"/>
              <a:t>Basic Structure of Every GNN</a:t>
            </a:r>
          </a:p>
        </p:txBody>
      </p:sp>
      <p:sp>
        <p:nvSpPr>
          <p:cNvPr id="3" name="Rectangle 2">
            <a:extLst>
              <a:ext uri="{FF2B5EF4-FFF2-40B4-BE49-F238E27FC236}">
                <a16:creationId xmlns:a16="http://schemas.microsoft.com/office/drawing/2014/main" id="{664C96C1-603B-6835-F74C-F46E8DC49CED}"/>
              </a:ext>
            </a:extLst>
          </p:cNvPr>
          <p:cNvSpPr/>
          <p:nvPr/>
        </p:nvSpPr>
        <p:spPr>
          <a:xfrm>
            <a:off x="2042160" y="4389120"/>
            <a:ext cx="1737360" cy="1076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90196D8F-FDAB-030B-DBF7-7B06B5057CB7}"/>
              </a:ext>
            </a:extLst>
          </p:cNvPr>
          <p:cNvSpPr/>
          <p:nvPr/>
        </p:nvSpPr>
        <p:spPr>
          <a:xfrm>
            <a:off x="6981190" y="4389120"/>
            <a:ext cx="1737360" cy="1076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C55B1548-9DFB-A68C-ED90-580FC55D369A}"/>
              </a:ext>
            </a:extLst>
          </p:cNvPr>
          <p:cNvSpPr/>
          <p:nvPr/>
        </p:nvSpPr>
        <p:spPr>
          <a:xfrm>
            <a:off x="3779520" y="4389120"/>
            <a:ext cx="1737360" cy="1076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B9AC485C-A2E4-75AA-4884-67CBCB894ABE}"/>
              </a:ext>
            </a:extLst>
          </p:cNvPr>
          <p:cNvSpPr/>
          <p:nvPr/>
        </p:nvSpPr>
        <p:spPr>
          <a:xfrm>
            <a:off x="2717165" y="2103120"/>
            <a:ext cx="1737360" cy="1076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a:extLst>
              <a:ext uri="{FF2B5EF4-FFF2-40B4-BE49-F238E27FC236}">
                <a16:creationId xmlns:a16="http://schemas.microsoft.com/office/drawing/2014/main" id="{2BDB0CC1-C133-F811-AAFB-5F0649227171}"/>
              </a:ext>
            </a:extLst>
          </p:cNvPr>
          <p:cNvCxnSpPr>
            <a:endCxn id="3" idx="1"/>
          </p:cNvCxnSpPr>
          <p:nvPr/>
        </p:nvCxnSpPr>
        <p:spPr>
          <a:xfrm>
            <a:off x="335280" y="4927600"/>
            <a:ext cx="1706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D220835-824B-CD68-A5CD-5CBFF15FEBE8}"/>
              </a:ext>
            </a:extLst>
          </p:cNvPr>
          <p:cNvCxnSpPr>
            <a:cxnSpLocks/>
            <a:endCxn id="6" idx="1"/>
          </p:cNvCxnSpPr>
          <p:nvPr/>
        </p:nvCxnSpPr>
        <p:spPr>
          <a:xfrm rot="5400000" flipH="1" flipV="1">
            <a:off x="769302" y="2979737"/>
            <a:ext cx="2286000" cy="16097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ED14B6-AD47-B182-C518-600ACFEBFACA}"/>
              </a:ext>
            </a:extLst>
          </p:cNvPr>
          <p:cNvCxnSpPr>
            <a:stCxn id="5" idx="3"/>
            <a:endCxn id="4" idx="1"/>
          </p:cNvCxnSpPr>
          <p:nvPr/>
        </p:nvCxnSpPr>
        <p:spPr>
          <a:xfrm>
            <a:off x="5516880" y="4927600"/>
            <a:ext cx="1464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B40C322C-F5DD-64CE-7523-4ECA637D3802}"/>
              </a:ext>
            </a:extLst>
          </p:cNvPr>
          <p:cNvCxnSpPr>
            <a:cxnSpLocks/>
          </p:cNvCxnSpPr>
          <p:nvPr/>
        </p:nvCxnSpPr>
        <p:spPr>
          <a:xfrm rot="16200000" flipH="1">
            <a:off x="4254182" y="2841942"/>
            <a:ext cx="2286000" cy="1885315"/>
          </a:xfrm>
          <a:prstGeom prst="bentConnector3">
            <a:avLst>
              <a:gd name="adj1" fmla="val 2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532009-9025-F15F-6901-A484E41E26EE}"/>
              </a:ext>
            </a:extLst>
          </p:cNvPr>
          <p:cNvSpPr txBox="1"/>
          <p:nvPr/>
        </p:nvSpPr>
        <p:spPr>
          <a:xfrm>
            <a:off x="2256155" y="4582160"/>
            <a:ext cx="1332230"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Sampling</a:t>
            </a:r>
          </a:p>
          <a:p>
            <a:pPr algn="l"/>
            <a:r>
              <a:rPr lang="en-SG" i="1">
                <a:latin typeface="Segoe UI Semilight" panose="020B0402040204020203" pitchFamily="34" charset="0"/>
                <a:cs typeface="Segoe UI Semilight" panose="020B0402040204020203" pitchFamily="34" charset="0"/>
              </a:rPr>
              <a:t>Operator</a:t>
            </a:r>
          </a:p>
        </p:txBody>
      </p:sp>
      <p:sp>
        <p:nvSpPr>
          <p:cNvPr id="21" name="TextBox 20">
            <a:extLst>
              <a:ext uri="{FF2B5EF4-FFF2-40B4-BE49-F238E27FC236}">
                <a16:creationId xmlns:a16="http://schemas.microsoft.com/office/drawing/2014/main" id="{CBC8E406-5361-D25F-F03F-3431EDCAED78}"/>
              </a:ext>
            </a:extLst>
          </p:cNvPr>
          <p:cNvSpPr txBox="1"/>
          <p:nvPr/>
        </p:nvSpPr>
        <p:spPr>
          <a:xfrm>
            <a:off x="3970655" y="4582160"/>
            <a:ext cx="1355090"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Convolution</a:t>
            </a:r>
          </a:p>
          <a:p>
            <a:pPr algn="l"/>
            <a:r>
              <a:rPr lang="en-SG" i="1">
                <a:latin typeface="Segoe UI Semilight" panose="020B0402040204020203" pitchFamily="34" charset="0"/>
                <a:cs typeface="Segoe UI Semilight" panose="020B0402040204020203" pitchFamily="34" charset="0"/>
              </a:rPr>
              <a:t>Operator</a:t>
            </a:r>
          </a:p>
        </p:txBody>
      </p:sp>
      <p:sp>
        <p:nvSpPr>
          <p:cNvPr id="22" name="TextBox 21">
            <a:extLst>
              <a:ext uri="{FF2B5EF4-FFF2-40B4-BE49-F238E27FC236}">
                <a16:creationId xmlns:a16="http://schemas.microsoft.com/office/drawing/2014/main" id="{4B45C6FC-AD41-8DAC-E6D3-B6455F196156}"/>
              </a:ext>
            </a:extLst>
          </p:cNvPr>
          <p:cNvSpPr txBox="1"/>
          <p:nvPr/>
        </p:nvSpPr>
        <p:spPr>
          <a:xfrm>
            <a:off x="2910840" y="2318433"/>
            <a:ext cx="1332230"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Skip Connection</a:t>
            </a:r>
          </a:p>
        </p:txBody>
      </p:sp>
      <p:sp>
        <p:nvSpPr>
          <p:cNvPr id="23" name="TextBox 22">
            <a:extLst>
              <a:ext uri="{FF2B5EF4-FFF2-40B4-BE49-F238E27FC236}">
                <a16:creationId xmlns:a16="http://schemas.microsoft.com/office/drawing/2014/main" id="{754656C5-419C-8A43-2858-81B65440E532}"/>
              </a:ext>
            </a:extLst>
          </p:cNvPr>
          <p:cNvSpPr txBox="1"/>
          <p:nvPr/>
        </p:nvSpPr>
        <p:spPr>
          <a:xfrm>
            <a:off x="7240269" y="4604434"/>
            <a:ext cx="1332230"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Pooling Operator</a:t>
            </a:r>
          </a:p>
        </p:txBody>
      </p:sp>
      <p:grpSp>
        <p:nvGrpSpPr>
          <p:cNvPr id="7" name="Group 6">
            <a:extLst>
              <a:ext uri="{FF2B5EF4-FFF2-40B4-BE49-F238E27FC236}">
                <a16:creationId xmlns:a16="http://schemas.microsoft.com/office/drawing/2014/main" id="{796797DD-32A8-8B5B-7F72-B3266377906C}"/>
              </a:ext>
            </a:extLst>
          </p:cNvPr>
          <p:cNvGrpSpPr/>
          <p:nvPr/>
        </p:nvGrpSpPr>
        <p:grpSpPr>
          <a:xfrm>
            <a:off x="551660" y="6275599"/>
            <a:ext cx="8040689" cy="353497"/>
            <a:chOff x="551656" y="6275595"/>
            <a:chExt cx="8040689" cy="353497"/>
          </a:xfrm>
        </p:grpSpPr>
        <p:sp>
          <p:nvSpPr>
            <p:cNvPr id="9" name="TextBox 2">
              <a:extLst>
                <a:ext uri="{FF2B5EF4-FFF2-40B4-BE49-F238E27FC236}">
                  <a16:creationId xmlns:a16="http://schemas.microsoft.com/office/drawing/2014/main" id="{4AEC0FEE-7AB0-0B02-42B5-C4B950FBF610}"/>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987D6225-15F2-39B1-B3FD-D0CBD6D81FAA}"/>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608963-250A-E340-1B34-C30AFBD2D69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5">
              <a:extLst>
                <a:ext uri="{FF2B5EF4-FFF2-40B4-BE49-F238E27FC236}">
                  <a16:creationId xmlns:a16="http://schemas.microsoft.com/office/drawing/2014/main" id="{3EDA69F5-8D37-5818-1CBB-42465436E46B}"/>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6" name="Straight Connector 15">
              <a:extLst>
                <a:ext uri="{FF2B5EF4-FFF2-40B4-BE49-F238E27FC236}">
                  <a16:creationId xmlns:a16="http://schemas.microsoft.com/office/drawing/2014/main" id="{6D049A4C-7FA8-15BB-A904-53F2E789ED08}"/>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7">
              <a:extLst>
                <a:ext uri="{FF2B5EF4-FFF2-40B4-BE49-F238E27FC236}">
                  <a16:creationId xmlns:a16="http://schemas.microsoft.com/office/drawing/2014/main" id="{CABB2726-9C27-C803-CC30-84B908944520}"/>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8" name="Straight Connector 17">
              <a:extLst>
                <a:ext uri="{FF2B5EF4-FFF2-40B4-BE49-F238E27FC236}">
                  <a16:creationId xmlns:a16="http://schemas.microsoft.com/office/drawing/2014/main" id="{890A0C4D-39E4-66D7-DA34-3D53BF7D3BD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9">
              <a:extLst>
                <a:ext uri="{FF2B5EF4-FFF2-40B4-BE49-F238E27FC236}">
                  <a16:creationId xmlns:a16="http://schemas.microsoft.com/office/drawing/2014/main" id="{2E1666D8-8DAE-56C6-F6B4-0D2F67A2B658}"/>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75075475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F23501E-A88F-4D4C-9AD0-A369201775D3}"/>
              </a:ext>
            </a:extLst>
          </p:cNvPr>
          <p:cNvSpPr/>
          <p:nvPr/>
        </p:nvSpPr>
        <p:spPr>
          <a:xfrm>
            <a:off x="840694" y="2492896"/>
            <a:ext cx="7462612" cy="936104"/>
          </a:xfrm>
          <a:prstGeom prst="rect">
            <a:avLst/>
          </a:prstGeom>
          <a:solidFill>
            <a:srgbClr val="25A61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itle 1">
            <a:extLst>
              <a:ext uri="{FF2B5EF4-FFF2-40B4-BE49-F238E27FC236}">
                <a16:creationId xmlns:a16="http://schemas.microsoft.com/office/drawing/2014/main" id="{FC3241FC-963A-4CEA-8C7F-115C60C12D34}"/>
              </a:ext>
            </a:extLst>
          </p:cNvPr>
          <p:cNvSpPr txBox="1">
            <a:spLocks/>
          </p:cNvSpPr>
          <p:nvPr/>
        </p:nvSpPr>
        <p:spPr>
          <a:xfrm>
            <a:off x="655848" y="650665"/>
            <a:ext cx="7936497" cy="12930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a:cs typeface="Segoe UI Semilight"/>
              </a:rPr>
              <a:t>Types of GNNs</a:t>
            </a:r>
            <a:endParaRPr lang="en-SG"/>
          </a:p>
        </p:txBody>
      </p:sp>
      <p:grpSp>
        <p:nvGrpSpPr>
          <p:cNvPr id="53" name="Group 52">
            <a:extLst>
              <a:ext uri="{FF2B5EF4-FFF2-40B4-BE49-F238E27FC236}">
                <a16:creationId xmlns:a16="http://schemas.microsoft.com/office/drawing/2014/main" id="{6267AC32-61A3-4DA1-B250-7ABAE52D8432}"/>
              </a:ext>
            </a:extLst>
          </p:cNvPr>
          <p:cNvGrpSpPr/>
          <p:nvPr/>
        </p:nvGrpSpPr>
        <p:grpSpPr>
          <a:xfrm>
            <a:off x="835479" y="2497019"/>
            <a:ext cx="7462612" cy="936104"/>
            <a:chOff x="840694" y="1995489"/>
            <a:chExt cx="7462612" cy="936104"/>
          </a:xfrm>
          <a:effectLst/>
        </p:grpSpPr>
        <p:sp>
          <p:nvSpPr>
            <p:cNvPr id="54" name="Rectangle 53">
              <a:extLst>
                <a:ext uri="{FF2B5EF4-FFF2-40B4-BE49-F238E27FC236}">
                  <a16:creationId xmlns:a16="http://schemas.microsoft.com/office/drawing/2014/main" id="{0FDCAFC4-DD83-459E-8719-A5B2D4BDBA2A}"/>
                </a:ext>
              </a:extLst>
            </p:cNvPr>
            <p:cNvSpPr/>
            <p:nvPr/>
          </p:nvSpPr>
          <p:spPr>
            <a:xfrm>
              <a:off x="840694" y="1995489"/>
              <a:ext cx="7462612" cy="936104"/>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a:solidFill>
                    <a:schemeClr val="tx1"/>
                  </a:solidFill>
                  <a:latin typeface="Segoe UI Semibold" panose="020B0702040204020203" pitchFamily="34" charset="0"/>
                  <a:cs typeface="Segoe UI Semibold" panose="020B0702040204020203" pitchFamily="34" charset="0"/>
                </a:rPr>
                <a:t>Spatial GNNs</a:t>
              </a:r>
            </a:p>
            <a:p>
              <a:pPr algn="ctr">
                <a:spcBef>
                  <a:spcPts val="300"/>
                </a:spcBef>
              </a:pPr>
              <a:r>
                <a:rPr lang="en-GB" i="1">
                  <a:solidFill>
                    <a:schemeClr val="tx1"/>
                  </a:solidFill>
                </a:rPr>
                <a:t>Message Passing Convolution, Convolution via diffusion</a:t>
              </a:r>
            </a:p>
          </p:txBody>
        </p:sp>
        <p:sp>
          <p:nvSpPr>
            <p:cNvPr id="55" name="Oval 54">
              <a:extLst>
                <a:ext uri="{FF2B5EF4-FFF2-40B4-BE49-F238E27FC236}">
                  <a16:creationId xmlns:a16="http://schemas.microsoft.com/office/drawing/2014/main" id="{E5A17EB5-AA7D-4867-9457-A73B06605764}"/>
                </a:ext>
              </a:extLst>
            </p:cNvPr>
            <p:cNvSpPr/>
            <p:nvPr/>
          </p:nvSpPr>
          <p:spPr>
            <a:xfrm>
              <a:off x="1124124" y="2139505"/>
              <a:ext cx="648072" cy="6480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1</a:t>
              </a:r>
            </a:p>
          </p:txBody>
        </p:sp>
      </p:grpSp>
      <p:grpSp>
        <p:nvGrpSpPr>
          <p:cNvPr id="81" name="Group 80">
            <a:extLst>
              <a:ext uri="{FF2B5EF4-FFF2-40B4-BE49-F238E27FC236}">
                <a16:creationId xmlns:a16="http://schemas.microsoft.com/office/drawing/2014/main" id="{67768114-E68C-4766-8293-0F3623F032E2}"/>
              </a:ext>
            </a:extLst>
          </p:cNvPr>
          <p:cNvGrpSpPr/>
          <p:nvPr/>
        </p:nvGrpSpPr>
        <p:grpSpPr>
          <a:xfrm>
            <a:off x="800650" y="3922744"/>
            <a:ext cx="7462612" cy="936104"/>
            <a:chOff x="840694" y="1995489"/>
            <a:chExt cx="7462612" cy="936104"/>
          </a:xfrm>
          <a:effectLst/>
        </p:grpSpPr>
        <p:sp>
          <p:nvSpPr>
            <p:cNvPr id="82" name="Rectangle 81">
              <a:extLst>
                <a:ext uri="{FF2B5EF4-FFF2-40B4-BE49-F238E27FC236}">
                  <a16:creationId xmlns:a16="http://schemas.microsoft.com/office/drawing/2014/main" id="{EEF3CF28-5A81-4EF0-9187-2941E818976F}"/>
                </a:ext>
              </a:extLst>
            </p:cNvPr>
            <p:cNvSpPr/>
            <p:nvPr/>
          </p:nvSpPr>
          <p:spPr>
            <a:xfrm>
              <a:off x="840694" y="1995489"/>
              <a:ext cx="7462612" cy="936104"/>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a:solidFill>
                    <a:schemeClr val="tx1"/>
                  </a:solidFill>
                  <a:latin typeface="Segoe UI Semibold" panose="020B0702040204020203" pitchFamily="34" charset="0"/>
                  <a:cs typeface="Segoe UI Semibold" panose="020B0702040204020203" pitchFamily="34" charset="0"/>
                </a:rPr>
                <a:t>Spectral GNNs</a:t>
              </a:r>
            </a:p>
            <a:p>
              <a:pPr algn="ctr">
                <a:spcBef>
                  <a:spcPts val="300"/>
                </a:spcBef>
              </a:pPr>
              <a:r>
                <a:rPr lang="en-GB" i="1">
                  <a:solidFill>
                    <a:schemeClr val="tx1"/>
                  </a:solidFill>
                </a:rPr>
                <a:t>Convolution based on defined Fourier Basis</a:t>
              </a:r>
            </a:p>
          </p:txBody>
        </p:sp>
        <p:sp>
          <p:nvSpPr>
            <p:cNvPr id="83" name="Oval 82">
              <a:extLst>
                <a:ext uri="{FF2B5EF4-FFF2-40B4-BE49-F238E27FC236}">
                  <a16:creationId xmlns:a16="http://schemas.microsoft.com/office/drawing/2014/main" id="{7B65ED34-AAF8-4C03-8953-C32C677E4637}"/>
                </a:ext>
              </a:extLst>
            </p:cNvPr>
            <p:cNvSpPr/>
            <p:nvPr/>
          </p:nvSpPr>
          <p:spPr>
            <a:xfrm>
              <a:off x="1124124" y="2139505"/>
              <a:ext cx="648072" cy="6480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2</a:t>
              </a:r>
            </a:p>
          </p:txBody>
        </p:sp>
      </p:grpSp>
      <p:grpSp>
        <p:nvGrpSpPr>
          <p:cNvPr id="2" name="Group 1">
            <a:extLst>
              <a:ext uri="{FF2B5EF4-FFF2-40B4-BE49-F238E27FC236}">
                <a16:creationId xmlns:a16="http://schemas.microsoft.com/office/drawing/2014/main" id="{87B9B0FB-470C-7945-7E6C-1772847AAB36}"/>
              </a:ext>
            </a:extLst>
          </p:cNvPr>
          <p:cNvGrpSpPr/>
          <p:nvPr/>
        </p:nvGrpSpPr>
        <p:grpSpPr>
          <a:xfrm>
            <a:off x="551660" y="6275599"/>
            <a:ext cx="8040689" cy="353497"/>
            <a:chOff x="551656" y="6275595"/>
            <a:chExt cx="8040689" cy="353497"/>
          </a:xfrm>
        </p:grpSpPr>
        <p:sp>
          <p:nvSpPr>
            <p:cNvPr id="3" name="TextBox 2">
              <a:extLst>
                <a:ext uri="{FF2B5EF4-FFF2-40B4-BE49-F238E27FC236}">
                  <a16:creationId xmlns:a16="http://schemas.microsoft.com/office/drawing/2014/main" id="{2F8A4A4D-3FD3-96E2-CFFD-D02884A43AB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4" name="Straight Connector 3">
              <a:extLst>
                <a:ext uri="{FF2B5EF4-FFF2-40B4-BE49-F238E27FC236}">
                  <a16:creationId xmlns:a16="http://schemas.microsoft.com/office/drawing/2014/main" id="{661D4377-F345-BF9B-81AD-05FAD762E738}"/>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782EF3B-F16F-6AE4-CAC2-606EB638FC3D}"/>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A5F792B-E86B-B75E-B8D1-7DF132400B80}"/>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7" name="Straight Connector 6">
              <a:extLst>
                <a:ext uri="{FF2B5EF4-FFF2-40B4-BE49-F238E27FC236}">
                  <a16:creationId xmlns:a16="http://schemas.microsoft.com/office/drawing/2014/main" id="{ED6CE925-667C-FA7A-B85E-CA528137B3F4}"/>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A8B532B-F8E9-AAA7-47B5-A8680D780E6B}"/>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9" name="Straight Connector 8">
              <a:extLst>
                <a:ext uri="{FF2B5EF4-FFF2-40B4-BE49-F238E27FC236}">
                  <a16:creationId xmlns:a16="http://schemas.microsoft.com/office/drawing/2014/main" id="{1D1BBE89-F23D-48A9-F86F-BF585B049A5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680596C-A324-85AC-25E9-80C8AADD295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11" name="Rectangle 10">
            <a:extLst>
              <a:ext uri="{FF2B5EF4-FFF2-40B4-BE49-F238E27FC236}">
                <a16:creationId xmlns:a16="http://schemas.microsoft.com/office/drawing/2014/main" id="{4C485603-05AB-387E-92C0-77BEFC4D4DC6}"/>
              </a:ext>
            </a:extLst>
          </p:cNvPr>
          <p:cNvSpPr/>
          <p:nvPr/>
        </p:nvSpPr>
        <p:spPr>
          <a:xfrm>
            <a:off x="800650" y="3909647"/>
            <a:ext cx="7462612" cy="936104"/>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2491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83ED-F85A-4AE2-9C94-AA22AF954C68}"/>
              </a:ext>
            </a:extLst>
          </p:cNvPr>
          <p:cNvSpPr>
            <a:spLocks noGrp="1"/>
          </p:cNvSpPr>
          <p:nvPr>
            <p:ph type="title"/>
          </p:nvPr>
        </p:nvSpPr>
        <p:spPr>
          <a:xfrm>
            <a:off x="664287" y="347745"/>
            <a:ext cx="8066311" cy="1325563"/>
          </a:xfrm>
        </p:spPr>
        <p:txBody>
          <a:bodyPr/>
          <a:lstStyle/>
          <a:p>
            <a:r>
              <a:rPr lang="en-SG"/>
              <a:t>Propagating Signals through time</a:t>
            </a:r>
          </a:p>
        </p:txBody>
      </p:sp>
      <p:cxnSp>
        <p:nvCxnSpPr>
          <p:cNvPr id="4" name="Straight Arrow Connector 3">
            <a:extLst>
              <a:ext uri="{FF2B5EF4-FFF2-40B4-BE49-F238E27FC236}">
                <a16:creationId xmlns:a16="http://schemas.microsoft.com/office/drawing/2014/main" id="{95BE8489-6D55-5038-6B91-F3DD9497A62C}"/>
              </a:ext>
            </a:extLst>
          </p:cNvPr>
          <p:cNvCxnSpPr>
            <a:cxnSpLocks/>
          </p:cNvCxnSpPr>
          <p:nvPr/>
        </p:nvCxnSpPr>
        <p:spPr>
          <a:xfrm>
            <a:off x="890546" y="2655736"/>
            <a:ext cx="2067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684B779-1409-135E-C639-2607E1CD2FEA}"/>
              </a:ext>
            </a:extLst>
          </p:cNvPr>
          <p:cNvCxnSpPr/>
          <p:nvPr/>
        </p:nvCxnSpPr>
        <p:spPr>
          <a:xfrm flipV="1">
            <a:off x="1240403" y="2178657"/>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84619B-C956-F072-A059-9ACAF3A7341E}"/>
              </a:ext>
            </a:extLst>
          </p:cNvPr>
          <p:cNvCxnSpPr>
            <a:cxnSpLocks/>
          </p:cNvCxnSpPr>
          <p:nvPr/>
        </p:nvCxnSpPr>
        <p:spPr>
          <a:xfrm flipV="1">
            <a:off x="1679050" y="1757238"/>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1223C4-EC9C-58D9-1AA4-F1563112B73C}"/>
              </a:ext>
            </a:extLst>
          </p:cNvPr>
          <p:cNvCxnSpPr>
            <a:cxnSpLocks/>
          </p:cNvCxnSpPr>
          <p:nvPr/>
        </p:nvCxnSpPr>
        <p:spPr>
          <a:xfrm flipV="1">
            <a:off x="2069989" y="2369489"/>
            <a:ext cx="0" cy="286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9600C8-9FF0-DBE9-C20B-C2150CFDFE4E}"/>
              </a:ext>
            </a:extLst>
          </p:cNvPr>
          <p:cNvCxnSpPr>
            <a:cxnSpLocks/>
          </p:cNvCxnSpPr>
          <p:nvPr/>
        </p:nvCxnSpPr>
        <p:spPr>
          <a:xfrm flipV="1">
            <a:off x="2476831" y="1956021"/>
            <a:ext cx="0" cy="699715"/>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9872009-D1FD-C203-1E08-6F11548E910A}"/>
                  </a:ext>
                </a:extLst>
              </p:cNvPr>
              <p:cNvSpPr txBox="1"/>
              <p:nvPr/>
            </p:nvSpPr>
            <p:spPr>
              <a:xfrm>
                <a:off x="1096741" y="1796173"/>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14" name="TextBox 13">
                <a:extLst>
                  <a:ext uri="{FF2B5EF4-FFF2-40B4-BE49-F238E27FC236}">
                    <a16:creationId xmlns:a16="http://schemas.microsoft.com/office/drawing/2014/main" id="{B9872009-D1FD-C203-1E08-6F11548E910A}"/>
                  </a:ext>
                </a:extLst>
              </p:cNvPr>
              <p:cNvSpPr txBox="1">
                <a:spLocks noRot="1" noChangeAspect="1" noMove="1" noResize="1" noEditPoints="1" noAdjustHandles="1" noChangeArrowheads="1" noChangeShapeType="1" noTextEdit="1"/>
              </p:cNvSpPr>
              <p:nvPr/>
            </p:nvSpPr>
            <p:spPr>
              <a:xfrm>
                <a:off x="1096741" y="1796173"/>
                <a:ext cx="292644" cy="276999"/>
              </a:xfrm>
              <a:prstGeom prst="rect">
                <a:avLst/>
              </a:prstGeom>
              <a:blipFill>
                <a:blip r:embed="rId2"/>
                <a:stretch>
                  <a:fillRect l="-10417" r="-4167"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EB16938-0627-51B9-5BAA-0913F0319F5B}"/>
                  </a:ext>
                </a:extLst>
              </p:cNvPr>
              <p:cNvSpPr txBox="1"/>
              <p:nvPr/>
            </p:nvSpPr>
            <p:spPr>
              <a:xfrm>
                <a:off x="1535388" y="1376889"/>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15" name="TextBox 14">
                <a:extLst>
                  <a:ext uri="{FF2B5EF4-FFF2-40B4-BE49-F238E27FC236}">
                    <a16:creationId xmlns:a16="http://schemas.microsoft.com/office/drawing/2014/main" id="{CEB16938-0627-51B9-5BAA-0913F0319F5B}"/>
                  </a:ext>
                </a:extLst>
              </p:cNvPr>
              <p:cNvSpPr txBox="1">
                <a:spLocks noRot="1" noChangeAspect="1" noMove="1" noResize="1" noEditPoints="1" noAdjustHandles="1" noChangeArrowheads="1" noChangeShapeType="1" noTextEdit="1"/>
              </p:cNvSpPr>
              <p:nvPr/>
            </p:nvSpPr>
            <p:spPr>
              <a:xfrm>
                <a:off x="1535388" y="1376889"/>
                <a:ext cx="287323" cy="276999"/>
              </a:xfrm>
              <a:prstGeom prst="rect">
                <a:avLst/>
              </a:prstGeom>
              <a:blipFill>
                <a:blip r:embed="rId3"/>
                <a:stretch>
                  <a:fillRect l="-10638" r="-4255"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C4BC663-43A1-9512-35D0-F6CA388B6E76}"/>
                  </a:ext>
                </a:extLst>
              </p:cNvPr>
              <p:cNvSpPr txBox="1"/>
              <p:nvPr/>
            </p:nvSpPr>
            <p:spPr>
              <a:xfrm>
                <a:off x="1974035" y="1996253"/>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16" name="TextBox 15">
                <a:extLst>
                  <a:ext uri="{FF2B5EF4-FFF2-40B4-BE49-F238E27FC236}">
                    <a16:creationId xmlns:a16="http://schemas.microsoft.com/office/drawing/2014/main" id="{3C4BC663-43A1-9512-35D0-F6CA388B6E76}"/>
                  </a:ext>
                </a:extLst>
              </p:cNvPr>
              <p:cNvSpPr txBox="1">
                <a:spLocks noRot="1" noChangeAspect="1" noMove="1" noResize="1" noEditPoints="1" noAdjustHandles="1" noChangeArrowheads="1" noChangeShapeType="1" noTextEdit="1"/>
              </p:cNvSpPr>
              <p:nvPr/>
            </p:nvSpPr>
            <p:spPr>
              <a:xfrm>
                <a:off x="1974035" y="1996253"/>
                <a:ext cx="292644" cy="276999"/>
              </a:xfrm>
              <a:prstGeom prst="rect">
                <a:avLst/>
              </a:prstGeom>
              <a:blipFill>
                <a:blip r:embed="rId4"/>
                <a:stretch>
                  <a:fillRect l="-10417" r="-4167"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988568D-77C8-8FBB-F0DE-E47D5533D6DD}"/>
                  </a:ext>
                </a:extLst>
              </p:cNvPr>
              <p:cNvSpPr txBox="1"/>
              <p:nvPr/>
            </p:nvSpPr>
            <p:spPr>
              <a:xfrm>
                <a:off x="2419605" y="1610171"/>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18" name="TextBox 17">
                <a:extLst>
                  <a:ext uri="{FF2B5EF4-FFF2-40B4-BE49-F238E27FC236}">
                    <a16:creationId xmlns:a16="http://schemas.microsoft.com/office/drawing/2014/main" id="{C988568D-77C8-8FBB-F0DE-E47D5533D6DD}"/>
                  </a:ext>
                </a:extLst>
              </p:cNvPr>
              <p:cNvSpPr txBox="1">
                <a:spLocks noRot="1" noChangeAspect="1" noMove="1" noResize="1" noEditPoints="1" noAdjustHandles="1" noChangeArrowheads="1" noChangeShapeType="1" noTextEdit="1"/>
              </p:cNvSpPr>
              <p:nvPr/>
            </p:nvSpPr>
            <p:spPr>
              <a:xfrm>
                <a:off x="2419605" y="1610171"/>
                <a:ext cx="292644" cy="276999"/>
              </a:xfrm>
              <a:prstGeom prst="rect">
                <a:avLst/>
              </a:prstGeom>
              <a:blipFill>
                <a:blip r:embed="rId5"/>
                <a:stretch>
                  <a:fillRect l="-10417" r="-4167"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2322259-5826-122D-1560-121C5981A5C7}"/>
                  </a:ext>
                </a:extLst>
              </p:cNvPr>
              <p:cNvSpPr txBox="1"/>
              <p:nvPr/>
            </p:nvSpPr>
            <p:spPr>
              <a:xfrm>
                <a:off x="1780137" y="2750331"/>
                <a:ext cx="17312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39" name="TextBox 38">
                <a:extLst>
                  <a:ext uri="{FF2B5EF4-FFF2-40B4-BE49-F238E27FC236}">
                    <a16:creationId xmlns:a16="http://schemas.microsoft.com/office/drawing/2014/main" id="{22322259-5826-122D-1560-121C5981A5C7}"/>
                  </a:ext>
                </a:extLst>
              </p:cNvPr>
              <p:cNvSpPr txBox="1">
                <a:spLocks noRot="1" noChangeAspect="1" noMove="1" noResize="1" noEditPoints="1" noAdjustHandles="1" noChangeArrowheads="1" noChangeShapeType="1" noTextEdit="1"/>
              </p:cNvSpPr>
              <p:nvPr/>
            </p:nvSpPr>
            <p:spPr>
              <a:xfrm>
                <a:off x="1780137" y="2750331"/>
                <a:ext cx="173124" cy="276999"/>
              </a:xfrm>
              <a:prstGeom prst="rect">
                <a:avLst/>
              </a:prstGeom>
              <a:blipFill>
                <a:blip r:embed="rId6"/>
                <a:stretch>
                  <a:fillRect l="-17857" r="-21429" b="-2174"/>
                </a:stretch>
              </a:blipFill>
            </p:spPr>
            <p:txBody>
              <a:bodyPr/>
              <a:lstStyle/>
              <a:p>
                <a:r>
                  <a:rPr lang="en-SG">
                    <a:noFill/>
                  </a:rPr>
                  <a:t> </a:t>
                </a:r>
              </a:p>
            </p:txBody>
          </p:sp>
        </mc:Fallback>
      </mc:AlternateContent>
      <p:grpSp>
        <p:nvGrpSpPr>
          <p:cNvPr id="6" name="Group 5">
            <a:extLst>
              <a:ext uri="{FF2B5EF4-FFF2-40B4-BE49-F238E27FC236}">
                <a16:creationId xmlns:a16="http://schemas.microsoft.com/office/drawing/2014/main" id="{E15997AE-8F2C-C6CE-AE93-93DA47B11296}"/>
              </a:ext>
            </a:extLst>
          </p:cNvPr>
          <p:cNvGrpSpPr/>
          <p:nvPr/>
        </p:nvGrpSpPr>
        <p:grpSpPr>
          <a:xfrm>
            <a:off x="3272618" y="1373560"/>
            <a:ext cx="2067339" cy="1636447"/>
            <a:chOff x="3272618" y="1373560"/>
            <a:chExt cx="2067339" cy="1636447"/>
          </a:xfrm>
        </p:grpSpPr>
        <p:cxnSp>
          <p:nvCxnSpPr>
            <p:cNvPr id="19" name="Straight Arrow Connector 18">
              <a:extLst>
                <a:ext uri="{FF2B5EF4-FFF2-40B4-BE49-F238E27FC236}">
                  <a16:creationId xmlns:a16="http://schemas.microsoft.com/office/drawing/2014/main" id="{D497A54D-FA0B-814D-E2E9-C1DA7C6ACF1A}"/>
                </a:ext>
              </a:extLst>
            </p:cNvPr>
            <p:cNvCxnSpPr>
              <a:cxnSpLocks/>
            </p:cNvCxnSpPr>
            <p:nvPr/>
          </p:nvCxnSpPr>
          <p:spPr>
            <a:xfrm>
              <a:off x="3272618" y="2655357"/>
              <a:ext cx="2067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D9CC1C-EDF5-79BF-998C-7A3A9B6D792F}"/>
                </a:ext>
              </a:extLst>
            </p:cNvPr>
            <p:cNvCxnSpPr/>
            <p:nvPr/>
          </p:nvCxnSpPr>
          <p:spPr>
            <a:xfrm flipV="1">
              <a:off x="4052425" y="2175328"/>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641C46-A707-39A1-7708-8F56DD2DE9F4}"/>
                </a:ext>
              </a:extLst>
            </p:cNvPr>
            <p:cNvCxnSpPr>
              <a:cxnSpLocks/>
            </p:cNvCxnSpPr>
            <p:nvPr/>
          </p:nvCxnSpPr>
          <p:spPr>
            <a:xfrm flipV="1">
              <a:off x="4491072" y="1753909"/>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29B07D-B333-3AD0-7496-D188E50452FC}"/>
                </a:ext>
              </a:extLst>
            </p:cNvPr>
            <p:cNvCxnSpPr>
              <a:cxnSpLocks/>
            </p:cNvCxnSpPr>
            <p:nvPr/>
          </p:nvCxnSpPr>
          <p:spPr>
            <a:xfrm flipV="1">
              <a:off x="4882011" y="2366160"/>
              <a:ext cx="0" cy="286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20BBB1-1350-9F31-8B81-DCCE8C7B64E4}"/>
                </a:ext>
              </a:extLst>
            </p:cNvPr>
            <p:cNvCxnSpPr>
              <a:cxnSpLocks/>
            </p:cNvCxnSpPr>
            <p:nvPr/>
          </p:nvCxnSpPr>
          <p:spPr>
            <a:xfrm flipV="1">
              <a:off x="3610775" y="2455256"/>
              <a:ext cx="0" cy="20571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4614BBD-1587-FB2B-07C4-A8BA25C64C7C}"/>
                    </a:ext>
                  </a:extLst>
                </p:cNvPr>
                <p:cNvSpPr txBox="1"/>
                <p:nvPr/>
              </p:nvSpPr>
              <p:spPr>
                <a:xfrm>
                  <a:off x="3908763" y="1792844"/>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24" name="TextBox 23">
                  <a:extLst>
                    <a:ext uri="{FF2B5EF4-FFF2-40B4-BE49-F238E27FC236}">
                      <a16:creationId xmlns:a16="http://schemas.microsoft.com/office/drawing/2014/main" id="{C4614BBD-1587-FB2B-07C4-A8BA25C64C7C}"/>
                    </a:ext>
                  </a:extLst>
                </p:cNvPr>
                <p:cNvSpPr txBox="1">
                  <a:spLocks noRot="1" noChangeAspect="1" noMove="1" noResize="1" noEditPoints="1" noAdjustHandles="1" noChangeArrowheads="1" noChangeShapeType="1" noTextEdit="1"/>
                </p:cNvSpPr>
                <p:nvPr/>
              </p:nvSpPr>
              <p:spPr>
                <a:xfrm>
                  <a:off x="3908763" y="1792844"/>
                  <a:ext cx="292644" cy="276999"/>
                </a:xfrm>
                <a:prstGeom prst="rect">
                  <a:avLst/>
                </a:prstGeom>
                <a:blipFill>
                  <a:blip r:embed="rId7"/>
                  <a:stretch>
                    <a:fillRect l="-10417" r="-6250"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DC537BA-3AB5-A306-A1D0-711061D30C23}"/>
                    </a:ext>
                  </a:extLst>
                </p:cNvPr>
                <p:cNvSpPr txBox="1"/>
                <p:nvPr/>
              </p:nvSpPr>
              <p:spPr>
                <a:xfrm>
                  <a:off x="4347410" y="1373560"/>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25" name="TextBox 24">
                  <a:extLst>
                    <a:ext uri="{FF2B5EF4-FFF2-40B4-BE49-F238E27FC236}">
                      <a16:creationId xmlns:a16="http://schemas.microsoft.com/office/drawing/2014/main" id="{4DC537BA-3AB5-A306-A1D0-711061D30C23}"/>
                    </a:ext>
                  </a:extLst>
                </p:cNvPr>
                <p:cNvSpPr txBox="1">
                  <a:spLocks noRot="1" noChangeAspect="1" noMove="1" noResize="1" noEditPoints="1" noAdjustHandles="1" noChangeArrowheads="1" noChangeShapeType="1" noTextEdit="1"/>
                </p:cNvSpPr>
                <p:nvPr/>
              </p:nvSpPr>
              <p:spPr>
                <a:xfrm>
                  <a:off x="4347410" y="1373560"/>
                  <a:ext cx="287323" cy="276999"/>
                </a:xfrm>
                <a:prstGeom prst="rect">
                  <a:avLst/>
                </a:prstGeom>
                <a:blipFill>
                  <a:blip r:embed="rId8"/>
                  <a:stretch>
                    <a:fillRect l="-10638" r="-6383"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C0A4C70-4218-9C74-53E4-CF15A730B41F}"/>
                    </a:ext>
                  </a:extLst>
                </p:cNvPr>
                <p:cNvSpPr txBox="1"/>
                <p:nvPr/>
              </p:nvSpPr>
              <p:spPr>
                <a:xfrm>
                  <a:off x="4786057" y="1992924"/>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26" name="TextBox 25">
                  <a:extLst>
                    <a:ext uri="{FF2B5EF4-FFF2-40B4-BE49-F238E27FC236}">
                      <a16:creationId xmlns:a16="http://schemas.microsoft.com/office/drawing/2014/main" id="{5C0A4C70-4218-9C74-53E4-CF15A730B41F}"/>
                    </a:ext>
                  </a:extLst>
                </p:cNvPr>
                <p:cNvSpPr txBox="1">
                  <a:spLocks noRot="1" noChangeAspect="1" noMove="1" noResize="1" noEditPoints="1" noAdjustHandles="1" noChangeArrowheads="1" noChangeShapeType="1" noTextEdit="1"/>
                </p:cNvSpPr>
                <p:nvPr/>
              </p:nvSpPr>
              <p:spPr>
                <a:xfrm>
                  <a:off x="4786057" y="1992924"/>
                  <a:ext cx="292644" cy="276999"/>
                </a:xfrm>
                <a:prstGeom prst="rect">
                  <a:avLst/>
                </a:prstGeom>
                <a:blipFill>
                  <a:blip r:embed="rId9"/>
                  <a:stretch>
                    <a:fillRect l="-10417" r="-6250"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FF10EBEF-7198-ABED-AC71-A5381F088400}"/>
                    </a:ext>
                  </a:extLst>
                </p:cNvPr>
                <p:cNvSpPr txBox="1"/>
                <p:nvPr/>
              </p:nvSpPr>
              <p:spPr>
                <a:xfrm>
                  <a:off x="3448158" y="2089161"/>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27" name="TextBox 26">
                  <a:extLst>
                    <a:ext uri="{FF2B5EF4-FFF2-40B4-BE49-F238E27FC236}">
                      <a16:creationId xmlns:a16="http://schemas.microsoft.com/office/drawing/2014/main" id="{FF10EBEF-7198-ABED-AC71-A5381F088400}"/>
                    </a:ext>
                  </a:extLst>
                </p:cNvPr>
                <p:cNvSpPr txBox="1">
                  <a:spLocks noRot="1" noChangeAspect="1" noMove="1" noResize="1" noEditPoints="1" noAdjustHandles="1" noChangeArrowheads="1" noChangeShapeType="1" noTextEdit="1"/>
                </p:cNvSpPr>
                <p:nvPr/>
              </p:nvSpPr>
              <p:spPr>
                <a:xfrm>
                  <a:off x="3448158" y="2089161"/>
                  <a:ext cx="414472" cy="276999"/>
                </a:xfrm>
                <a:prstGeom prst="rect">
                  <a:avLst/>
                </a:prstGeom>
                <a:blipFill>
                  <a:blip r:embed="rId10"/>
                  <a:stretch>
                    <a:fillRect l="-5882" r="-4412"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1DC03E7C-B6AA-163F-DEFA-ACF7D0C9B74B}"/>
                    </a:ext>
                  </a:extLst>
                </p:cNvPr>
                <p:cNvSpPr txBox="1"/>
                <p:nvPr/>
              </p:nvSpPr>
              <p:spPr>
                <a:xfrm>
                  <a:off x="3545963" y="2733008"/>
                  <a:ext cx="13665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r>
                          <m:rPr>
                            <m:nor/>
                          </m:rPr>
                          <a:rPr lang="en-SG" b="1" i="0" smtClean="0">
                            <a:latin typeface="Cambria Math" panose="02040503050406030204" pitchFamily="18" charset="0"/>
                            <a:cs typeface="Segoe UI Semilight" panose="020B0402040204020203" pitchFamily="34" charset="0"/>
                          </a:rPr>
                          <m:t>′</m:t>
                        </m:r>
                        <m:r>
                          <a:rPr lang="en-SG" b="1" i="1">
                            <a:latin typeface="Cambria Math" panose="02040503050406030204" pitchFamily="18" charset="0"/>
                            <a:cs typeface="Segoe UI Semilight" panose="020B0402040204020203" pitchFamily="34" charset="0"/>
                          </a:rPr>
                          <m:t>=</m:t>
                        </m:r>
                        <m:r>
                          <a:rPr lang="en-SG" i="1">
                            <a:latin typeface="Cambria Math" panose="02040503050406030204" pitchFamily="18" charset="0"/>
                            <a:cs typeface="Segoe UI Semilight" panose="020B0402040204020203" pitchFamily="34" charset="0"/>
                          </a:rPr>
                          <m:t>𝑠</m:t>
                        </m:r>
                        <m:r>
                          <a:rPr lang="en-SG" i="1">
                            <a:latin typeface="Cambria Math" panose="02040503050406030204" pitchFamily="18" charset="0"/>
                            <a:cs typeface="Segoe UI Semilight" panose="020B0402040204020203" pitchFamily="34" charset="0"/>
                          </a:rPr>
                          <m:t>h</m:t>
                        </m:r>
                        <m:r>
                          <a:rPr lang="en-SG" i="1">
                            <a:latin typeface="Cambria Math" panose="02040503050406030204" pitchFamily="18" charset="0"/>
                            <a:cs typeface="Segoe UI Semilight" panose="020B0402040204020203" pitchFamily="34" charset="0"/>
                          </a:rPr>
                          <m:t>𝑖𝑓𝑡</m:t>
                        </m:r>
                        <m:r>
                          <a:rPr lang="en-SG" i="1">
                            <a:latin typeface="Cambria Math" panose="02040503050406030204" pitchFamily="18" charset="0"/>
                            <a:cs typeface="Segoe UI Semilight" panose="020B0402040204020203" pitchFamily="34" charset="0"/>
                          </a:rPr>
                          <m:t>(</m:t>
                        </m:r>
                        <m:r>
                          <m:rPr>
                            <m:nor/>
                          </m:rPr>
                          <a:rPr lang="en-SG" b="1" i="0" smtClean="0">
                            <a:latin typeface="Cambria Math" panose="02040503050406030204" pitchFamily="18" charset="0"/>
                            <a:cs typeface="Segoe UI Semilight" panose="020B0402040204020203" pitchFamily="34" charset="0"/>
                          </a:rPr>
                          <m:t>x</m:t>
                        </m:r>
                        <m:r>
                          <a:rPr lang="en-SG" i="1">
                            <a:latin typeface="Cambria Math" panose="02040503050406030204" pitchFamily="18" charset="0"/>
                            <a:cs typeface="Segoe UI Semilight" panose="020B0402040204020203" pitchFamily="34" charset="0"/>
                          </a:rPr>
                          <m:t>)</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40" name="TextBox 39">
                  <a:extLst>
                    <a:ext uri="{FF2B5EF4-FFF2-40B4-BE49-F238E27FC236}">
                      <a16:creationId xmlns:a16="http://schemas.microsoft.com/office/drawing/2014/main" id="{1DC03E7C-B6AA-163F-DEFA-ACF7D0C9B74B}"/>
                    </a:ext>
                  </a:extLst>
                </p:cNvPr>
                <p:cNvSpPr txBox="1">
                  <a:spLocks noRot="1" noChangeAspect="1" noMove="1" noResize="1" noEditPoints="1" noAdjustHandles="1" noChangeArrowheads="1" noChangeShapeType="1" noTextEdit="1"/>
                </p:cNvSpPr>
                <p:nvPr/>
              </p:nvSpPr>
              <p:spPr>
                <a:xfrm>
                  <a:off x="3545963" y="2733008"/>
                  <a:ext cx="1366593" cy="276999"/>
                </a:xfrm>
                <a:prstGeom prst="rect">
                  <a:avLst/>
                </a:prstGeom>
                <a:blipFill>
                  <a:blip r:embed="rId11"/>
                  <a:stretch>
                    <a:fillRect l="-1786" r="-5804" b="-36957"/>
                  </a:stretch>
                </a:blipFill>
              </p:spPr>
              <p:txBody>
                <a:bodyPr/>
                <a:lstStyle/>
                <a:p>
                  <a:r>
                    <a:rPr lang="en-SG">
                      <a:noFill/>
                    </a:rPr>
                    <a:t> </a:t>
                  </a:r>
                </a:p>
              </p:txBody>
            </p:sp>
          </mc:Fallback>
        </mc:AlternateContent>
      </p:grpSp>
      <p:grpSp>
        <p:nvGrpSpPr>
          <p:cNvPr id="46" name="Group 45">
            <a:extLst>
              <a:ext uri="{FF2B5EF4-FFF2-40B4-BE49-F238E27FC236}">
                <a16:creationId xmlns:a16="http://schemas.microsoft.com/office/drawing/2014/main" id="{D97F9950-78AC-7ABF-F8C0-ABB11589495B}"/>
              </a:ext>
            </a:extLst>
          </p:cNvPr>
          <p:cNvGrpSpPr/>
          <p:nvPr/>
        </p:nvGrpSpPr>
        <p:grpSpPr>
          <a:xfrm>
            <a:off x="5751416" y="1357167"/>
            <a:ext cx="3314825" cy="1644360"/>
            <a:chOff x="5751416" y="1357167"/>
            <a:chExt cx="3314825" cy="1644360"/>
          </a:xfrm>
        </p:grpSpPr>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CCC14FB-43F2-61EB-116B-E7BBBC8CC199}"/>
                    </a:ext>
                  </a:extLst>
                </p:cNvPr>
                <p:cNvSpPr txBox="1"/>
                <p:nvPr/>
              </p:nvSpPr>
              <p:spPr>
                <a:xfrm>
                  <a:off x="7380943" y="1357167"/>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5" name="TextBox 34">
                  <a:extLst>
                    <a:ext uri="{FF2B5EF4-FFF2-40B4-BE49-F238E27FC236}">
                      <a16:creationId xmlns:a16="http://schemas.microsoft.com/office/drawing/2014/main" id="{4CCC14FB-43F2-61EB-116B-E7BBBC8CC199}"/>
                    </a:ext>
                  </a:extLst>
                </p:cNvPr>
                <p:cNvSpPr txBox="1">
                  <a:spLocks noRot="1" noChangeAspect="1" noMove="1" noResize="1" noEditPoints="1" noAdjustHandles="1" noChangeArrowheads="1" noChangeShapeType="1" noTextEdit="1"/>
                </p:cNvSpPr>
                <p:nvPr/>
              </p:nvSpPr>
              <p:spPr>
                <a:xfrm>
                  <a:off x="7380943" y="1357167"/>
                  <a:ext cx="287323" cy="276999"/>
                </a:xfrm>
                <a:prstGeom prst="rect">
                  <a:avLst/>
                </a:prstGeom>
                <a:blipFill>
                  <a:blip r:embed="rId12"/>
                  <a:stretch>
                    <a:fillRect l="-10638" r="-4255" b="-20000"/>
                  </a:stretch>
                </a:blipFill>
              </p:spPr>
              <p:txBody>
                <a:bodyPr/>
                <a:lstStyle/>
                <a:p>
                  <a:r>
                    <a:rPr lang="en-SG">
                      <a:noFill/>
                    </a:rPr>
                    <a:t> </a:t>
                  </a:r>
                </a:p>
              </p:txBody>
            </p:sp>
          </mc:Fallback>
        </mc:AlternateContent>
        <p:grpSp>
          <p:nvGrpSpPr>
            <p:cNvPr id="11" name="Group 10">
              <a:extLst>
                <a:ext uri="{FF2B5EF4-FFF2-40B4-BE49-F238E27FC236}">
                  <a16:creationId xmlns:a16="http://schemas.microsoft.com/office/drawing/2014/main" id="{7DFBF508-92BC-F507-A5CC-A76F9603E44C}"/>
                </a:ext>
              </a:extLst>
            </p:cNvPr>
            <p:cNvGrpSpPr/>
            <p:nvPr/>
          </p:nvGrpSpPr>
          <p:grpSpPr>
            <a:xfrm>
              <a:off x="5751416" y="1545149"/>
              <a:ext cx="3314825" cy="1456378"/>
              <a:chOff x="5751416" y="1545149"/>
              <a:chExt cx="3314825" cy="1456378"/>
            </a:xfrm>
          </p:grpSpPr>
          <p:cxnSp>
            <p:nvCxnSpPr>
              <p:cNvPr id="29" name="Straight Arrow Connector 28">
                <a:extLst>
                  <a:ext uri="{FF2B5EF4-FFF2-40B4-BE49-F238E27FC236}">
                    <a16:creationId xmlns:a16="http://schemas.microsoft.com/office/drawing/2014/main" id="{ECECCD9F-ACC7-A90E-A04F-8BC7C3415270}"/>
                  </a:ext>
                </a:extLst>
              </p:cNvPr>
              <p:cNvCxnSpPr>
                <a:cxnSpLocks/>
              </p:cNvCxnSpPr>
              <p:nvPr/>
            </p:nvCxnSpPr>
            <p:spPr>
              <a:xfrm>
                <a:off x="5751416" y="2660974"/>
                <a:ext cx="2067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9021A4-FBD5-E768-8AD1-C9362EA80D06}"/>
                  </a:ext>
                </a:extLst>
              </p:cNvPr>
              <p:cNvCxnSpPr/>
              <p:nvPr/>
            </p:nvCxnSpPr>
            <p:spPr>
              <a:xfrm flipV="1">
                <a:off x="7088618" y="2183895"/>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4134FB-767B-2EA1-6846-20B58865CD30}"/>
                  </a:ext>
                </a:extLst>
              </p:cNvPr>
              <p:cNvCxnSpPr>
                <a:cxnSpLocks/>
              </p:cNvCxnSpPr>
              <p:nvPr/>
            </p:nvCxnSpPr>
            <p:spPr>
              <a:xfrm flipV="1">
                <a:off x="7524604" y="1762476"/>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5F779F-B2CE-5616-5E14-0B6EE6B8B4DA}"/>
                  </a:ext>
                </a:extLst>
              </p:cNvPr>
              <p:cNvCxnSpPr>
                <a:cxnSpLocks/>
              </p:cNvCxnSpPr>
              <p:nvPr/>
            </p:nvCxnSpPr>
            <p:spPr>
              <a:xfrm flipV="1">
                <a:off x="6181950" y="1850523"/>
                <a:ext cx="0" cy="8180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DACD53-845C-7924-AF7B-2D8FE2E91E60}"/>
                  </a:ext>
                </a:extLst>
              </p:cNvPr>
              <p:cNvCxnSpPr>
                <a:cxnSpLocks/>
              </p:cNvCxnSpPr>
              <p:nvPr/>
            </p:nvCxnSpPr>
            <p:spPr>
              <a:xfrm flipV="1">
                <a:off x="6644308" y="2438863"/>
                <a:ext cx="0" cy="20571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7FE1D64A-7E99-C8DF-AE24-02BD14BBDED3}"/>
                      </a:ext>
                    </a:extLst>
                  </p:cNvPr>
                  <p:cNvSpPr txBox="1"/>
                  <p:nvPr/>
                </p:nvSpPr>
                <p:spPr>
                  <a:xfrm>
                    <a:off x="6942296" y="1776451"/>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4" name="TextBox 33">
                    <a:extLst>
                      <a:ext uri="{FF2B5EF4-FFF2-40B4-BE49-F238E27FC236}">
                        <a16:creationId xmlns:a16="http://schemas.microsoft.com/office/drawing/2014/main" id="{7FE1D64A-7E99-C8DF-AE24-02BD14BBDED3}"/>
                      </a:ext>
                    </a:extLst>
                  </p:cNvPr>
                  <p:cNvSpPr txBox="1">
                    <a:spLocks noRot="1" noChangeAspect="1" noMove="1" noResize="1" noEditPoints="1" noAdjustHandles="1" noChangeArrowheads="1" noChangeShapeType="1" noTextEdit="1"/>
                  </p:cNvSpPr>
                  <p:nvPr/>
                </p:nvSpPr>
                <p:spPr>
                  <a:xfrm>
                    <a:off x="6942296" y="1776451"/>
                    <a:ext cx="292644" cy="276999"/>
                  </a:xfrm>
                  <a:prstGeom prst="rect">
                    <a:avLst/>
                  </a:prstGeom>
                  <a:blipFill>
                    <a:blip r:embed="rId13"/>
                    <a:stretch>
                      <a:fillRect l="-10417" r="-4167"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E086215-051E-AA78-7A26-0BAC32690EEE}"/>
                      </a:ext>
                    </a:extLst>
                  </p:cNvPr>
                  <p:cNvSpPr txBox="1"/>
                  <p:nvPr/>
                </p:nvSpPr>
                <p:spPr>
                  <a:xfrm>
                    <a:off x="6064001" y="1545149"/>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6" name="TextBox 35">
                    <a:extLst>
                      <a:ext uri="{FF2B5EF4-FFF2-40B4-BE49-F238E27FC236}">
                        <a16:creationId xmlns:a16="http://schemas.microsoft.com/office/drawing/2014/main" id="{4E086215-051E-AA78-7A26-0BAC32690EEE}"/>
                      </a:ext>
                    </a:extLst>
                  </p:cNvPr>
                  <p:cNvSpPr txBox="1">
                    <a:spLocks noRot="1" noChangeAspect="1" noMove="1" noResize="1" noEditPoints="1" noAdjustHandles="1" noChangeArrowheads="1" noChangeShapeType="1" noTextEdit="1"/>
                  </p:cNvSpPr>
                  <p:nvPr/>
                </p:nvSpPr>
                <p:spPr>
                  <a:xfrm>
                    <a:off x="6064001" y="1545149"/>
                    <a:ext cx="414472" cy="276999"/>
                  </a:xfrm>
                  <a:prstGeom prst="rect">
                    <a:avLst/>
                  </a:prstGeom>
                  <a:blipFill>
                    <a:blip r:embed="rId14"/>
                    <a:stretch>
                      <a:fillRect l="-5882" r="-4412"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64A3E02A-B280-6A2E-2E31-8ED70A418982}"/>
                      </a:ext>
                    </a:extLst>
                  </p:cNvPr>
                  <p:cNvSpPr txBox="1"/>
                  <p:nvPr/>
                </p:nvSpPr>
                <p:spPr>
                  <a:xfrm>
                    <a:off x="6481691" y="2072768"/>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7" name="TextBox 36">
                    <a:extLst>
                      <a:ext uri="{FF2B5EF4-FFF2-40B4-BE49-F238E27FC236}">
                        <a16:creationId xmlns:a16="http://schemas.microsoft.com/office/drawing/2014/main" id="{64A3E02A-B280-6A2E-2E31-8ED70A418982}"/>
                      </a:ext>
                    </a:extLst>
                  </p:cNvPr>
                  <p:cNvSpPr txBox="1">
                    <a:spLocks noRot="1" noChangeAspect="1" noMove="1" noResize="1" noEditPoints="1" noAdjustHandles="1" noChangeArrowheads="1" noChangeShapeType="1" noTextEdit="1"/>
                  </p:cNvSpPr>
                  <p:nvPr/>
                </p:nvSpPr>
                <p:spPr>
                  <a:xfrm>
                    <a:off x="6481691" y="2072768"/>
                    <a:ext cx="414472" cy="276999"/>
                  </a:xfrm>
                  <a:prstGeom prst="rect">
                    <a:avLst/>
                  </a:prstGeom>
                  <a:blipFill>
                    <a:blip r:embed="rId15"/>
                    <a:stretch>
                      <a:fillRect l="-5882" r="-5882" b="-22222"/>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E4BA36-5828-57F0-05CA-873B18780FEB}"/>
                      </a:ext>
                    </a:extLst>
                  </p:cNvPr>
                  <p:cNvSpPr txBox="1"/>
                  <p:nvPr/>
                </p:nvSpPr>
                <p:spPr>
                  <a:xfrm>
                    <a:off x="6017214" y="2724528"/>
                    <a:ext cx="15870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r>
                            <m:rPr>
                              <m:nor/>
                            </m:rPr>
                            <a:rPr lang="en-SG" b="1" i="0" smtClean="0">
                              <a:latin typeface="Cambria Math" panose="02040503050406030204" pitchFamily="18" charset="0"/>
                              <a:cs typeface="Segoe UI Semilight" panose="020B0402040204020203" pitchFamily="34" charset="0"/>
                            </a:rPr>
                            <m:t>′′</m:t>
                          </m:r>
                          <m:r>
                            <a:rPr lang="en-SG" b="1" i="1">
                              <a:latin typeface="Cambria Math" panose="02040503050406030204" pitchFamily="18" charset="0"/>
                              <a:cs typeface="Segoe UI Semilight" panose="020B0402040204020203" pitchFamily="34" charset="0"/>
                            </a:rPr>
                            <m:t>=</m:t>
                          </m:r>
                          <m:sSup>
                            <m:sSupPr>
                              <m:ctrlPr>
                                <a:rPr lang="en-SG" i="1" smtClean="0">
                                  <a:latin typeface="Cambria Math" panose="02040503050406030204" pitchFamily="18" charset="0"/>
                                  <a:cs typeface="Segoe UI Semilight" panose="020B0402040204020203" pitchFamily="34" charset="0"/>
                                </a:rPr>
                              </m:ctrlPr>
                            </m:sSupPr>
                            <m:e>
                              <m:r>
                                <a:rPr lang="en-SG" b="0" i="1" smtClean="0">
                                  <a:latin typeface="Cambria Math" panose="02040503050406030204" pitchFamily="18" charset="0"/>
                                  <a:cs typeface="Segoe UI Semilight" panose="020B0402040204020203" pitchFamily="34" charset="0"/>
                                </a:rPr>
                                <m:t>𝑠</m:t>
                              </m:r>
                              <m:r>
                                <a:rPr lang="en-SG" b="0" i="1" smtClean="0">
                                  <a:latin typeface="Cambria Math" panose="02040503050406030204" pitchFamily="18" charset="0"/>
                                  <a:cs typeface="Segoe UI Semilight" panose="020B0402040204020203" pitchFamily="34" charset="0"/>
                                </a:rPr>
                                <m:t>h</m:t>
                              </m:r>
                              <m:r>
                                <a:rPr lang="en-SG" b="0" i="1" smtClean="0">
                                  <a:latin typeface="Cambria Math" panose="02040503050406030204" pitchFamily="18" charset="0"/>
                                  <a:cs typeface="Segoe UI Semilight" panose="020B0402040204020203" pitchFamily="34" charset="0"/>
                                </a:rPr>
                                <m:t>𝑖𝑓𝑡</m:t>
                              </m:r>
                            </m:e>
                            <m:sup>
                              <m:r>
                                <a:rPr lang="en-SG" b="0" i="1" smtClean="0">
                                  <a:latin typeface="Cambria Math" panose="02040503050406030204" pitchFamily="18" charset="0"/>
                                  <a:cs typeface="Segoe UI Semilight" panose="020B0402040204020203" pitchFamily="34" charset="0"/>
                                </a:rPr>
                                <m:t>2</m:t>
                              </m:r>
                            </m:sup>
                          </m:sSup>
                          <m:r>
                            <a:rPr lang="en-SG" b="1" i="1">
                              <a:latin typeface="Cambria Math" panose="02040503050406030204" pitchFamily="18" charset="0"/>
                              <a:cs typeface="Segoe UI Semilight" panose="020B0402040204020203" pitchFamily="34" charset="0"/>
                            </a:rPr>
                            <m:t>(</m:t>
                          </m:r>
                          <m:r>
                            <m:rPr>
                              <m:nor/>
                            </m:rPr>
                            <a:rPr lang="en-SG" b="1" i="0" smtClean="0">
                              <a:latin typeface="Cambria Math" panose="02040503050406030204" pitchFamily="18" charset="0"/>
                              <a:cs typeface="Segoe UI Semilight" panose="020B0402040204020203" pitchFamily="34" charset="0"/>
                            </a:rPr>
                            <m:t>x</m:t>
                          </m:r>
                          <m:r>
                            <a:rPr lang="en-SG" b="1" i="1">
                              <a:latin typeface="Cambria Math" panose="02040503050406030204" pitchFamily="18" charset="0"/>
                              <a:cs typeface="Segoe UI Semilight" panose="020B0402040204020203" pitchFamily="34" charset="0"/>
                            </a:rPr>
                            <m:t>)</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0EE4BA36-5828-57F0-05CA-873B18780FEB}"/>
                      </a:ext>
                    </a:extLst>
                  </p:cNvPr>
                  <p:cNvSpPr txBox="1">
                    <a:spLocks noRot="1" noChangeAspect="1" noMove="1" noResize="1" noEditPoints="1" noAdjustHandles="1" noChangeArrowheads="1" noChangeShapeType="1" noTextEdit="1"/>
                  </p:cNvSpPr>
                  <p:nvPr/>
                </p:nvSpPr>
                <p:spPr>
                  <a:xfrm>
                    <a:off x="6017214" y="2724528"/>
                    <a:ext cx="1587037" cy="276999"/>
                  </a:xfrm>
                  <a:prstGeom prst="rect">
                    <a:avLst/>
                  </a:prstGeom>
                  <a:blipFill>
                    <a:blip r:embed="rId16"/>
                    <a:stretch>
                      <a:fillRect l="-1923" r="-3462" b="-40000"/>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B9735DE8-52BB-1700-E842-BEFAEF35AABF}"/>
                  </a:ext>
                </a:extLst>
              </p:cNvPr>
              <p:cNvSpPr txBox="1"/>
              <p:nvPr/>
            </p:nvSpPr>
            <p:spPr>
              <a:xfrm>
                <a:off x="8253454" y="2149997"/>
                <a:ext cx="812787" cy="707886"/>
              </a:xfrm>
              <a:prstGeom prst="rect">
                <a:avLst/>
              </a:prstGeom>
              <a:noFill/>
            </p:spPr>
            <p:txBody>
              <a:bodyPr wrap="square" rtlCol="0">
                <a:spAutoFit/>
              </a:bodyPr>
              <a:lstStyle/>
              <a:p>
                <a:pPr algn="l"/>
                <a:r>
                  <a:rPr lang="en-SG" sz="4000" i="1">
                    <a:latin typeface="Segoe UI Semilight" panose="020B0402040204020203" pitchFamily="34" charset="0"/>
                    <a:cs typeface="Segoe UI Semilight" panose="020B0402040204020203" pitchFamily="34" charset="0"/>
                  </a:rPr>
                  <a:t>…</a:t>
                </a:r>
              </a:p>
            </p:txBody>
          </p:sp>
        </p:grpSp>
      </p:grpSp>
      <p:grpSp>
        <p:nvGrpSpPr>
          <p:cNvPr id="41" name="Group 40">
            <a:extLst>
              <a:ext uri="{FF2B5EF4-FFF2-40B4-BE49-F238E27FC236}">
                <a16:creationId xmlns:a16="http://schemas.microsoft.com/office/drawing/2014/main" id="{24CE7DA3-6186-4395-B368-4AB4D7791381}"/>
              </a:ext>
            </a:extLst>
          </p:cNvPr>
          <p:cNvGrpSpPr/>
          <p:nvPr/>
        </p:nvGrpSpPr>
        <p:grpSpPr>
          <a:xfrm>
            <a:off x="767514" y="3121924"/>
            <a:ext cx="2680644" cy="2439289"/>
            <a:chOff x="767514" y="3121924"/>
            <a:chExt cx="2680644" cy="2439289"/>
          </a:xfrm>
        </p:grpSpPr>
        <p:cxnSp>
          <p:nvCxnSpPr>
            <p:cNvPr id="9" name="Straight Arrow Connector 8">
              <a:extLst>
                <a:ext uri="{FF2B5EF4-FFF2-40B4-BE49-F238E27FC236}">
                  <a16:creationId xmlns:a16="http://schemas.microsoft.com/office/drawing/2014/main" id="{2AA45CE0-5980-C340-F792-96BEE4251EF3}"/>
                </a:ext>
              </a:extLst>
            </p:cNvPr>
            <p:cNvCxnSpPr>
              <a:cxnSpLocks/>
            </p:cNvCxnSpPr>
            <p:nvPr/>
          </p:nvCxnSpPr>
          <p:spPr>
            <a:xfrm flipV="1">
              <a:off x="1974035" y="3121924"/>
              <a:ext cx="738214" cy="12671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17066D-838D-EDC4-F42E-0D9162F388C4}"/>
                </a:ext>
              </a:extLst>
            </p:cNvPr>
            <p:cNvSpPr txBox="1"/>
            <p:nvPr/>
          </p:nvSpPr>
          <p:spPr>
            <a:xfrm>
              <a:off x="825273" y="4782910"/>
              <a:ext cx="2565126" cy="646331"/>
            </a:xfrm>
            <a:prstGeom prst="rect">
              <a:avLst/>
            </a:prstGeom>
            <a:noFill/>
          </p:spPr>
          <p:txBody>
            <a:bodyPr wrap="none" rtlCol="0">
              <a:spAutoFit/>
            </a:bodyPr>
            <a:lstStyle/>
            <a:p>
              <a:r>
                <a:rPr lang="en-US" i="1">
                  <a:latin typeface="Segoe UI Semilight" panose="020B0402040204020203" pitchFamily="34" charset="0"/>
                  <a:cs typeface="Segoe UI Semilight" panose="020B0402040204020203" pitchFamily="34" charset="0"/>
                </a:rPr>
                <a:t>The signal is transmitted</a:t>
              </a:r>
            </a:p>
            <a:p>
              <a:r>
                <a:rPr lang="en-US" i="1">
                  <a:latin typeface="Segoe UI Semilight" panose="020B0402040204020203" pitchFamily="34" charset="0"/>
                  <a:cs typeface="Segoe UI Semilight" panose="020B0402040204020203" pitchFamily="34" charset="0"/>
                </a:rPr>
                <a:t>or diffused over time.</a:t>
              </a:r>
            </a:p>
          </p:txBody>
        </p:sp>
        <p:sp>
          <p:nvSpPr>
            <p:cNvPr id="17" name="Rectangle: Rounded Corners 16">
              <a:extLst>
                <a:ext uri="{FF2B5EF4-FFF2-40B4-BE49-F238E27FC236}">
                  <a16:creationId xmlns:a16="http://schemas.microsoft.com/office/drawing/2014/main" id="{B1A2ECAE-2478-3DAB-4EE5-1780B8E3C1B5}"/>
                </a:ext>
              </a:extLst>
            </p:cNvPr>
            <p:cNvSpPr/>
            <p:nvPr/>
          </p:nvSpPr>
          <p:spPr>
            <a:xfrm>
              <a:off x="767514" y="4569048"/>
              <a:ext cx="2680644" cy="992165"/>
            </a:xfrm>
            <a:prstGeom prst="roundRect">
              <a:avLst>
                <a:gd name="adj" fmla="val 19180"/>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BB8E51D7-C96F-EF0F-A186-8D4F5BE0FD00}"/>
                </a:ext>
              </a:extLst>
            </p:cNvPr>
            <p:cNvSpPr txBox="1"/>
            <p:nvPr/>
          </p:nvSpPr>
          <p:spPr>
            <a:xfrm>
              <a:off x="901125" y="4399459"/>
              <a:ext cx="1545742" cy="338554"/>
            </a:xfrm>
            <a:prstGeom prst="rect">
              <a:avLst/>
            </a:prstGeom>
            <a:solidFill>
              <a:schemeClr val="bg2"/>
            </a:solidFill>
          </p:spPr>
          <p:txBody>
            <a:bodyPr wrap="square" rtlCol="0">
              <a:spAutoFit/>
            </a:bodyPr>
            <a:lstStyle/>
            <a:p>
              <a:pPr algn="l"/>
              <a:r>
                <a:rPr lang="en-AU" sz="1600" i="1" dirty="0">
                  <a:solidFill>
                    <a:srgbClr val="0070C0"/>
                  </a:solidFill>
                  <a:latin typeface="Segoe UI Semilight" panose="020B0402040204020203" pitchFamily="34" charset="0"/>
                  <a:cs typeface="Segoe UI Semilight" panose="020B0402040204020203" pitchFamily="34" charset="0"/>
                </a:rPr>
                <a:t>Signal Diffusion</a:t>
              </a:r>
            </a:p>
          </p:txBody>
        </p:sp>
      </p:grpSp>
      <p:grpSp>
        <p:nvGrpSpPr>
          <p:cNvPr id="45" name="Group 44">
            <a:extLst>
              <a:ext uri="{FF2B5EF4-FFF2-40B4-BE49-F238E27FC236}">
                <a16:creationId xmlns:a16="http://schemas.microsoft.com/office/drawing/2014/main" id="{8E5EB188-26E2-2AE8-6637-74C0B4DA56F6}"/>
              </a:ext>
            </a:extLst>
          </p:cNvPr>
          <p:cNvGrpSpPr/>
          <p:nvPr/>
        </p:nvGrpSpPr>
        <p:grpSpPr>
          <a:xfrm>
            <a:off x="4172920" y="3066015"/>
            <a:ext cx="3912038" cy="3037879"/>
            <a:chOff x="4347410" y="3205903"/>
            <a:chExt cx="3912038" cy="3037879"/>
          </a:xfrm>
        </p:grpSpPr>
        <p:cxnSp>
          <p:nvCxnSpPr>
            <p:cNvPr id="38" name="Straight Arrow Connector 37">
              <a:extLst>
                <a:ext uri="{FF2B5EF4-FFF2-40B4-BE49-F238E27FC236}">
                  <a16:creationId xmlns:a16="http://schemas.microsoft.com/office/drawing/2014/main" id="{57EB5B8C-7225-9072-F840-164701FADF1C}"/>
                </a:ext>
              </a:extLst>
            </p:cNvPr>
            <p:cNvCxnSpPr>
              <a:cxnSpLocks/>
            </p:cNvCxnSpPr>
            <p:nvPr/>
          </p:nvCxnSpPr>
          <p:spPr>
            <a:xfrm flipH="1" flipV="1">
              <a:off x="5758428" y="3205903"/>
              <a:ext cx="938707" cy="12140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BAB34EA-3BEF-080C-209F-555F439B5C80}"/>
                </a:ext>
              </a:extLst>
            </p:cNvPr>
            <p:cNvSpPr txBox="1"/>
            <p:nvPr/>
          </p:nvSpPr>
          <p:spPr>
            <a:xfrm>
              <a:off x="4509999" y="4887176"/>
              <a:ext cx="3743455" cy="369332"/>
            </a:xfrm>
            <a:prstGeom prst="rect">
              <a:avLst/>
            </a:prstGeom>
            <a:noFill/>
          </p:spPr>
          <p:txBody>
            <a:bodyPr wrap="square" rtlCol="0">
              <a:spAutoFit/>
            </a:bodyPr>
            <a:lstStyle/>
            <a:p>
              <a:r>
                <a:rPr lang="en-SG" i="1">
                  <a:latin typeface="Segoe UI Semilight" panose="020B0402040204020203" pitchFamily="34" charset="0"/>
                  <a:cs typeface="Segoe UI Semilight" panose="020B0402040204020203" pitchFamily="34" charset="0"/>
                </a:rPr>
                <a:t>Weighted sum of time shifted inputs</a:t>
              </a:r>
              <a:endParaRPr lang="en-US" i="1">
                <a:latin typeface="Segoe UI Semilight" panose="020B0402040204020203" pitchFamily="34" charset="0"/>
                <a:cs typeface="Segoe UI Semilight" panose="020B0402040204020203" pitchFamily="34" charset="0"/>
              </a:endParaRPr>
            </a:p>
          </p:txBody>
        </p:sp>
        <p:sp>
          <p:nvSpPr>
            <p:cNvPr id="43" name="Rectangle: Rounded Corners 42">
              <a:extLst>
                <a:ext uri="{FF2B5EF4-FFF2-40B4-BE49-F238E27FC236}">
                  <a16:creationId xmlns:a16="http://schemas.microsoft.com/office/drawing/2014/main" id="{DAD5A1B9-9065-0B0D-40BC-B4E84306A629}"/>
                </a:ext>
              </a:extLst>
            </p:cNvPr>
            <p:cNvSpPr/>
            <p:nvPr/>
          </p:nvSpPr>
          <p:spPr>
            <a:xfrm>
              <a:off x="4347410" y="4662519"/>
              <a:ext cx="3912038" cy="1581263"/>
            </a:xfrm>
            <a:prstGeom prst="roundRect">
              <a:avLst>
                <a:gd name="adj" fmla="val 19180"/>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extBox 43">
              <a:extLst>
                <a:ext uri="{FF2B5EF4-FFF2-40B4-BE49-F238E27FC236}">
                  <a16:creationId xmlns:a16="http://schemas.microsoft.com/office/drawing/2014/main" id="{722BEA6B-4C5A-655A-34D0-7E5A4D5F24E7}"/>
                </a:ext>
              </a:extLst>
            </p:cNvPr>
            <p:cNvSpPr txBox="1"/>
            <p:nvPr/>
          </p:nvSpPr>
          <p:spPr>
            <a:xfrm>
              <a:off x="4633044" y="4473190"/>
              <a:ext cx="2601896" cy="338554"/>
            </a:xfrm>
            <a:prstGeom prst="rect">
              <a:avLst/>
            </a:prstGeom>
            <a:solidFill>
              <a:schemeClr val="bg2"/>
            </a:solidFill>
          </p:spPr>
          <p:txBody>
            <a:bodyPr wrap="square" rtlCol="0">
              <a:spAutoFit/>
            </a:bodyPr>
            <a:lstStyle/>
            <a:p>
              <a:pPr algn="l"/>
              <a:r>
                <a:rPr lang="en-AU" sz="1600" i="1" dirty="0">
                  <a:solidFill>
                    <a:srgbClr val="0070C0"/>
                  </a:solidFill>
                  <a:latin typeface="Segoe UI Semilight" panose="020B0402040204020203" pitchFamily="34" charset="0"/>
                  <a:cs typeface="Segoe UI Semilight" panose="020B0402040204020203" pitchFamily="34" charset="0"/>
                </a:rPr>
                <a:t>Time Convolution Operator</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FBCB61FB-33B6-390E-0660-D9D3F753FCF7}"/>
                    </a:ext>
                  </a:extLst>
                </p:cNvPr>
                <p:cNvSpPr txBox="1"/>
                <p:nvPr/>
              </p:nvSpPr>
              <p:spPr>
                <a:xfrm>
                  <a:off x="4664804" y="5272946"/>
                  <a:ext cx="1725344" cy="7564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cs typeface="Segoe UI Semilight" panose="020B0402040204020203" pitchFamily="34" charset="0"/>
                          </a:rPr>
                          <m:t>h</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r>
                          <m:rPr>
                            <m:nor/>
                          </m:rPr>
                          <a:rPr lang="en-SG" b="0" i="0" smtClean="0">
                            <a:latin typeface="Cambria Math" panose="02040503050406030204" pitchFamily="18" charset="0"/>
                            <a:ea typeface="Cambria Math" panose="02040503050406030204" pitchFamily="18" charset="0"/>
                            <a:cs typeface="Segoe UI Semilight" panose="020B0402040204020203" pitchFamily="34" charset="0"/>
                          </a:rPr>
                          <m:t>x</m:t>
                        </m:r>
                        <m:r>
                          <m:rPr>
                            <m:nor/>
                          </m:rPr>
                          <a:rPr lang="en-SG" b="0" i="0" smtClean="0">
                            <a:latin typeface="Cambria Math" panose="02040503050406030204" pitchFamily="18" charset="0"/>
                            <a:ea typeface="Cambria Math" panose="02040503050406030204" pitchFamily="18" charset="0"/>
                            <a:cs typeface="Segoe UI Semilight" panose="020B0402040204020203" pitchFamily="34" charset="0"/>
                          </a:rPr>
                          <m:t> =</m:t>
                        </m:r>
                        <m:nary>
                          <m:naryPr>
                            <m:chr m:val="∑"/>
                            <m:ctrlPr>
                              <a:rPr lang="en-SG" b="0" i="1" smtClean="0">
                                <a:latin typeface="Cambria Math" panose="02040503050406030204" pitchFamily="18" charset="0"/>
                                <a:ea typeface="Cambria Math" panose="02040503050406030204" pitchFamily="18" charset="0"/>
                                <a:cs typeface="Segoe UI Semilight" panose="020B0402040204020203" pitchFamily="34" charset="0"/>
                              </a:rPr>
                            </m:ctrlPr>
                          </m:naryPr>
                          <m:sub>
                            <m:r>
                              <m:rPr>
                                <m:brk m:alnAt="23"/>
                              </m:rPr>
                              <a:rPr lang="en-SG"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0</m:t>
                            </m:r>
                          </m:sub>
                          <m:sup>
                            <m:r>
                              <a:rPr lang="en-SG" b="0" i="1" smtClean="0">
                                <a:latin typeface="Cambria Math" panose="02040503050406030204" pitchFamily="18" charset="0"/>
                                <a:ea typeface="Cambria Math" panose="02040503050406030204" pitchFamily="18" charset="0"/>
                                <a:cs typeface="Segoe UI Semilight" panose="020B0402040204020203" pitchFamily="34" charset="0"/>
                              </a:rPr>
                              <m:t>𝑛</m:t>
                            </m:r>
                          </m:sup>
                          <m:e>
                            <m:sSub>
                              <m:sSubPr>
                                <m:ctrlPr>
                                  <a:rPr lang="en-SG"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ea typeface="Cambria Math" panose="02040503050406030204" pitchFamily="18" charset="0"/>
                                    <a:cs typeface="Segoe UI Semilight" panose="020B0402040204020203" pitchFamily="34" charset="0"/>
                                  </a:rPr>
                                  <m:t>h</m:t>
                                </m:r>
                              </m:e>
                              <m:sub>
                                <m:r>
                                  <a:rPr lang="en-SG" b="0" i="1" smtClean="0">
                                    <a:latin typeface="Cambria Math" panose="02040503050406030204" pitchFamily="18" charset="0"/>
                                    <a:ea typeface="Cambria Math" panose="02040503050406030204" pitchFamily="18" charset="0"/>
                                    <a:cs typeface="Segoe UI Semilight" panose="020B0402040204020203" pitchFamily="34" charset="0"/>
                                  </a:rPr>
                                  <m:t>𝑖</m:t>
                                </m:r>
                              </m:sub>
                            </m:sSub>
                            <m:sSup>
                              <m:sSupPr>
                                <m:ctrlPr>
                                  <a:rPr lang="en-SG" b="0" i="1" smtClean="0">
                                    <a:latin typeface="Cambria Math" panose="02040503050406030204" pitchFamily="18" charset="0"/>
                                    <a:ea typeface="Cambria Math" panose="02040503050406030204" pitchFamily="18" charset="0"/>
                                    <a:cs typeface="Segoe UI Semilight" panose="020B0402040204020203" pitchFamily="34" charset="0"/>
                                  </a:rPr>
                                </m:ctrlPr>
                              </m:sSupPr>
                              <m:e>
                                <m:r>
                                  <m:rPr>
                                    <m:nor/>
                                  </m:rPr>
                                  <a:rPr lang="en-SG" b="0" i="0" smtClean="0">
                                    <a:latin typeface="Cambria Math" panose="02040503050406030204" pitchFamily="18" charset="0"/>
                                    <a:ea typeface="Cambria Math" panose="02040503050406030204" pitchFamily="18" charset="0"/>
                                    <a:cs typeface="Segoe UI Semilight" panose="020B0402040204020203" pitchFamily="34" charset="0"/>
                                  </a:rPr>
                                  <m:t>x</m:t>
                                </m:r>
                              </m:e>
                              <m:sup>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𝑛</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sup>
                            </m:sSup>
                          </m:e>
                        </m:nary>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48" name="TextBox 47">
                  <a:extLst>
                    <a:ext uri="{FF2B5EF4-FFF2-40B4-BE49-F238E27FC236}">
                      <a16:creationId xmlns:a16="http://schemas.microsoft.com/office/drawing/2014/main" id="{FBCB61FB-33B6-390E-0660-D9D3F753FCF7}"/>
                    </a:ext>
                  </a:extLst>
                </p:cNvPr>
                <p:cNvSpPr txBox="1">
                  <a:spLocks noRot="1" noChangeAspect="1" noMove="1" noResize="1" noEditPoints="1" noAdjustHandles="1" noChangeArrowheads="1" noChangeShapeType="1" noTextEdit="1"/>
                </p:cNvSpPr>
                <p:nvPr/>
              </p:nvSpPr>
              <p:spPr>
                <a:xfrm>
                  <a:off x="4664804" y="5272946"/>
                  <a:ext cx="1725344" cy="756426"/>
                </a:xfrm>
                <a:prstGeom prst="rect">
                  <a:avLst/>
                </a:prstGeom>
                <a:blipFill>
                  <a:blip r:embed="rId17"/>
                  <a:stretch>
                    <a:fillRect/>
                  </a:stretch>
                </a:blipFill>
              </p:spPr>
              <p:txBody>
                <a:bodyPr/>
                <a:lstStyle/>
                <a:p>
                  <a:r>
                    <a:rPr lang="en-SG">
                      <a:noFill/>
                    </a:rPr>
                    <a:t> </a:t>
                  </a:r>
                </a:p>
              </p:txBody>
            </p:sp>
          </mc:Fallback>
        </mc:AlternateContent>
      </p:grpSp>
      <p:grpSp>
        <p:nvGrpSpPr>
          <p:cNvPr id="47" name="Group 46">
            <a:extLst>
              <a:ext uri="{FF2B5EF4-FFF2-40B4-BE49-F238E27FC236}">
                <a16:creationId xmlns:a16="http://schemas.microsoft.com/office/drawing/2014/main" id="{D1CA5B1D-B6EE-5A6F-1F5D-73860B45E411}"/>
              </a:ext>
            </a:extLst>
          </p:cNvPr>
          <p:cNvGrpSpPr/>
          <p:nvPr/>
        </p:nvGrpSpPr>
        <p:grpSpPr>
          <a:xfrm>
            <a:off x="551660" y="6275599"/>
            <a:ext cx="8040689" cy="353497"/>
            <a:chOff x="551656" y="6275595"/>
            <a:chExt cx="8040689" cy="353497"/>
          </a:xfrm>
        </p:grpSpPr>
        <p:sp>
          <p:nvSpPr>
            <p:cNvPr id="49" name="TextBox 2">
              <a:extLst>
                <a:ext uri="{FF2B5EF4-FFF2-40B4-BE49-F238E27FC236}">
                  <a16:creationId xmlns:a16="http://schemas.microsoft.com/office/drawing/2014/main" id="{0FF31209-D656-EFE8-4D77-3AA73D8D4893}"/>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0" name="Straight Connector 49">
              <a:extLst>
                <a:ext uri="{FF2B5EF4-FFF2-40B4-BE49-F238E27FC236}">
                  <a16:creationId xmlns:a16="http://schemas.microsoft.com/office/drawing/2014/main" id="{29F1D1CA-6F12-5735-3656-F06E2683603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9BAE3C2-821A-0E58-1D4B-63753CD34FE4}"/>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
              <a:extLst>
                <a:ext uri="{FF2B5EF4-FFF2-40B4-BE49-F238E27FC236}">
                  <a16:creationId xmlns:a16="http://schemas.microsoft.com/office/drawing/2014/main" id="{CA9047BC-BC80-9F79-0C3D-CDECCC95B14B}"/>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53" name="Straight Connector 52">
              <a:extLst>
                <a:ext uri="{FF2B5EF4-FFF2-40B4-BE49-F238E27FC236}">
                  <a16:creationId xmlns:a16="http://schemas.microsoft.com/office/drawing/2014/main" id="{F1F8A09A-EE21-57E5-0402-1D76803CDBB8}"/>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7">
              <a:extLst>
                <a:ext uri="{FF2B5EF4-FFF2-40B4-BE49-F238E27FC236}">
                  <a16:creationId xmlns:a16="http://schemas.microsoft.com/office/drawing/2014/main" id="{C40A8680-525B-081A-44D4-A46EC19E8B2E}"/>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55" name="Straight Connector 54">
              <a:extLst>
                <a:ext uri="{FF2B5EF4-FFF2-40B4-BE49-F238E27FC236}">
                  <a16:creationId xmlns:a16="http://schemas.microsoft.com/office/drawing/2014/main" id="{CB4CB204-15B9-5471-DFEC-EB1EC669880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A63135B4-ED0B-AA68-BBD8-6F34CBF9DDE7}"/>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223400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anim calcmode="lin" valueType="num">
                                      <p:cBhvr>
                                        <p:cTn id="15" dur="1000" fill="hold"/>
                                        <p:tgtEl>
                                          <p:spTgt spid="46"/>
                                        </p:tgtEl>
                                        <p:attrNameLst>
                                          <p:attrName>ppt_x</p:attrName>
                                        </p:attrNameLst>
                                      </p:cBhvr>
                                      <p:tavLst>
                                        <p:tav tm="0">
                                          <p:val>
                                            <p:strVal val="#ppt_x"/>
                                          </p:val>
                                        </p:tav>
                                        <p:tav tm="100000">
                                          <p:val>
                                            <p:strVal val="#ppt_x"/>
                                          </p:val>
                                        </p:tav>
                                      </p:tavLst>
                                    </p:anim>
                                    <p:anim calcmode="lin" valueType="num">
                                      <p:cBhvr>
                                        <p:cTn id="1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1000" fill="hold"/>
                                        <p:tgtEl>
                                          <p:spTgt spid="45"/>
                                        </p:tgtEl>
                                        <p:attrNameLst>
                                          <p:attrName>ppt_w</p:attrName>
                                        </p:attrNameLst>
                                      </p:cBhvr>
                                      <p:tavLst>
                                        <p:tav tm="0">
                                          <p:val>
                                            <p:fltVal val="0"/>
                                          </p:val>
                                        </p:tav>
                                        <p:tav tm="100000">
                                          <p:val>
                                            <p:strVal val="#ppt_w"/>
                                          </p:val>
                                        </p:tav>
                                      </p:tavLst>
                                    </p:anim>
                                    <p:anim calcmode="lin" valueType="num">
                                      <p:cBhvr>
                                        <p:cTn id="27" dur="1000" fill="hold"/>
                                        <p:tgtEl>
                                          <p:spTgt spid="45"/>
                                        </p:tgtEl>
                                        <p:attrNameLst>
                                          <p:attrName>ppt_h</p:attrName>
                                        </p:attrNameLst>
                                      </p:cBhvr>
                                      <p:tavLst>
                                        <p:tav tm="0">
                                          <p:val>
                                            <p:fltVal val="0"/>
                                          </p:val>
                                        </p:tav>
                                        <p:tav tm="100000">
                                          <p:val>
                                            <p:strVal val="#ppt_h"/>
                                          </p:val>
                                        </p:tav>
                                      </p:tavLst>
                                    </p:anim>
                                    <p:anim calcmode="lin" valueType="num">
                                      <p:cBhvr>
                                        <p:cTn id="28" dur="1000" fill="hold"/>
                                        <p:tgtEl>
                                          <p:spTgt spid="45"/>
                                        </p:tgtEl>
                                        <p:attrNameLst>
                                          <p:attrName>style.rotation</p:attrName>
                                        </p:attrNameLst>
                                      </p:cBhvr>
                                      <p:tavLst>
                                        <p:tav tm="0">
                                          <p:val>
                                            <p:fltVal val="90"/>
                                          </p:val>
                                        </p:tav>
                                        <p:tav tm="100000">
                                          <p:val>
                                            <p:fltVal val="0"/>
                                          </p:val>
                                        </p:tav>
                                      </p:tavLst>
                                    </p:anim>
                                    <p:animEffect transition="in" filter="fade">
                                      <p:cBhvr>
                                        <p:cTn id="29"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F2E47-6ADB-4F97-D0EE-6122DC2DEBA8}"/>
              </a:ext>
            </a:extLst>
          </p:cNvPr>
          <p:cNvSpPr>
            <a:spLocks noGrp="1"/>
          </p:cNvSpPr>
          <p:nvPr>
            <p:ph type="title"/>
          </p:nvPr>
        </p:nvSpPr>
        <p:spPr/>
        <p:txBody>
          <a:bodyPr/>
          <a:lstStyle/>
          <a:p>
            <a:r>
              <a:rPr lang="en-SG"/>
              <a:t>Introduction</a:t>
            </a:r>
          </a:p>
        </p:txBody>
      </p:sp>
      <p:sp>
        <p:nvSpPr>
          <p:cNvPr id="3" name="TextBox 2">
            <a:extLst>
              <a:ext uri="{FF2B5EF4-FFF2-40B4-BE49-F238E27FC236}">
                <a16:creationId xmlns:a16="http://schemas.microsoft.com/office/drawing/2014/main" id="{6933F15D-E2F0-923C-725F-61841E17377E}"/>
              </a:ext>
            </a:extLst>
          </p:cNvPr>
          <p:cNvSpPr txBox="1"/>
          <p:nvPr/>
        </p:nvSpPr>
        <p:spPr>
          <a:xfrm>
            <a:off x="602901" y="2160396"/>
            <a:ext cx="3225521"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Need for graph neural networks (</a:t>
            </a:r>
            <a:r>
              <a:rPr lang="en-SG" i="1" err="1">
                <a:latin typeface="Segoe UI Semilight" panose="020B0402040204020203" pitchFamily="34" charset="0"/>
                <a:cs typeface="Segoe UI Semilight" panose="020B0402040204020203" pitchFamily="34" charset="0"/>
              </a:rPr>
              <a:t>usecase</a:t>
            </a:r>
            <a:r>
              <a:rPr lang="en-SG" i="1">
                <a:latin typeface="Segoe UI Semilight" panose="020B0402040204020203" pitchFamily="34" charset="0"/>
                <a:cs typeface="Segoe UI Semilight" panose="020B0402040204020203" pitchFamily="34" charset="0"/>
              </a:rPr>
              <a:t>)</a:t>
            </a:r>
          </a:p>
        </p:txBody>
      </p:sp>
      <p:grpSp>
        <p:nvGrpSpPr>
          <p:cNvPr id="9" name="Group 8">
            <a:extLst>
              <a:ext uri="{FF2B5EF4-FFF2-40B4-BE49-F238E27FC236}">
                <a16:creationId xmlns:a16="http://schemas.microsoft.com/office/drawing/2014/main" id="{42657BF7-3CCB-481D-BE5C-C4B86E64E93B}"/>
              </a:ext>
            </a:extLst>
          </p:cNvPr>
          <p:cNvGrpSpPr/>
          <p:nvPr/>
        </p:nvGrpSpPr>
        <p:grpSpPr>
          <a:xfrm>
            <a:off x="3828422" y="1345287"/>
            <a:ext cx="4712677" cy="1835628"/>
            <a:chOff x="3828422" y="1345287"/>
            <a:chExt cx="4712677" cy="1835628"/>
          </a:xfrm>
        </p:grpSpPr>
        <p:sp>
          <p:nvSpPr>
            <p:cNvPr id="5" name="TextBox 4">
              <a:extLst>
                <a:ext uri="{FF2B5EF4-FFF2-40B4-BE49-F238E27FC236}">
                  <a16:creationId xmlns:a16="http://schemas.microsoft.com/office/drawing/2014/main" id="{58AFD332-4DB6-FB24-3673-463DF7BDFB0F}"/>
                </a:ext>
              </a:extLst>
            </p:cNvPr>
            <p:cNvSpPr txBox="1"/>
            <p:nvPr/>
          </p:nvSpPr>
          <p:spPr>
            <a:xfrm>
              <a:off x="3828422" y="1562984"/>
              <a:ext cx="3225521" cy="1569660"/>
            </a:xfrm>
            <a:prstGeom prst="rect">
              <a:avLst/>
            </a:prstGeom>
            <a:noFill/>
          </p:spPr>
          <p:txBody>
            <a:bodyPr wrap="square" rtlCol="0">
              <a:spAutoFit/>
            </a:bodyPr>
            <a:lstStyle/>
            <a:p>
              <a:pPr algn="l"/>
              <a:r>
                <a:rPr lang="en-SG" sz="3200" b="1" i="1">
                  <a:latin typeface="Segoe UI Semilight" panose="020B0402040204020203" pitchFamily="34" charset="0"/>
                  <a:cs typeface="Segoe UI Semilight" panose="020B0402040204020203" pitchFamily="34" charset="0"/>
                </a:rPr>
                <a:t>Neural Combinatorial Optimization</a:t>
              </a:r>
            </a:p>
          </p:txBody>
        </p:sp>
        <p:pic>
          <p:nvPicPr>
            <p:cNvPr id="2052" name="Picture 4" descr="Rubik's cube vector illustration | Free SVG">
              <a:extLst>
                <a:ext uri="{FF2B5EF4-FFF2-40B4-BE49-F238E27FC236}">
                  <a16:creationId xmlns:a16="http://schemas.microsoft.com/office/drawing/2014/main" id="{9E437D60-ADA5-8C66-B3D2-FFBF9527A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471" y="1345287"/>
              <a:ext cx="1835628" cy="18356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523E6273-1205-64E0-27D2-4DF8496CE36E}"/>
              </a:ext>
            </a:extLst>
          </p:cNvPr>
          <p:cNvGrpSpPr/>
          <p:nvPr/>
        </p:nvGrpSpPr>
        <p:grpSpPr>
          <a:xfrm>
            <a:off x="3765591" y="3618898"/>
            <a:ext cx="4195188" cy="2931574"/>
            <a:chOff x="3765591" y="3618898"/>
            <a:chExt cx="4195188" cy="2931574"/>
          </a:xfrm>
        </p:grpSpPr>
        <p:sp>
          <p:nvSpPr>
            <p:cNvPr id="4" name="TextBox 3">
              <a:extLst>
                <a:ext uri="{FF2B5EF4-FFF2-40B4-BE49-F238E27FC236}">
                  <a16:creationId xmlns:a16="http://schemas.microsoft.com/office/drawing/2014/main" id="{702A8B80-343A-1414-9C5E-8BE993A75A71}"/>
                </a:ext>
              </a:extLst>
            </p:cNvPr>
            <p:cNvSpPr txBox="1"/>
            <p:nvPr/>
          </p:nvSpPr>
          <p:spPr>
            <a:xfrm>
              <a:off x="3765591" y="3618898"/>
              <a:ext cx="4195188" cy="584775"/>
            </a:xfrm>
            <a:prstGeom prst="rect">
              <a:avLst/>
            </a:prstGeom>
            <a:noFill/>
          </p:spPr>
          <p:txBody>
            <a:bodyPr wrap="square" rtlCol="0">
              <a:spAutoFit/>
            </a:bodyPr>
            <a:lstStyle/>
            <a:p>
              <a:pPr algn="l"/>
              <a:r>
                <a:rPr lang="en-SG" sz="3200" b="1" i="1">
                  <a:latin typeface="Segoe UI Semilight" panose="020B0402040204020203" pitchFamily="34" charset="0"/>
                  <a:cs typeface="Segoe UI Semilight" panose="020B0402040204020203" pitchFamily="34" charset="0"/>
                </a:rPr>
                <a:t>Traffic and Networking</a:t>
              </a:r>
            </a:p>
          </p:txBody>
        </p:sp>
        <p:pic>
          <p:nvPicPr>
            <p:cNvPr id="2054" name="Picture 6">
              <a:extLst>
                <a:ext uri="{FF2B5EF4-FFF2-40B4-BE49-F238E27FC236}">
                  <a16:creationId xmlns:a16="http://schemas.microsoft.com/office/drawing/2014/main" id="{BC7256D4-F4B2-BDE4-BB33-02A21839B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086" y="4203673"/>
              <a:ext cx="3520199" cy="23467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53E5AD1C-8428-805E-C886-8AC2BE0DBA4E}"/>
              </a:ext>
            </a:extLst>
          </p:cNvPr>
          <p:cNvGrpSpPr/>
          <p:nvPr/>
        </p:nvGrpSpPr>
        <p:grpSpPr>
          <a:xfrm>
            <a:off x="798845" y="3911286"/>
            <a:ext cx="2342940" cy="2334567"/>
            <a:chOff x="798845" y="3911286"/>
            <a:chExt cx="2342940" cy="2334567"/>
          </a:xfrm>
        </p:grpSpPr>
        <p:pic>
          <p:nvPicPr>
            <p:cNvPr id="2050" name="Picture 2" descr="Chemistry icon | Free SVG">
              <a:extLst>
                <a:ext uri="{FF2B5EF4-FFF2-40B4-BE49-F238E27FC236}">
                  <a16:creationId xmlns:a16="http://schemas.microsoft.com/office/drawing/2014/main" id="{CC42C9A2-C127-D1D7-43F2-197CEE27C7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45" y="4343661"/>
              <a:ext cx="1902192" cy="19021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22215C-FE6D-7D33-09CE-268511362355}"/>
                </a:ext>
              </a:extLst>
            </p:cNvPr>
            <p:cNvSpPr txBox="1"/>
            <p:nvPr/>
          </p:nvSpPr>
          <p:spPr>
            <a:xfrm>
              <a:off x="951244" y="3911286"/>
              <a:ext cx="2190541" cy="584775"/>
            </a:xfrm>
            <a:prstGeom prst="rect">
              <a:avLst/>
            </a:prstGeom>
            <a:noFill/>
          </p:spPr>
          <p:txBody>
            <a:bodyPr wrap="square" rtlCol="0">
              <a:spAutoFit/>
            </a:bodyPr>
            <a:lstStyle/>
            <a:p>
              <a:pPr algn="l"/>
              <a:r>
                <a:rPr lang="en-SG" sz="3200" b="1" i="1">
                  <a:latin typeface="Segoe UI Semilight" panose="020B0402040204020203" pitchFamily="34" charset="0"/>
                  <a:cs typeface="Segoe UI Semilight" panose="020B0402040204020203" pitchFamily="34" charset="0"/>
                </a:rPr>
                <a:t>Chemistry</a:t>
              </a:r>
            </a:p>
          </p:txBody>
        </p:sp>
      </p:grpSp>
    </p:spTree>
    <p:extLst>
      <p:ext uri="{BB962C8B-B14F-4D97-AF65-F5344CB8AC3E}">
        <p14:creationId xmlns:p14="http://schemas.microsoft.com/office/powerpoint/2010/main" val="98313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83ED-F85A-4AE2-9C94-AA22AF954C68}"/>
              </a:ext>
            </a:extLst>
          </p:cNvPr>
          <p:cNvSpPr>
            <a:spLocks noGrp="1"/>
          </p:cNvSpPr>
          <p:nvPr>
            <p:ph type="title"/>
          </p:nvPr>
        </p:nvSpPr>
        <p:spPr>
          <a:xfrm>
            <a:off x="664287" y="347745"/>
            <a:ext cx="8066311" cy="1325563"/>
          </a:xfrm>
        </p:spPr>
        <p:txBody>
          <a:bodyPr/>
          <a:lstStyle/>
          <a:p>
            <a:r>
              <a:rPr lang="en-SG"/>
              <a:t>Graph representation of Time</a:t>
            </a:r>
          </a:p>
        </p:txBody>
      </p:sp>
      <p:cxnSp>
        <p:nvCxnSpPr>
          <p:cNvPr id="7" name="Straight Connector 6">
            <a:extLst>
              <a:ext uri="{FF2B5EF4-FFF2-40B4-BE49-F238E27FC236}">
                <a16:creationId xmlns:a16="http://schemas.microsoft.com/office/drawing/2014/main" id="{A684B779-1409-135E-C639-2607E1CD2FEA}"/>
              </a:ext>
            </a:extLst>
          </p:cNvPr>
          <p:cNvCxnSpPr/>
          <p:nvPr/>
        </p:nvCxnSpPr>
        <p:spPr>
          <a:xfrm flipV="1">
            <a:off x="1240403" y="2178657"/>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84619B-C956-F072-A059-9ACAF3A7341E}"/>
              </a:ext>
            </a:extLst>
          </p:cNvPr>
          <p:cNvCxnSpPr>
            <a:cxnSpLocks/>
          </p:cNvCxnSpPr>
          <p:nvPr/>
        </p:nvCxnSpPr>
        <p:spPr>
          <a:xfrm flipV="1">
            <a:off x="1679050" y="1757238"/>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1223C4-EC9C-58D9-1AA4-F1563112B73C}"/>
              </a:ext>
            </a:extLst>
          </p:cNvPr>
          <p:cNvCxnSpPr>
            <a:cxnSpLocks/>
          </p:cNvCxnSpPr>
          <p:nvPr/>
        </p:nvCxnSpPr>
        <p:spPr>
          <a:xfrm flipV="1">
            <a:off x="2125481" y="2372654"/>
            <a:ext cx="0" cy="286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9600C8-9FF0-DBE9-C20B-C2150CFDFE4E}"/>
              </a:ext>
            </a:extLst>
          </p:cNvPr>
          <p:cNvCxnSpPr>
            <a:cxnSpLocks/>
          </p:cNvCxnSpPr>
          <p:nvPr/>
        </p:nvCxnSpPr>
        <p:spPr>
          <a:xfrm flipV="1">
            <a:off x="2532323" y="1959186"/>
            <a:ext cx="0" cy="699715"/>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9872009-D1FD-C203-1E08-6F11548E910A}"/>
                  </a:ext>
                </a:extLst>
              </p:cNvPr>
              <p:cNvSpPr txBox="1"/>
              <p:nvPr/>
            </p:nvSpPr>
            <p:spPr>
              <a:xfrm>
                <a:off x="1096741" y="1796173"/>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14" name="TextBox 13">
                <a:extLst>
                  <a:ext uri="{FF2B5EF4-FFF2-40B4-BE49-F238E27FC236}">
                    <a16:creationId xmlns:a16="http://schemas.microsoft.com/office/drawing/2014/main" id="{B9872009-D1FD-C203-1E08-6F11548E910A}"/>
                  </a:ext>
                </a:extLst>
              </p:cNvPr>
              <p:cNvSpPr txBox="1">
                <a:spLocks noRot="1" noChangeAspect="1" noMove="1" noResize="1" noEditPoints="1" noAdjustHandles="1" noChangeArrowheads="1" noChangeShapeType="1" noTextEdit="1"/>
              </p:cNvSpPr>
              <p:nvPr/>
            </p:nvSpPr>
            <p:spPr>
              <a:xfrm>
                <a:off x="1096741" y="1796173"/>
                <a:ext cx="292644" cy="276999"/>
              </a:xfrm>
              <a:prstGeom prst="rect">
                <a:avLst/>
              </a:prstGeom>
              <a:blipFill>
                <a:blip r:embed="rId3"/>
                <a:stretch>
                  <a:fillRect l="-10417" r="-4167"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EB16938-0627-51B9-5BAA-0913F0319F5B}"/>
                  </a:ext>
                </a:extLst>
              </p:cNvPr>
              <p:cNvSpPr txBox="1"/>
              <p:nvPr/>
            </p:nvSpPr>
            <p:spPr>
              <a:xfrm>
                <a:off x="1535388" y="1376889"/>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15" name="TextBox 14">
                <a:extLst>
                  <a:ext uri="{FF2B5EF4-FFF2-40B4-BE49-F238E27FC236}">
                    <a16:creationId xmlns:a16="http://schemas.microsoft.com/office/drawing/2014/main" id="{CEB16938-0627-51B9-5BAA-0913F0319F5B}"/>
                  </a:ext>
                </a:extLst>
              </p:cNvPr>
              <p:cNvSpPr txBox="1">
                <a:spLocks noRot="1" noChangeAspect="1" noMove="1" noResize="1" noEditPoints="1" noAdjustHandles="1" noChangeArrowheads="1" noChangeShapeType="1" noTextEdit="1"/>
              </p:cNvSpPr>
              <p:nvPr/>
            </p:nvSpPr>
            <p:spPr>
              <a:xfrm>
                <a:off x="1535388" y="1376889"/>
                <a:ext cx="287323" cy="276999"/>
              </a:xfrm>
              <a:prstGeom prst="rect">
                <a:avLst/>
              </a:prstGeom>
              <a:blipFill>
                <a:blip r:embed="rId4"/>
                <a:stretch>
                  <a:fillRect l="-10638" r="-4255"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C4BC663-43A1-9512-35D0-F6CA388B6E76}"/>
                  </a:ext>
                </a:extLst>
              </p:cNvPr>
              <p:cNvSpPr txBox="1"/>
              <p:nvPr/>
            </p:nvSpPr>
            <p:spPr>
              <a:xfrm>
                <a:off x="2029527" y="1999418"/>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16" name="TextBox 15">
                <a:extLst>
                  <a:ext uri="{FF2B5EF4-FFF2-40B4-BE49-F238E27FC236}">
                    <a16:creationId xmlns:a16="http://schemas.microsoft.com/office/drawing/2014/main" id="{3C4BC663-43A1-9512-35D0-F6CA388B6E76}"/>
                  </a:ext>
                </a:extLst>
              </p:cNvPr>
              <p:cNvSpPr txBox="1">
                <a:spLocks noRot="1" noChangeAspect="1" noMove="1" noResize="1" noEditPoints="1" noAdjustHandles="1" noChangeArrowheads="1" noChangeShapeType="1" noTextEdit="1"/>
              </p:cNvSpPr>
              <p:nvPr/>
            </p:nvSpPr>
            <p:spPr>
              <a:xfrm>
                <a:off x="2029527" y="1999418"/>
                <a:ext cx="292644" cy="276999"/>
              </a:xfrm>
              <a:prstGeom prst="rect">
                <a:avLst/>
              </a:prstGeom>
              <a:blipFill>
                <a:blip r:embed="rId5"/>
                <a:stretch>
                  <a:fillRect l="-10417" r="-4167"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988568D-77C8-8FBB-F0DE-E47D5533D6DD}"/>
                  </a:ext>
                </a:extLst>
              </p:cNvPr>
              <p:cNvSpPr txBox="1"/>
              <p:nvPr/>
            </p:nvSpPr>
            <p:spPr>
              <a:xfrm>
                <a:off x="2419605" y="1610171"/>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18" name="TextBox 17">
                <a:extLst>
                  <a:ext uri="{FF2B5EF4-FFF2-40B4-BE49-F238E27FC236}">
                    <a16:creationId xmlns:a16="http://schemas.microsoft.com/office/drawing/2014/main" id="{C988568D-77C8-8FBB-F0DE-E47D5533D6DD}"/>
                  </a:ext>
                </a:extLst>
              </p:cNvPr>
              <p:cNvSpPr txBox="1">
                <a:spLocks noRot="1" noChangeAspect="1" noMove="1" noResize="1" noEditPoints="1" noAdjustHandles="1" noChangeArrowheads="1" noChangeShapeType="1" noTextEdit="1"/>
              </p:cNvSpPr>
              <p:nvPr/>
            </p:nvSpPr>
            <p:spPr>
              <a:xfrm>
                <a:off x="2419605" y="1610171"/>
                <a:ext cx="292644" cy="276999"/>
              </a:xfrm>
              <a:prstGeom prst="rect">
                <a:avLst/>
              </a:prstGeom>
              <a:blipFill>
                <a:blip r:embed="rId6"/>
                <a:stretch>
                  <a:fillRect l="-10417" r="-4167" b="-19565"/>
                </a:stretch>
              </a:blipFill>
            </p:spPr>
            <p:txBody>
              <a:bodyPr/>
              <a:lstStyle/>
              <a:p>
                <a:r>
                  <a:rPr lang="en-SG">
                    <a:noFill/>
                  </a:rPr>
                  <a:t> </a:t>
                </a:r>
              </a:p>
            </p:txBody>
          </p:sp>
        </mc:Fallback>
      </mc:AlternateContent>
      <p:cxnSp>
        <p:nvCxnSpPr>
          <p:cNvPr id="20" name="Straight Connector 19">
            <a:extLst>
              <a:ext uri="{FF2B5EF4-FFF2-40B4-BE49-F238E27FC236}">
                <a16:creationId xmlns:a16="http://schemas.microsoft.com/office/drawing/2014/main" id="{C3D9CC1C-EDF5-79BF-998C-7A3A9B6D792F}"/>
              </a:ext>
            </a:extLst>
          </p:cNvPr>
          <p:cNvCxnSpPr/>
          <p:nvPr/>
        </p:nvCxnSpPr>
        <p:spPr>
          <a:xfrm flipV="1">
            <a:off x="4052425" y="2175328"/>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641C46-A707-39A1-7708-8F56DD2DE9F4}"/>
              </a:ext>
            </a:extLst>
          </p:cNvPr>
          <p:cNvCxnSpPr>
            <a:cxnSpLocks/>
          </p:cNvCxnSpPr>
          <p:nvPr/>
        </p:nvCxnSpPr>
        <p:spPr>
          <a:xfrm flipV="1">
            <a:off x="4491072" y="1753909"/>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29B07D-B333-3AD0-7496-D188E50452FC}"/>
              </a:ext>
            </a:extLst>
          </p:cNvPr>
          <p:cNvCxnSpPr>
            <a:cxnSpLocks/>
          </p:cNvCxnSpPr>
          <p:nvPr/>
        </p:nvCxnSpPr>
        <p:spPr>
          <a:xfrm flipV="1">
            <a:off x="4882011" y="2366160"/>
            <a:ext cx="0" cy="286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20BBB1-1350-9F31-8B81-DCCE8C7B64E4}"/>
              </a:ext>
            </a:extLst>
          </p:cNvPr>
          <p:cNvCxnSpPr>
            <a:cxnSpLocks/>
          </p:cNvCxnSpPr>
          <p:nvPr/>
        </p:nvCxnSpPr>
        <p:spPr>
          <a:xfrm flipV="1">
            <a:off x="3610775" y="2455256"/>
            <a:ext cx="0" cy="20571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4614BBD-1587-FB2B-07C4-A8BA25C64C7C}"/>
                  </a:ext>
                </a:extLst>
              </p:cNvPr>
              <p:cNvSpPr txBox="1"/>
              <p:nvPr/>
            </p:nvSpPr>
            <p:spPr>
              <a:xfrm>
                <a:off x="3908763" y="1792844"/>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24" name="TextBox 23">
                <a:extLst>
                  <a:ext uri="{FF2B5EF4-FFF2-40B4-BE49-F238E27FC236}">
                    <a16:creationId xmlns:a16="http://schemas.microsoft.com/office/drawing/2014/main" id="{C4614BBD-1587-FB2B-07C4-A8BA25C64C7C}"/>
                  </a:ext>
                </a:extLst>
              </p:cNvPr>
              <p:cNvSpPr txBox="1">
                <a:spLocks noRot="1" noChangeAspect="1" noMove="1" noResize="1" noEditPoints="1" noAdjustHandles="1" noChangeArrowheads="1" noChangeShapeType="1" noTextEdit="1"/>
              </p:cNvSpPr>
              <p:nvPr/>
            </p:nvSpPr>
            <p:spPr>
              <a:xfrm>
                <a:off x="3908763" y="1792844"/>
                <a:ext cx="292644" cy="276999"/>
              </a:xfrm>
              <a:prstGeom prst="rect">
                <a:avLst/>
              </a:prstGeom>
              <a:blipFill>
                <a:blip r:embed="rId7"/>
                <a:stretch>
                  <a:fillRect l="-10417" r="-6250"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DC537BA-3AB5-A306-A1D0-711061D30C23}"/>
                  </a:ext>
                </a:extLst>
              </p:cNvPr>
              <p:cNvSpPr txBox="1"/>
              <p:nvPr/>
            </p:nvSpPr>
            <p:spPr>
              <a:xfrm>
                <a:off x="4347410" y="1373560"/>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25" name="TextBox 24">
                <a:extLst>
                  <a:ext uri="{FF2B5EF4-FFF2-40B4-BE49-F238E27FC236}">
                    <a16:creationId xmlns:a16="http://schemas.microsoft.com/office/drawing/2014/main" id="{4DC537BA-3AB5-A306-A1D0-711061D30C23}"/>
                  </a:ext>
                </a:extLst>
              </p:cNvPr>
              <p:cNvSpPr txBox="1">
                <a:spLocks noRot="1" noChangeAspect="1" noMove="1" noResize="1" noEditPoints="1" noAdjustHandles="1" noChangeArrowheads="1" noChangeShapeType="1" noTextEdit="1"/>
              </p:cNvSpPr>
              <p:nvPr/>
            </p:nvSpPr>
            <p:spPr>
              <a:xfrm>
                <a:off x="4347410" y="1373560"/>
                <a:ext cx="287323" cy="276999"/>
              </a:xfrm>
              <a:prstGeom prst="rect">
                <a:avLst/>
              </a:prstGeom>
              <a:blipFill>
                <a:blip r:embed="rId8"/>
                <a:stretch>
                  <a:fillRect l="-10638" r="-6383"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C0A4C70-4218-9C74-53E4-CF15A730B41F}"/>
                  </a:ext>
                </a:extLst>
              </p:cNvPr>
              <p:cNvSpPr txBox="1"/>
              <p:nvPr/>
            </p:nvSpPr>
            <p:spPr>
              <a:xfrm>
                <a:off x="4786057" y="1992924"/>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26" name="TextBox 25">
                <a:extLst>
                  <a:ext uri="{FF2B5EF4-FFF2-40B4-BE49-F238E27FC236}">
                    <a16:creationId xmlns:a16="http://schemas.microsoft.com/office/drawing/2014/main" id="{5C0A4C70-4218-9C74-53E4-CF15A730B41F}"/>
                  </a:ext>
                </a:extLst>
              </p:cNvPr>
              <p:cNvSpPr txBox="1">
                <a:spLocks noRot="1" noChangeAspect="1" noMove="1" noResize="1" noEditPoints="1" noAdjustHandles="1" noChangeArrowheads="1" noChangeShapeType="1" noTextEdit="1"/>
              </p:cNvSpPr>
              <p:nvPr/>
            </p:nvSpPr>
            <p:spPr>
              <a:xfrm>
                <a:off x="4786057" y="1992924"/>
                <a:ext cx="292644" cy="276999"/>
              </a:xfrm>
              <a:prstGeom prst="rect">
                <a:avLst/>
              </a:prstGeom>
              <a:blipFill>
                <a:blip r:embed="rId9"/>
                <a:stretch>
                  <a:fillRect l="-10417" r="-6250"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FF10EBEF-7198-ABED-AC71-A5381F088400}"/>
                  </a:ext>
                </a:extLst>
              </p:cNvPr>
              <p:cNvSpPr txBox="1"/>
              <p:nvPr/>
            </p:nvSpPr>
            <p:spPr>
              <a:xfrm>
                <a:off x="3448158" y="2089161"/>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27" name="TextBox 26">
                <a:extLst>
                  <a:ext uri="{FF2B5EF4-FFF2-40B4-BE49-F238E27FC236}">
                    <a16:creationId xmlns:a16="http://schemas.microsoft.com/office/drawing/2014/main" id="{FF10EBEF-7198-ABED-AC71-A5381F088400}"/>
                  </a:ext>
                </a:extLst>
              </p:cNvPr>
              <p:cNvSpPr txBox="1">
                <a:spLocks noRot="1" noChangeAspect="1" noMove="1" noResize="1" noEditPoints="1" noAdjustHandles="1" noChangeArrowheads="1" noChangeShapeType="1" noTextEdit="1"/>
              </p:cNvSpPr>
              <p:nvPr/>
            </p:nvSpPr>
            <p:spPr>
              <a:xfrm>
                <a:off x="3448158" y="2089161"/>
                <a:ext cx="414472" cy="276999"/>
              </a:xfrm>
              <a:prstGeom prst="rect">
                <a:avLst/>
              </a:prstGeom>
              <a:blipFill>
                <a:blip r:embed="rId10"/>
                <a:stretch>
                  <a:fillRect l="-5882" r="-4412" b="-20000"/>
                </a:stretch>
              </a:blipFill>
            </p:spPr>
            <p:txBody>
              <a:bodyPr/>
              <a:lstStyle/>
              <a:p>
                <a:r>
                  <a:rPr lang="en-SG">
                    <a:noFill/>
                  </a:rPr>
                  <a:t> </a:t>
                </a:r>
              </a:p>
            </p:txBody>
          </p:sp>
        </mc:Fallback>
      </mc:AlternateContent>
      <p:cxnSp>
        <p:nvCxnSpPr>
          <p:cNvPr id="30" name="Straight Connector 29">
            <a:extLst>
              <a:ext uri="{FF2B5EF4-FFF2-40B4-BE49-F238E27FC236}">
                <a16:creationId xmlns:a16="http://schemas.microsoft.com/office/drawing/2014/main" id="{D69021A4-FBD5-E768-8AD1-C9362EA80D06}"/>
              </a:ext>
            </a:extLst>
          </p:cNvPr>
          <p:cNvCxnSpPr/>
          <p:nvPr/>
        </p:nvCxnSpPr>
        <p:spPr>
          <a:xfrm flipV="1">
            <a:off x="7088618" y="2183895"/>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4134FB-767B-2EA1-6846-20B58865CD30}"/>
              </a:ext>
            </a:extLst>
          </p:cNvPr>
          <p:cNvCxnSpPr>
            <a:cxnSpLocks/>
          </p:cNvCxnSpPr>
          <p:nvPr/>
        </p:nvCxnSpPr>
        <p:spPr>
          <a:xfrm flipV="1">
            <a:off x="7524604" y="1762476"/>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5F779F-B2CE-5616-5E14-0B6EE6B8B4DA}"/>
              </a:ext>
            </a:extLst>
          </p:cNvPr>
          <p:cNvCxnSpPr>
            <a:cxnSpLocks/>
          </p:cNvCxnSpPr>
          <p:nvPr/>
        </p:nvCxnSpPr>
        <p:spPr>
          <a:xfrm flipV="1">
            <a:off x="6181950" y="1850523"/>
            <a:ext cx="0" cy="8180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DACD53-845C-7924-AF7B-2D8FE2E91E60}"/>
              </a:ext>
            </a:extLst>
          </p:cNvPr>
          <p:cNvCxnSpPr>
            <a:cxnSpLocks/>
          </p:cNvCxnSpPr>
          <p:nvPr/>
        </p:nvCxnSpPr>
        <p:spPr>
          <a:xfrm flipV="1">
            <a:off x="6644308" y="2438863"/>
            <a:ext cx="0" cy="20571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7FE1D64A-7E99-C8DF-AE24-02BD14BBDED3}"/>
                  </a:ext>
                </a:extLst>
              </p:cNvPr>
              <p:cNvSpPr txBox="1"/>
              <p:nvPr/>
            </p:nvSpPr>
            <p:spPr>
              <a:xfrm>
                <a:off x="6942296" y="1776451"/>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4" name="TextBox 33">
                <a:extLst>
                  <a:ext uri="{FF2B5EF4-FFF2-40B4-BE49-F238E27FC236}">
                    <a16:creationId xmlns:a16="http://schemas.microsoft.com/office/drawing/2014/main" id="{7FE1D64A-7E99-C8DF-AE24-02BD14BBDED3}"/>
                  </a:ext>
                </a:extLst>
              </p:cNvPr>
              <p:cNvSpPr txBox="1">
                <a:spLocks noRot="1" noChangeAspect="1" noMove="1" noResize="1" noEditPoints="1" noAdjustHandles="1" noChangeArrowheads="1" noChangeShapeType="1" noTextEdit="1"/>
              </p:cNvSpPr>
              <p:nvPr/>
            </p:nvSpPr>
            <p:spPr>
              <a:xfrm>
                <a:off x="6942296" y="1776451"/>
                <a:ext cx="292644" cy="276999"/>
              </a:xfrm>
              <a:prstGeom prst="rect">
                <a:avLst/>
              </a:prstGeom>
              <a:blipFill>
                <a:blip r:embed="rId11"/>
                <a:stretch>
                  <a:fillRect l="-10417" r="-4167"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CCC14FB-43F2-61EB-116B-E7BBBC8CC199}"/>
                  </a:ext>
                </a:extLst>
              </p:cNvPr>
              <p:cNvSpPr txBox="1"/>
              <p:nvPr/>
            </p:nvSpPr>
            <p:spPr>
              <a:xfrm>
                <a:off x="7380943" y="1357167"/>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5" name="TextBox 34">
                <a:extLst>
                  <a:ext uri="{FF2B5EF4-FFF2-40B4-BE49-F238E27FC236}">
                    <a16:creationId xmlns:a16="http://schemas.microsoft.com/office/drawing/2014/main" id="{4CCC14FB-43F2-61EB-116B-E7BBBC8CC199}"/>
                  </a:ext>
                </a:extLst>
              </p:cNvPr>
              <p:cNvSpPr txBox="1">
                <a:spLocks noRot="1" noChangeAspect="1" noMove="1" noResize="1" noEditPoints="1" noAdjustHandles="1" noChangeArrowheads="1" noChangeShapeType="1" noTextEdit="1"/>
              </p:cNvSpPr>
              <p:nvPr/>
            </p:nvSpPr>
            <p:spPr>
              <a:xfrm>
                <a:off x="7380943" y="1357167"/>
                <a:ext cx="287323" cy="276999"/>
              </a:xfrm>
              <a:prstGeom prst="rect">
                <a:avLst/>
              </a:prstGeom>
              <a:blipFill>
                <a:blip r:embed="rId12"/>
                <a:stretch>
                  <a:fillRect l="-10638" r="-4255"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E086215-051E-AA78-7A26-0BAC32690EEE}"/>
                  </a:ext>
                </a:extLst>
              </p:cNvPr>
              <p:cNvSpPr txBox="1"/>
              <p:nvPr/>
            </p:nvSpPr>
            <p:spPr>
              <a:xfrm>
                <a:off x="6064001" y="1545149"/>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6" name="TextBox 35">
                <a:extLst>
                  <a:ext uri="{FF2B5EF4-FFF2-40B4-BE49-F238E27FC236}">
                    <a16:creationId xmlns:a16="http://schemas.microsoft.com/office/drawing/2014/main" id="{4E086215-051E-AA78-7A26-0BAC32690EEE}"/>
                  </a:ext>
                </a:extLst>
              </p:cNvPr>
              <p:cNvSpPr txBox="1">
                <a:spLocks noRot="1" noChangeAspect="1" noMove="1" noResize="1" noEditPoints="1" noAdjustHandles="1" noChangeArrowheads="1" noChangeShapeType="1" noTextEdit="1"/>
              </p:cNvSpPr>
              <p:nvPr/>
            </p:nvSpPr>
            <p:spPr>
              <a:xfrm>
                <a:off x="6064001" y="1545149"/>
                <a:ext cx="414472" cy="276999"/>
              </a:xfrm>
              <a:prstGeom prst="rect">
                <a:avLst/>
              </a:prstGeom>
              <a:blipFill>
                <a:blip r:embed="rId13"/>
                <a:stretch>
                  <a:fillRect l="-5882" r="-4412"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64A3E02A-B280-6A2E-2E31-8ED70A418982}"/>
                  </a:ext>
                </a:extLst>
              </p:cNvPr>
              <p:cNvSpPr txBox="1"/>
              <p:nvPr/>
            </p:nvSpPr>
            <p:spPr>
              <a:xfrm>
                <a:off x="6481691" y="2072768"/>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7" name="TextBox 36">
                <a:extLst>
                  <a:ext uri="{FF2B5EF4-FFF2-40B4-BE49-F238E27FC236}">
                    <a16:creationId xmlns:a16="http://schemas.microsoft.com/office/drawing/2014/main" id="{64A3E02A-B280-6A2E-2E31-8ED70A418982}"/>
                  </a:ext>
                </a:extLst>
              </p:cNvPr>
              <p:cNvSpPr txBox="1">
                <a:spLocks noRot="1" noChangeAspect="1" noMove="1" noResize="1" noEditPoints="1" noAdjustHandles="1" noChangeArrowheads="1" noChangeShapeType="1" noTextEdit="1"/>
              </p:cNvSpPr>
              <p:nvPr/>
            </p:nvSpPr>
            <p:spPr>
              <a:xfrm>
                <a:off x="6481691" y="2072768"/>
                <a:ext cx="414472" cy="276999"/>
              </a:xfrm>
              <a:prstGeom prst="rect">
                <a:avLst/>
              </a:prstGeom>
              <a:blipFill>
                <a:blip r:embed="rId14"/>
                <a:stretch>
                  <a:fillRect l="-5882" r="-5882" b="-22222"/>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2322259-5826-122D-1560-121C5981A5C7}"/>
                  </a:ext>
                </a:extLst>
              </p:cNvPr>
              <p:cNvSpPr txBox="1"/>
              <p:nvPr/>
            </p:nvSpPr>
            <p:spPr>
              <a:xfrm>
                <a:off x="1778915" y="3037840"/>
                <a:ext cx="17312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39" name="TextBox 38">
                <a:extLst>
                  <a:ext uri="{FF2B5EF4-FFF2-40B4-BE49-F238E27FC236}">
                    <a16:creationId xmlns:a16="http://schemas.microsoft.com/office/drawing/2014/main" id="{22322259-5826-122D-1560-121C5981A5C7}"/>
                  </a:ext>
                </a:extLst>
              </p:cNvPr>
              <p:cNvSpPr txBox="1">
                <a:spLocks noRot="1" noChangeAspect="1" noMove="1" noResize="1" noEditPoints="1" noAdjustHandles="1" noChangeArrowheads="1" noChangeShapeType="1" noTextEdit="1"/>
              </p:cNvSpPr>
              <p:nvPr/>
            </p:nvSpPr>
            <p:spPr>
              <a:xfrm>
                <a:off x="1778915" y="3037840"/>
                <a:ext cx="173124" cy="276999"/>
              </a:xfrm>
              <a:prstGeom prst="rect">
                <a:avLst/>
              </a:prstGeom>
              <a:blipFill>
                <a:blip r:embed="rId15"/>
                <a:stretch>
                  <a:fillRect l="-17857" r="-21429" b="-2174"/>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1DC03E7C-B6AA-163F-DEFA-ACF7D0C9B74B}"/>
                  </a:ext>
                </a:extLst>
              </p:cNvPr>
              <p:cNvSpPr txBox="1"/>
              <p:nvPr/>
            </p:nvSpPr>
            <p:spPr>
              <a:xfrm>
                <a:off x="3518110" y="3037841"/>
                <a:ext cx="13665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r>
                        <m:rPr>
                          <m:nor/>
                        </m:rPr>
                        <a:rPr lang="en-SG" b="1" i="0" smtClean="0">
                          <a:latin typeface="Cambria Math" panose="02040503050406030204" pitchFamily="18" charset="0"/>
                          <a:cs typeface="Segoe UI Semilight" panose="020B0402040204020203" pitchFamily="34" charset="0"/>
                        </a:rPr>
                        <m:t>′</m:t>
                      </m:r>
                      <m:r>
                        <a:rPr lang="en-SG" b="1" i="1">
                          <a:latin typeface="Cambria Math" panose="02040503050406030204" pitchFamily="18" charset="0"/>
                          <a:cs typeface="Segoe UI Semilight" panose="020B0402040204020203" pitchFamily="34" charset="0"/>
                        </a:rPr>
                        <m:t>=</m:t>
                      </m:r>
                      <m:r>
                        <a:rPr lang="en-SG" i="1">
                          <a:latin typeface="Cambria Math" panose="02040503050406030204" pitchFamily="18" charset="0"/>
                          <a:cs typeface="Segoe UI Semilight" panose="020B0402040204020203" pitchFamily="34" charset="0"/>
                        </a:rPr>
                        <m:t>𝑠</m:t>
                      </m:r>
                      <m:r>
                        <a:rPr lang="en-SG" i="1">
                          <a:latin typeface="Cambria Math" panose="02040503050406030204" pitchFamily="18" charset="0"/>
                          <a:cs typeface="Segoe UI Semilight" panose="020B0402040204020203" pitchFamily="34" charset="0"/>
                        </a:rPr>
                        <m:t>h</m:t>
                      </m:r>
                      <m:r>
                        <a:rPr lang="en-SG" i="1">
                          <a:latin typeface="Cambria Math" panose="02040503050406030204" pitchFamily="18" charset="0"/>
                          <a:cs typeface="Segoe UI Semilight" panose="020B0402040204020203" pitchFamily="34" charset="0"/>
                        </a:rPr>
                        <m:t>𝑖𝑓𝑡</m:t>
                      </m:r>
                      <m:r>
                        <a:rPr lang="en-SG" i="1">
                          <a:latin typeface="Cambria Math" panose="02040503050406030204" pitchFamily="18" charset="0"/>
                          <a:cs typeface="Segoe UI Semilight" panose="020B0402040204020203" pitchFamily="34" charset="0"/>
                        </a:rPr>
                        <m:t>(</m:t>
                      </m:r>
                      <m:r>
                        <m:rPr>
                          <m:nor/>
                        </m:rPr>
                        <a:rPr lang="en-SG" b="1" i="0" smtClean="0">
                          <a:latin typeface="Cambria Math" panose="02040503050406030204" pitchFamily="18" charset="0"/>
                          <a:cs typeface="Segoe UI Semilight" panose="020B0402040204020203" pitchFamily="34" charset="0"/>
                        </a:rPr>
                        <m:t>x</m:t>
                      </m:r>
                      <m:r>
                        <a:rPr lang="en-SG" i="1">
                          <a:latin typeface="Cambria Math" panose="02040503050406030204" pitchFamily="18" charset="0"/>
                          <a:cs typeface="Segoe UI Semilight" panose="020B0402040204020203" pitchFamily="34" charset="0"/>
                        </a:rPr>
                        <m:t>)</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40" name="TextBox 39">
                <a:extLst>
                  <a:ext uri="{FF2B5EF4-FFF2-40B4-BE49-F238E27FC236}">
                    <a16:creationId xmlns:a16="http://schemas.microsoft.com/office/drawing/2014/main" id="{1DC03E7C-B6AA-163F-DEFA-ACF7D0C9B74B}"/>
                  </a:ext>
                </a:extLst>
              </p:cNvPr>
              <p:cNvSpPr txBox="1">
                <a:spLocks noRot="1" noChangeAspect="1" noMove="1" noResize="1" noEditPoints="1" noAdjustHandles="1" noChangeArrowheads="1" noChangeShapeType="1" noTextEdit="1"/>
              </p:cNvSpPr>
              <p:nvPr/>
            </p:nvSpPr>
            <p:spPr>
              <a:xfrm>
                <a:off x="3518110" y="3037841"/>
                <a:ext cx="1366593" cy="276999"/>
              </a:xfrm>
              <a:prstGeom prst="rect">
                <a:avLst/>
              </a:prstGeom>
              <a:blipFill>
                <a:blip r:embed="rId16"/>
                <a:stretch>
                  <a:fillRect l="-1786" r="-5804" b="-36957"/>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E4BA36-5828-57F0-05CA-873B18780FEB}"/>
                  </a:ext>
                </a:extLst>
              </p:cNvPr>
              <p:cNvSpPr txBox="1"/>
              <p:nvPr/>
            </p:nvSpPr>
            <p:spPr>
              <a:xfrm>
                <a:off x="6023810" y="3021718"/>
                <a:ext cx="15870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r>
                        <m:rPr>
                          <m:nor/>
                        </m:rPr>
                        <a:rPr lang="en-SG" b="1" i="0" smtClean="0">
                          <a:latin typeface="Cambria Math" panose="02040503050406030204" pitchFamily="18" charset="0"/>
                          <a:cs typeface="Segoe UI Semilight" panose="020B0402040204020203" pitchFamily="34" charset="0"/>
                        </a:rPr>
                        <m:t>′′</m:t>
                      </m:r>
                      <m:r>
                        <a:rPr lang="en-SG" b="1" i="1">
                          <a:latin typeface="Cambria Math" panose="02040503050406030204" pitchFamily="18" charset="0"/>
                          <a:cs typeface="Segoe UI Semilight" panose="020B0402040204020203" pitchFamily="34" charset="0"/>
                        </a:rPr>
                        <m:t>=</m:t>
                      </m:r>
                      <m:sSup>
                        <m:sSupPr>
                          <m:ctrlPr>
                            <a:rPr lang="en-SG" i="1" smtClean="0">
                              <a:latin typeface="Cambria Math" panose="02040503050406030204" pitchFamily="18" charset="0"/>
                              <a:cs typeface="Segoe UI Semilight" panose="020B0402040204020203" pitchFamily="34" charset="0"/>
                            </a:rPr>
                          </m:ctrlPr>
                        </m:sSupPr>
                        <m:e>
                          <m:r>
                            <a:rPr lang="en-SG" b="0" i="1" smtClean="0">
                              <a:latin typeface="Cambria Math" panose="02040503050406030204" pitchFamily="18" charset="0"/>
                              <a:cs typeface="Segoe UI Semilight" panose="020B0402040204020203" pitchFamily="34" charset="0"/>
                            </a:rPr>
                            <m:t>𝑠</m:t>
                          </m:r>
                          <m:r>
                            <a:rPr lang="en-SG" b="0" i="1" smtClean="0">
                              <a:latin typeface="Cambria Math" panose="02040503050406030204" pitchFamily="18" charset="0"/>
                              <a:cs typeface="Segoe UI Semilight" panose="020B0402040204020203" pitchFamily="34" charset="0"/>
                            </a:rPr>
                            <m:t>h</m:t>
                          </m:r>
                          <m:r>
                            <a:rPr lang="en-SG" b="0" i="1" smtClean="0">
                              <a:latin typeface="Cambria Math" panose="02040503050406030204" pitchFamily="18" charset="0"/>
                              <a:cs typeface="Segoe UI Semilight" panose="020B0402040204020203" pitchFamily="34" charset="0"/>
                            </a:rPr>
                            <m:t>𝑖𝑓𝑡</m:t>
                          </m:r>
                        </m:e>
                        <m:sup>
                          <m:r>
                            <a:rPr lang="en-SG" b="0" i="1" smtClean="0">
                              <a:latin typeface="Cambria Math" panose="02040503050406030204" pitchFamily="18" charset="0"/>
                              <a:cs typeface="Segoe UI Semilight" panose="020B0402040204020203" pitchFamily="34" charset="0"/>
                            </a:rPr>
                            <m:t>2</m:t>
                          </m:r>
                        </m:sup>
                      </m:sSup>
                      <m:r>
                        <a:rPr lang="en-SG" b="1" i="1">
                          <a:latin typeface="Cambria Math" panose="02040503050406030204" pitchFamily="18" charset="0"/>
                          <a:cs typeface="Segoe UI Semilight" panose="020B0402040204020203" pitchFamily="34" charset="0"/>
                        </a:rPr>
                        <m:t>(</m:t>
                      </m:r>
                      <m:r>
                        <m:rPr>
                          <m:nor/>
                        </m:rPr>
                        <a:rPr lang="en-SG" b="1" i="0" smtClean="0">
                          <a:latin typeface="Cambria Math" panose="02040503050406030204" pitchFamily="18" charset="0"/>
                          <a:cs typeface="Segoe UI Semilight" panose="020B0402040204020203" pitchFamily="34" charset="0"/>
                        </a:rPr>
                        <m:t>x</m:t>
                      </m:r>
                      <m:r>
                        <a:rPr lang="en-SG" b="1" i="1">
                          <a:latin typeface="Cambria Math" panose="02040503050406030204" pitchFamily="18" charset="0"/>
                          <a:cs typeface="Segoe UI Semilight" panose="020B0402040204020203" pitchFamily="34" charset="0"/>
                        </a:rPr>
                        <m:t>)</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0EE4BA36-5828-57F0-05CA-873B18780FEB}"/>
                  </a:ext>
                </a:extLst>
              </p:cNvPr>
              <p:cNvSpPr txBox="1">
                <a:spLocks noRot="1" noChangeAspect="1" noMove="1" noResize="1" noEditPoints="1" noAdjustHandles="1" noChangeArrowheads="1" noChangeShapeType="1" noTextEdit="1"/>
              </p:cNvSpPr>
              <p:nvPr/>
            </p:nvSpPr>
            <p:spPr>
              <a:xfrm>
                <a:off x="6023810" y="3021718"/>
                <a:ext cx="1587037" cy="276999"/>
              </a:xfrm>
              <a:prstGeom prst="rect">
                <a:avLst/>
              </a:prstGeom>
              <a:blipFill>
                <a:blip r:embed="rId17"/>
                <a:stretch>
                  <a:fillRect r="-3462" b="-40000"/>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B9735DE8-52BB-1700-E842-BEFAEF35AABF}"/>
              </a:ext>
            </a:extLst>
          </p:cNvPr>
          <p:cNvSpPr txBox="1"/>
          <p:nvPr/>
        </p:nvSpPr>
        <p:spPr>
          <a:xfrm>
            <a:off x="8253454" y="2149997"/>
            <a:ext cx="812787" cy="707886"/>
          </a:xfrm>
          <a:prstGeom prst="rect">
            <a:avLst/>
          </a:prstGeom>
          <a:noFill/>
        </p:spPr>
        <p:txBody>
          <a:bodyPr wrap="square" rtlCol="0">
            <a:spAutoFit/>
          </a:bodyPr>
          <a:lstStyle/>
          <a:p>
            <a:pPr algn="l"/>
            <a:r>
              <a:rPr lang="en-SG" sz="4000" i="1">
                <a:latin typeface="Segoe UI Semilight" panose="020B0402040204020203" pitchFamily="34" charset="0"/>
                <a:cs typeface="Segoe UI Semilight" panose="020B0402040204020203" pitchFamily="34" charset="0"/>
              </a:rPr>
              <a:t>…</a:t>
            </a:r>
          </a:p>
        </p:txBody>
      </p:sp>
      <p:sp>
        <p:nvSpPr>
          <p:cNvPr id="46" name="Oval 45">
            <a:extLst>
              <a:ext uri="{FF2B5EF4-FFF2-40B4-BE49-F238E27FC236}">
                <a16:creationId xmlns:a16="http://schemas.microsoft.com/office/drawing/2014/main" id="{867AF5F7-2FCD-B453-29C3-175B687FE6BA}"/>
              </a:ext>
            </a:extLst>
          </p:cNvPr>
          <p:cNvSpPr/>
          <p:nvPr/>
        </p:nvSpPr>
        <p:spPr>
          <a:xfrm rot="2623486">
            <a:off x="1148502" y="2639131"/>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DC92309-AC2D-FAC2-6F95-68AE13DED0B9}"/>
              </a:ext>
            </a:extLst>
          </p:cNvPr>
          <p:cNvSpPr/>
          <p:nvPr/>
        </p:nvSpPr>
        <p:spPr>
          <a:xfrm>
            <a:off x="1584367" y="2634735"/>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4C75856-8592-F1BF-4EB9-060C6A286965}"/>
              </a:ext>
            </a:extLst>
          </p:cNvPr>
          <p:cNvSpPr/>
          <p:nvPr/>
        </p:nvSpPr>
        <p:spPr>
          <a:xfrm rot="281892">
            <a:off x="2022730" y="2649402"/>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0FB68FE-13FE-BA4F-852F-21D617535150}"/>
              </a:ext>
            </a:extLst>
          </p:cNvPr>
          <p:cNvSpPr/>
          <p:nvPr/>
        </p:nvSpPr>
        <p:spPr>
          <a:xfrm rot="21296199">
            <a:off x="2437475" y="2644886"/>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0A27E23F-1281-C44C-A41D-35B6F67874ED}"/>
              </a:ext>
            </a:extLst>
          </p:cNvPr>
          <p:cNvCxnSpPr>
            <a:stCxn id="46" idx="7"/>
            <a:endCxn id="47" idx="2"/>
          </p:cNvCxnSpPr>
          <p:nvPr/>
        </p:nvCxnSpPr>
        <p:spPr>
          <a:xfrm flipV="1">
            <a:off x="1347407" y="2734200"/>
            <a:ext cx="236960" cy="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EB6A80F-A8F1-2602-F636-88C4916847E6}"/>
              </a:ext>
            </a:extLst>
          </p:cNvPr>
          <p:cNvCxnSpPr>
            <a:cxnSpLocks/>
            <a:stCxn id="47" idx="6"/>
            <a:endCxn id="49" idx="2"/>
          </p:cNvCxnSpPr>
          <p:nvPr/>
        </p:nvCxnSpPr>
        <p:spPr>
          <a:xfrm>
            <a:off x="1783296" y="2734200"/>
            <a:ext cx="239768" cy="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DD9A4C5-BB68-29A9-A68E-2C561A0BD75E}"/>
              </a:ext>
            </a:extLst>
          </p:cNvPr>
          <p:cNvCxnSpPr>
            <a:cxnSpLocks/>
            <a:stCxn id="49" idx="6"/>
            <a:endCxn id="50" idx="2"/>
          </p:cNvCxnSpPr>
          <p:nvPr/>
        </p:nvCxnSpPr>
        <p:spPr>
          <a:xfrm flipV="1">
            <a:off x="2221325" y="2753129"/>
            <a:ext cx="216538"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A4916F3-8F5B-F552-51EC-62DB54743989}"/>
              </a:ext>
            </a:extLst>
          </p:cNvPr>
          <p:cNvCxnSpPr>
            <a:cxnSpLocks/>
            <a:stCxn id="50" idx="6"/>
          </p:cNvCxnSpPr>
          <p:nvPr/>
        </p:nvCxnSpPr>
        <p:spPr>
          <a:xfrm flipV="1">
            <a:off x="2636016" y="2734199"/>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4F03189-1E96-18C1-2499-016429E0A075}"/>
              </a:ext>
            </a:extLst>
          </p:cNvPr>
          <p:cNvCxnSpPr>
            <a:cxnSpLocks/>
          </p:cNvCxnSpPr>
          <p:nvPr/>
        </p:nvCxnSpPr>
        <p:spPr>
          <a:xfrm flipV="1">
            <a:off x="935696" y="2741456"/>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9F9EF2EC-856D-DD28-40C5-0F0FAE2B4095}"/>
              </a:ext>
            </a:extLst>
          </p:cNvPr>
          <p:cNvSpPr/>
          <p:nvPr/>
        </p:nvSpPr>
        <p:spPr>
          <a:xfrm rot="2623486">
            <a:off x="3507617" y="2621193"/>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E027A15-4A31-3508-BB88-ADA72DC81BAA}"/>
              </a:ext>
            </a:extLst>
          </p:cNvPr>
          <p:cNvSpPr/>
          <p:nvPr/>
        </p:nvSpPr>
        <p:spPr>
          <a:xfrm>
            <a:off x="3943482" y="2616797"/>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6191802-A0F2-8FA7-0C64-E49860C85B4E}"/>
              </a:ext>
            </a:extLst>
          </p:cNvPr>
          <p:cNvSpPr/>
          <p:nvPr/>
        </p:nvSpPr>
        <p:spPr>
          <a:xfrm rot="281892">
            <a:off x="4381845" y="2631464"/>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CA812D-8F02-D004-3225-C2AB92A3D4DC}"/>
              </a:ext>
            </a:extLst>
          </p:cNvPr>
          <p:cNvSpPr/>
          <p:nvPr/>
        </p:nvSpPr>
        <p:spPr>
          <a:xfrm rot="21296199">
            <a:off x="4796590" y="2626948"/>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4A5E624F-2BF7-9644-40C1-2ECD10591042}"/>
              </a:ext>
            </a:extLst>
          </p:cNvPr>
          <p:cNvCxnSpPr>
            <a:stCxn id="71" idx="7"/>
            <a:endCxn id="72" idx="2"/>
          </p:cNvCxnSpPr>
          <p:nvPr/>
        </p:nvCxnSpPr>
        <p:spPr>
          <a:xfrm flipV="1">
            <a:off x="3706522" y="2716262"/>
            <a:ext cx="236960" cy="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C8D9AB1-9C57-F33A-5BCA-8736F9F5C5B9}"/>
              </a:ext>
            </a:extLst>
          </p:cNvPr>
          <p:cNvCxnSpPr>
            <a:cxnSpLocks/>
            <a:stCxn id="72" idx="6"/>
            <a:endCxn id="73" idx="2"/>
          </p:cNvCxnSpPr>
          <p:nvPr/>
        </p:nvCxnSpPr>
        <p:spPr>
          <a:xfrm>
            <a:off x="4142411" y="2716262"/>
            <a:ext cx="239768" cy="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929959E-F33D-F046-6E94-989DE8B631E1}"/>
              </a:ext>
            </a:extLst>
          </p:cNvPr>
          <p:cNvCxnSpPr>
            <a:cxnSpLocks/>
            <a:stCxn id="73" idx="6"/>
            <a:endCxn id="74" idx="2"/>
          </p:cNvCxnSpPr>
          <p:nvPr/>
        </p:nvCxnSpPr>
        <p:spPr>
          <a:xfrm flipV="1">
            <a:off x="4580440" y="2735191"/>
            <a:ext cx="216538"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D399F3B-DA9D-EAA4-D431-8C8B24B89F17}"/>
              </a:ext>
            </a:extLst>
          </p:cNvPr>
          <p:cNvCxnSpPr>
            <a:cxnSpLocks/>
            <a:stCxn id="74" idx="6"/>
          </p:cNvCxnSpPr>
          <p:nvPr/>
        </p:nvCxnSpPr>
        <p:spPr>
          <a:xfrm flipV="1">
            <a:off x="4995131" y="2716261"/>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E042531-690A-D228-DA3E-A34F789EAD06}"/>
              </a:ext>
            </a:extLst>
          </p:cNvPr>
          <p:cNvCxnSpPr>
            <a:cxnSpLocks/>
          </p:cNvCxnSpPr>
          <p:nvPr/>
        </p:nvCxnSpPr>
        <p:spPr>
          <a:xfrm flipV="1">
            <a:off x="3294811" y="2723518"/>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BA8D8989-30C3-8E43-B8B5-EFA4587500F1}"/>
              </a:ext>
            </a:extLst>
          </p:cNvPr>
          <p:cNvSpPr/>
          <p:nvPr/>
        </p:nvSpPr>
        <p:spPr>
          <a:xfrm rot="2623486">
            <a:off x="6116643" y="2656443"/>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6F503FC-C17B-C887-BC65-25BCB6E527DA}"/>
              </a:ext>
            </a:extLst>
          </p:cNvPr>
          <p:cNvSpPr/>
          <p:nvPr/>
        </p:nvSpPr>
        <p:spPr>
          <a:xfrm>
            <a:off x="6552508" y="2652047"/>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A084529-0165-3018-F28C-ACA6693F3956}"/>
              </a:ext>
            </a:extLst>
          </p:cNvPr>
          <p:cNvSpPr/>
          <p:nvPr/>
        </p:nvSpPr>
        <p:spPr>
          <a:xfrm rot="281892">
            <a:off x="6990871" y="2666714"/>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C7D24DF-AE65-DFBF-2AD9-6877ABD5EC8D}"/>
              </a:ext>
            </a:extLst>
          </p:cNvPr>
          <p:cNvSpPr/>
          <p:nvPr/>
        </p:nvSpPr>
        <p:spPr>
          <a:xfrm rot="21296199">
            <a:off x="7405616" y="2662198"/>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FB332506-0766-0B70-2219-9DADC4910044}"/>
              </a:ext>
            </a:extLst>
          </p:cNvPr>
          <p:cNvCxnSpPr>
            <a:stCxn id="80" idx="7"/>
            <a:endCxn id="81" idx="2"/>
          </p:cNvCxnSpPr>
          <p:nvPr/>
        </p:nvCxnSpPr>
        <p:spPr>
          <a:xfrm flipV="1">
            <a:off x="6315548" y="2751512"/>
            <a:ext cx="236960" cy="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C2C485E-1513-EBEC-8FAF-BA53FD702C1D}"/>
              </a:ext>
            </a:extLst>
          </p:cNvPr>
          <p:cNvCxnSpPr>
            <a:cxnSpLocks/>
            <a:stCxn id="81" idx="6"/>
            <a:endCxn id="82" idx="2"/>
          </p:cNvCxnSpPr>
          <p:nvPr/>
        </p:nvCxnSpPr>
        <p:spPr>
          <a:xfrm>
            <a:off x="6751437" y="2751512"/>
            <a:ext cx="239768" cy="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0DBA7B-9C30-AF94-0646-BC9D99BA62EE}"/>
              </a:ext>
            </a:extLst>
          </p:cNvPr>
          <p:cNvCxnSpPr>
            <a:cxnSpLocks/>
            <a:stCxn id="82" idx="6"/>
            <a:endCxn id="83" idx="2"/>
          </p:cNvCxnSpPr>
          <p:nvPr/>
        </p:nvCxnSpPr>
        <p:spPr>
          <a:xfrm flipV="1">
            <a:off x="7189466" y="2770441"/>
            <a:ext cx="216538"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1D258D4-4DD7-8F77-8113-9E57FEF97865}"/>
              </a:ext>
            </a:extLst>
          </p:cNvPr>
          <p:cNvCxnSpPr>
            <a:cxnSpLocks/>
            <a:stCxn id="83" idx="6"/>
          </p:cNvCxnSpPr>
          <p:nvPr/>
        </p:nvCxnSpPr>
        <p:spPr>
          <a:xfrm flipV="1">
            <a:off x="7604157" y="2751511"/>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F6DBCC-2AFE-E771-72D6-49415ED22CB6}"/>
              </a:ext>
            </a:extLst>
          </p:cNvPr>
          <p:cNvCxnSpPr>
            <a:cxnSpLocks/>
          </p:cNvCxnSpPr>
          <p:nvPr/>
        </p:nvCxnSpPr>
        <p:spPr>
          <a:xfrm flipV="1">
            <a:off x="5903837" y="2758768"/>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7E53FDF-C03A-1157-4E55-12AAC09EB9CE}"/>
              </a:ext>
            </a:extLst>
          </p:cNvPr>
          <p:cNvGrpSpPr/>
          <p:nvPr/>
        </p:nvGrpSpPr>
        <p:grpSpPr>
          <a:xfrm>
            <a:off x="1679049" y="3853044"/>
            <a:ext cx="5356928" cy="1715261"/>
            <a:chOff x="1679049" y="3853044"/>
            <a:chExt cx="5356928" cy="1715261"/>
          </a:xfrm>
        </p:grpSpPr>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8D113E40-6641-9185-1995-77D0B925A5E7}"/>
                    </a:ext>
                  </a:extLst>
                </p:cNvPr>
                <p:cNvSpPr txBox="1"/>
                <p:nvPr/>
              </p:nvSpPr>
              <p:spPr>
                <a:xfrm>
                  <a:off x="1679049" y="3859325"/>
                  <a:ext cx="437299" cy="1706429"/>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20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2000" i="1" smtClean="0">
                                    <a:latin typeface="Cambria Math" panose="02040503050406030204" pitchFamily="18" charset="0"/>
                                    <a:cs typeface="Segoe UI Semilight" panose="020B0402040204020203" pitchFamily="34" charset="0"/>
                                  </a:rPr>
                                </m:ctrlPr>
                              </m:mPr>
                              <m:mr>
                                <m:e>
                                  <m:r>
                                    <m:rPr>
                                      <m:brk m:alnAt="7"/>
                                    </m:rPr>
                                    <a:rPr lang="en-SG" sz="2000" i="1" smtClean="0">
                                      <a:latin typeface="Cambria Math" panose="02040503050406030204" pitchFamily="18" charset="0"/>
                                      <a:cs typeface="Segoe UI Semilight" panose="020B0402040204020203" pitchFamily="34" charset="0"/>
                                    </a:rPr>
                                    <m:t>⋮</m:t>
                                  </m:r>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0</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1</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2</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3</m:t>
                                      </m:r>
                                    </m:sub>
                                  </m:sSub>
                                </m:e>
                              </m:mr>
                              <m:mr>
                                <m:e>
                                  <m:r>
                                    <a:rPr lang="en-SG" sz="2000" i="1" smtClean="0">
                                      <a:latin typeface="Cambria Math" panose="02040503050406030204" pitchFamily="18" charset="0"/>
                                      <a:cs typeface="Segoe UI Semilight" panose="020B0402040204020203" pitchFamily="34" charset="0"/>
                                    </a:rPr>
                                    <m:t>⋮</m:t>
                                  </m:r>
                                </m:e>
                              </m:mr>
                            </m:m>
                          </m:e>
                        </m:d>
                      </m:oMath>
                    </m:oMathPara>
                  </a14:m>
                  <a:endParaRPr lang="en-SG" sz="2000" i="1">
                    <a:latin typeface="Segoe UI Semilight" panose="020B0402040204020203" pitchFamily="34" charset="0"/>
                    <a:cs typeface="Segoe UI Semilight" panose="020B0402040204020203" pitchFamily="34" charset="0"/>
                  </a:endParaRPr>
                </a:p>
              </p:txBody>
            </p:sp>
          </mc:Choice>
          <mc:Fallback>
            <p:sp>
              <p:nvSpPr>
                <p:cNvPr id="90" name="TextBox 89">
                  <a:extLst>
                    <a:ext uri="{FF2B5EF4-FFF2-40B4-BE49-F238E27FC236}">
                      <a16:creationId xmlns:a16="http://schemas.microsoft.com/office/drawing/2014/main" id="{8D113E40-6641-9185-1995-77D0B925A5E7}"/>
                    </a:ext>
                  </a:extLst>
                </p:cNvPr>
                <p:cNvSpPr txBox="1">
                  <a:spLocks noRot="1" noChangeAspect="1" noMove="1" noResize="1" noEditPoints="1" noAdjustHandles="1" noChangeArrowheads="1" noChangeShapeType="1" noTextEdit="1"/>
                </p:cNvSpPr>
                <p:nvPr/>
              </p:nvSpPr>
              <p:spPr>
                <a:xfrm>
                  <a:off x="1679049" y="3859325"/>
                  <a:ext cx="437299" cy="1706429"/>
                </a:xfrm>
                <a:prstGeom prst="rect">
                  <a:avLst/>
                </a:prstGeom>
                <a:blipFill>
                  <a:blip r:embed="rId18"/>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7CD69254-5215-6B21-9719-944EE03DDD99}"/>
                    </a:ext>
                  </a:extLst>
                </p:cNvPr>
                <p:cNvSpPr txBox="1"/>
                <p:nvPr/>
              </p:nvSpPr>
              <p:spPr>
                <a:xfrm>
                  <a:off x="4053772" y="3853044"/>
                  <a:ext cx="437299" cy="1706429"/>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20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2000" i="1" smtClean="0">
                                    <a:latin typeface="Cambria Math" panose="02040503050406030204" pitchFamily="18" charset="0"/>
                                    <a:cs typeface="Segoe UI Semilight" panose="020B0402040204020203" pitchFamily="34" charset="0"/>
                                  </a:rPr>
                                </m:ctrlPr>
                              </m:mPr>
                              <m:mr>
                                <m:e>
                                  <m:r>
                                    <m:rPr>
                                      <m:brk m:alnAt="7"/>
                                    </m:rPr>
                                    <a:rPr lang="en-SG" sz="2000" i="1" smtClean="0">
                                      <a:latin typeface="Cambria Math" panose="02040503050406030204" pitchFamily="18" charset="0"/>
                                      <a:cs typeface="Segoe UI Semilight" panose="020B0402040204020203" pitchFamily="34" charset="0"/>
                                    </a:rPr>
                                    <m:t>⋮</m:t>
                                  </m:r>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m:t>
                                      </m:r>
                                      <m:r>
                                        <a:rPr lang="en-SG" sz="2000" b="0" i="1" smtClean="0">
                                          <a:latin typeface="Cambria Math" panose="02040503050406030204" pitchFamily="18" charset="0"/>
                                          <a:cs typeface="Segoe UI Semilight" panose="020B0402040204020203" pitchFamily="34" charset="0"/>
                                        </a:rPr>
                                        <m:t>1</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0</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1</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2</m:t>
                                      </m:r>
                                    </m:sub>
                                  </m:sSub>
                                </m:e>
                              </m:mr>
                              <m:mr>
                                <m:e>
                                  <m:r>
                                    <a:rPr lang="en-SG" sz="2000" i="1" smtClean="0">
                                      <a:latin typeface="Cambria Math" panose="02040503050406030204" pitchFamily="18" charset="0"/>
                                      <a:cs typeface="Segoe UI Semilight" panose="020B0402040204020203" pitchFamily="34" charset="0"/>
                                    </a:rPr>
                                    <m:t>⋮</m:t>
                                  </m:r>
                                </m:e>
                              </m:mr>
                            </m:m>
                          </m:e>
                        </m:d>
                      </m:oMath>
                    </m:oMathPara>
                  </a14:m>
                  <a:endParaRPr lang="en-SG" sz="2000" i="1">
                    <a:latin typeface="Segoe UI Semilight" panose="020B0402040204020203" pitchFamily="34" charset="0"/>
                    <a:cs typeface="Segoe UI Semilight" panose="020B0402040204020203" pitchFamily="34" charset="0"/>
                  </a:endParaRPr>
                </a:p>
              </p:txBody>
            </p:sp>
          </mc:Choice>
          <mc:Fallback>
            <p:sp>
              <p:nvSpPr>
                <p:cNvPr id="91" name="TextBox 90">
                  <a:extLst>
                    <a:ext uri="{FF2B5EF4-FFF2-40B4-BE49-F238E27FC236}">
                      <a16:creationId xmlns:a16="http://schemas.microsoft.com/office/drawing/2014/main" id="{7CD69254-5215-6B21-9719-944EE03DDD99}"/>
                    </a:ext>
                  </a:extLst>
                </p:cNvPr>
                <p:cNvSpPr txBox="1">
                  <a:spLocks noRot="1" noChangeAspect="1" noMove="1" noResize="1" noEditPoints="1" noAdjustHandles="1" noChangeArrowheads="1" noChangeShapeType="1" noTextEdit="1"/>
                </p:cNvSpPr>
                <p:nvPr/>
              </p:nvSpPr>
              <p:spPr>
                <a:xfrm>
                  <a:off x="4053772" y="3853044"/>
                  <a:ext cx="437299" cy="1706429"/>
                </a:xfrm>
                <a:prstGeom prst="rect">
                  <a:avLst/>
                </a:prstGeom>
                <a:blipFill>
                  <a:blip r:embed="rId19"/>
                  <a:stretch>
                    <a:fillRect r="-29167"/>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C27D24D7-DF16-DC5A-C648-75C9CDD368B0}"/>
                    </a:ext>
                  </a:extLst>
                </p:cNvPr>
                <p:cNvSpPr txBox="1"/>
                <p:nvPr/>
              </p:nvSpPr>
              <p:spPr>
                <a:xfrm>
                  <a:off x="6598678" y="3861876"/>
                  <a:ext cx="437299" cy="1706429"/>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SG" sz="20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2000" i="1" smtClean="0">
                                    <a:latin typeface="Cambria Math" panose="02040503050406030204" pitchFamily="18" charset="0"/>
                                    <a:cs typeface="Segoe UI Semilight" panose="020B0402040204020203" pitchFamily="34" charset="0"/>
                                  </a:rPr>
                                </m:ctrlPr>
                              </m:mPr>
                              <m:mr>
                                <m:e>
                                  <m:r>
                                    <m:rPr>
                                      <m:brk m:alnAt="7"/>
                                    </m:rPr>
                                    <a:rPr lang="en-SG" sz="2000" i="1" smtClean="0">
                                      <a:latin typeface="Cambria Math" panose="02040503050406030204" pitchFamily="18" charset="0"/>
                                      <a:cs typeface="Segoe UI Semilight" panose="020B0402040204020203" pitchFamily="34" charset="0"/>
                                    </a:rPr>
                                    <m:t>⋮</m:t>
                                  </m:r>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m:t>
                                      </m:r>
                                      <m:r>
                                        <a:rPr lang="en-SG" sz="2000" b="0" i="1" smtClean="0">
                                          <a:latin typeface="Cambria Math" panose="02040503050406030204" pitchFamily="18" charset="0"/>
                                          <a:cs typeface="Segoe UI Semilight" panose="020B0402040204020203" pitchFamily="34" charset="0"/>
                                        </a:rPr>
                                        <m:t>2</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m:t>
                                      </m:r>
                                      <m:r>
                                        <a:rPr lang="en-SG" sz="2000" b="0" i="1" smtClean="0">
                                          <a:latin typeface="Cambria Math" panose="02040503050406030204" pitchFamily="18" charset="0"/>
                                          <a:cs typeface="Segoe UI Semilight" panose="020B0402040204020203" pitchFamily="34" charset="0"/>
                                        </a:rPr>
                                        <m:t>1</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0</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1</m:t>
                                      </m:r>
                                    </m:sub>
                                  </m:sSub>
                                </m:e>
                              </m:mr>
                              <m:mr>
                                <m:e>
                                  <m:r>
                                    <a:rPr lang="en-SG" sz="2000" i="1" smtClean="0">
                                      <a:latin typeface="Cambria Math" panose="02040503050406030204" pitchFamily="18" charset="0"/>
                                      <a:cs typeface="Segoe UI Semilight" panose="020B0402040204020203" pitchFamily="34" charset="0"/>
                                    </a:rPr>
                                    <m:t>⋮</m:t>
                                  </m:r>
                                </m:e>
                              </m:mr>
                            </m:m>
                          </m:e>
                        </m:d>
                      </m:oMath>
                    </m:oMathPara>
                  </a14:m>
                  <a:endParaRPr lang="en-SG" sz="2000" i="1">
                    <a:latin typeface="Segoe UI Semilight" panose="020B0402040204020203" pitchFamily="34" charset="0"/>
                    <a:cs typeface="Segoe UI Semilight" panose="020B0402040204020203" pitchFamily="34" charset="0"/>
                  </a:endParaRPr>
                </a:p>
              </p:txBody>
            </p:sp>
          </mc:Choice>
          <mc:Fallback>
            <p:sp>
              <p:nvSpPr>
                <p:cNvPr id="92" name="TextBox 91">
                  <a:extLst>
                    <a:ext uri="{FF2B5EF4-FFF2-40B4-BE49-F238E27FC236}">
                      <a16:creationId xmlns:a16="http://schemas.microsoft.com/office/drawing/2014/main" id="{C27D24D7-DF16-DC5A-C648-75C9CDD368B0}"/>
                    </a:ext>
                  </a:extLst>
                </p:cNvPr>
                <p:cNvSpPr txBox="1">
                  <a:spLocks noRot="1" noChangeAspect="1" noMove="1" noResize="1" noEditPoints="1" noAdjustHandles="1" noChangeArrowheads="1" noChangeShapeType="1" noTextEdit="1"/>
                </p:cNvSpPr>
                <p:nvPr/>
              </p:nvSpPr>
              <p:spPr>
                <a:xfrm>
                  <a:off x="6598678" y="3861876"/>
                  <a:ext cx="437299" cy="1706429"/>
                </a:xfrm>
                <a:prstGeom prst="rect">
                  <a:avLst/>
                </a:prstGeom>
                <a:blipFill>
                  <a:blip r:embed="rId20"/>
                  <a:stretch>
                    <a:fillRect r="-29167"/>
                  </a:stretch>
                </a:blipFill>
              </p:spPr>
              <p:txBody>
                <a:bodyPr/>
                <a:lstStyle/>
                <a:p>
                  <a:r>
                    <a:rPr lang="en-SG">
                      <a:noFill/>
                    </a:rPr>
                    <a:t> </a:t>
                  </a:r>
                </a:p>
              </p:txBody>
            </p:sp>
          </mc:Fallback>
        </mc:AlternateContent>
        <p:cxnSp>
          <p:nvCxnSpPr>
            <p:cNvPr id="94" name="Straight Arrow Connector 93">
              <a:extLst>
                <a:ext uri="{FF2B5EF4-FFF2-40B4-BE49-F238E27FC236}">
                  <a16:creationId xmlns:a16="http://schemas.microsoft.com/office/drawing/2014/main" id="{E37EB847-65FE-EE5A-E728-B5F386F13C20}"/>
                </a:ext>
              </a:extLst>
            </p:cNvPr>
            <p:cNvCxnSpPr/>
            <p:nvPr/>
          </p:nvCxnSpPr>
          <p:spPr>
            <a:xfrm>
              <a:off x="2275605" y="4674637"/>
              <a:ext cx="16331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C86359A-EFD6-D167-FB79-038C8053AECF}"/>
                </a:ext>
              </a:extLst>
            </p:cNvPr>
            <p:cNvCxnSpPr/>
            <p:nvPr/>
          </p:nvCxnSpPr>
          <p:spPr>
            <a:xfrm>
              <a:off x="4796978" y="4674637"/>
              <a:ext cx="16331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0197D23E-571D-6930-E77A-F4D561232C48}"/>
                    </a:ext>
                  </a:extLst>
                </p:cNvPr>
                <p:cNvSpPr txBox="1"/>
                <p:nvPr/>
              </p:nvSpPr>
              <p:spPr>
                <a:xfrm>
                  <a:off x="2764565" y="4282678"/>
                  <a:ext cx="59715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cs typeface="Segoe UI Semilight" panose="020B0402040204020203" pitchFamily="34" charset="0"/>
                          </a:rPr>
                          <m:t>𝑠</m:t>
                        </m:r>
                        <m:r>
                          <a:rPr lang="en-SG" b="0" i="1" smtClean="0">
                            <a:latin typeface="Cambria Math" panose="02040503050406030204" pitchFamily="18" charset="0"/>
                            <a:cs typeface="Segoe UI Semilight" panose="020B0402040204020203" pitchFamily="34" charset="0"/>
                          </a:rPr>
                          <m:t>h</m:t>
                        </m:r>
                        <m:r>
                          <a:rPr lang="en-SG" b="0" i="1" smtClean="0">
                            <a:latin typeface="Cambria Math" panose="02040503050406030204" pitchFamily="18" charset="0"/>
                            <a:cs typeface="Segoe UI Semilight" panose="020B0402040204020203" pitchFamily="34" charset="0"/>
                          </a:rPr>
                          <m:t>𝑖𝑓𝑡</m:t>
                        </m:r>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96" name="TextBox 95">
                  <a:extLst>
                    <a:ext uri="{FF2B5EF4-FFF2-40B4-BE49-F238E27FC236}">
                      <a16:creationId xmlns:a16="http://schemas.microsoft.com/office/drawing/2014/main" id="{0197D23E-571D-6930-E77A-F4D561232C48}"/>
                    </a:ext>
                  </a:extLst>
                </p:cNvPr>
                <p:cNvSpPr txBox="1">
                  <a:spLocks noRot="1" noChangeAspect="1" noMove="1" noResize="1" noEditPoints="1" noAdjustHandles="1" noChangeArrowheads="1" noChangeShapeType="1" noTextEdit="1"/>
                </p:cNvSpPr>
                <p:nvPr/>
              </p:nvSpPr>
              <p:spPr>
                <a:xfrm>
                  <a:off x="2764565" y="4282678"/>
                  <a:ext cx="597151" cy="276999"/>
                </a:xfrm>
                <a:prstGeom prst="rect">
                  <a:avLst/>
                </a:prstGeom>
                <a:blipFill>
                  <a:blip r:embed="rId21"/>
                  <a:stretch>
                    <a:fillRect l="-4124" r="-13402" b="-4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2913A248-2B03-E207-779D-11E67BC5DE5C}"/>
                    </a:ext>
                  </a:extLst>
                </p:cNvPr>
                <p:cNvSpPr txBox="1"/>
                <p:nvPr/>
              </p:nvSpPr>
              <p:spPr>
                <a:xfrm>
                  <a:off x="5314981" y="4282677"/>
                  <a:ext cx="59715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cs typeface="Segoe UI Semilight" panose="020B0402040204020203" pitchFamily="34" charset="0"/>
                          </a:rPr>
                          <m:t>𝑠</m:t>
                        </m:r>
                        <m:r>
                          <a:rPr lang="en-SG" b="0" i="1" smtClean="0">
                            <a:latin typeface="Cambria Math" panose="02040503050406030204" pitchFamily="18" charset="0"/>
                            <a:cs typeface="Segoe UI Semilight" panose="020B0402040204020203" pitchFamily="34" charset="0"/>
                          </a:rPr>
                          <m:t>h</m:t>
                        </m:r>
                        <m:r>
                          <a:rPr lang="en-SG" b="0" i="1" smtClean="0">
                            <a:latin typeface="Cambria Math" panose="02040503050406030204" pitchFamily="18" charset="0"/>
                            <a:cs typeface="Segoe UI Semilight" panose="020B0402040204020203" pitchFamily="34" charset="0"/>
                          </a:rPr>
                          <m:t>𝑖𝑓𝑡</m:t>
                        </m:r>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97" name="TextBox 96">
                  <a:extLst>
                    <a:ext uri="{FF2B5EF4-FFF2-40B4-BE49-F238E27FC236}">
                      <a16:creationId xmlns:a16="http://schemas.microsoft.com/office/drawing/2014/main" id="{2913A248-2B03-E207-779D-11E67BC5DE5C}"/>
                    </a:ext>
                  </a:extLst>
                </p:cNvPr>
                <p:cNvSpPr txBox="1">
                  <a:spLocks noRot="1" noChangeAspect="1" noMove="1" noResize="1" noEditPoints="1" noAdjustHandles="1" noChangeArrowheads="1" noChangeShapeType="1" noTextEdit="1"/>
                </p:cNvSpPr>
                <p:nvPr/>
              </p:nvSpPr>
              <p:spPr>
                <a:xfrm>
                  <a:off x="5314981" y="4282677"/>
                  <a:ext cx="597151" cy="276999"/>
                </a:xfrm>
                <a:prstGeom prst="rect">
                  <a:avLst/>
                </a:prstGeom>
                <a:blipFill>
                  <a:blip r:embed="rId22"/>
                  <a:stretch>
                    <a:fillRect l="-12245" r="-12245" b="-40000"/>
                  </a:stretch>
                </a:blipFill>
              </p:spPr>
              <p:txBody>
                <a:bodyPr/>
                <a:lstStyle/>
                <a:p>
                  <a:r>
                    <a:rPr lang="en-SG">
                      <a:noFill/>
                    </a:rPr>
                    <a:t> </a:t>
                  </a:r>
                </a:p>
              </p:txBody>
            </p:sp>
          </mc:Fallback>
        </mc:AlternateContent>
      </p:grpSp>
      <p:grpSp>
        <p:nvGrpSpPr>
          <p:cNvPr id="6" name="Group 5">
            <a:extLst>
              <a:ext uri="{FF2B5EF4-FFF2-40B4-BE49-F238E27FC236}">
                <a16:creationId xmlns:a16="http://schemas.microsoft.com/office/drawing/2014/main" id="{A3580912-E441-C7BB-8F87-85DBE9A53800}"/>
              </a:ext>
            </a:extLst>
          </p:cNvPr>
          <p:cNvGrpSpPr/>
          <p:nvPr/>
        </p:nvGrpSpPr>
        <p:grpSpPr>
          <a:xfrm>
            <a:off x="551660" y="6275599"/>
            <a:ext cx="8040689" cy="353497"/>
            <a:chOff x="551656" y="6275595"/>
            <a:chExt cx="8040689" cy="353497"/>
          </a:xfrm>
        </p:grpSpPr>
        <p:sp>
          <p:nvSpPr>
            <p:cNvPr id="9" name="TextBox 2">
              <a:extLst>
                <a:ext uri="{FF2B5EF4-FFF2-40B4-BE49-F238E27FC236}">
                  <a16:creationId xmlns:a16="http://schemas.microsoft.com/office/drawing/2014/main" id="{950ED2D5-AB6B-458D-BFA2-A20AE5963E8F}"/>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AE8A004D-28CC-AD17-980B-CBBCB444F22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05DD86-223F-A473-273F-4F566B42230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4D5F11FE-4F40-AE25-3FDE-CBFDA55B09FD}"/>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9" name="Straight Connector 18">
              <a:extLst>
                <a:ext uri="{FF2B5EF4-FFF2-40B4-BE49-F238E27FC236}">
                  <a16:creationId xmlns:a16="http://schemas.microsoft.com/office/drawing/2014/main" id="{EBB20ED7-7751-6B6F-8042-520B85233349}"/>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7">
              <a:extLst>
                <a:ext uri="{FF2B5EF4-FFF2-40B4-BE49-F238E27FC236}">
                  <a16:creationId xmlns:a16="http://schemas.microsoft.com/office/drawing/2014/main" id="{5C745964-46F2-FB41-837F-07DB851DC9E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29" name="Straight Connector 28">
              <a:extLst>
                <a:ext uri="{FF2B5EF4-FFF2-40B4-BE49-F238E27FC236}">
                  <a16:creationId xmlns:a16="http://schemas.microsoft.com/office/drawing/2014/main" id="{3FA401A5-6B5C-DEBC-2BB5-C2EE0BB2B5AC}"/>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9A152005-FF91-D082-CC7C-4AE0ADFB3048}"/>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769628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83ED-F85A-4AE2-9C94-AA22AF954C68}"/>
              </a:ext>
            </a:extLst>
          </p:cNvPr>
          <p:cNvSpPr>
            <a:spLocks noGrp="1"/>
          </p:cNvSpPr>
          <p:nvPr>
            <p:ph type="title"/>
          </p:nvPr>
        </p:nvSpPr>
        <p:spPr>
          <a:xfrm>
            <a:off x="664287" y="347745"/>
            <a:ext cx="8066311" cy="1325563"/>
          </a:xfrm>
        </p:spPr>
        <p:txBody>
          <a:bodyPr/>
          <a:lstStyle/>
          <a:p>
            <a:r>
              <a:rPr lang="en-SG"/>
              <a:t>Graph representation of Time</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CBD52E3-DF1E-8585-D1A0-14DE9BFBF3F6}"/>
                  </a:ext>
                </a:extLst>
              </p:cNvPr>
              <p:cNvSpPr txBox="1"/>
              <p:nvPr/>
            </p:nvSpPr>
            <p:spPr>
              <a:xfrm>
                <a:off x="484006" y="3696209"/>
                <a:ext cx="3907713" cy="17403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sz="2000" i="1" smtClean="0">
                              <a:latin typeface="Cambria Math" panose="02040503050406030204" pitchFamily="18" charset="0"/>
                              <a:cs typeface="Segoe UI Semilight" panose="020B0402040204020203" pitchFamily="34" charset="0"/>
                            </a:rPr>
                          </m:ctrlPr>
                        </m:dPr>
                        <m:e>
                          <m:m>
                            <m:mPr>
                              <m:mcs>
                                <m:mc>
                                  <m:mcPr>
                                    <m:count m:val="6"/>
                                    <m:mcJc m:val="center"/>
                                  </m:mcPr>
                                </m:mc>
                              </m:mcs>
                              <m:ctrlPr>
                                <a:rPr lang="en-SG" sz="2000" i="1" smtClean="0">
                                  <a:latin typeface="Cambria Math" panose="02040503050406030204" pitchFamily="18" charset="0"/>
                                  <a:cs typeface="Segoe UI Semilight" panose="020B0402040204020203" pitchFamily="34" charset="0"/>
                                </a:rPr>
                              </m:ctrlPr>
                            </m:mPr>
                            <m:mr>
                              <m:e>
                                <m:r>
                                  <m:rPr>
                                    <m:brk m:alnAt="7"/>
                                  </m:rPr>
                                  <a:rPr lang="en-SG" sz="2000" b="0" i="1" smtClean="0">
                                    <a:latin typeface="Cambria Math" panose="02040503050406030204" pitchFamily="18" charset="0"/>
                                    <a:cs typeface="Segoe UI Semilight" panose="020B0402040204020203" pitchFamily="34" charset="0"/>
                                  </a:rPr>
                                  <m:t> </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 </m:t>
                                </m:r>
                              </m:e>
                            </m:mr>
                            <m:mr>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i="1" smtClean="0">
                                    <a:latin typeface="Cambria Math" panose="02040503050406030204" pitchFamily="18" charset="0"/>
                                    <a:cs typeface="Segoe UI Semilight" panose="020B0402040204020203" pitchFamily="34" charset="0"/>
                                  </a:rPr>
                                  <m:t>…</m:t>
                                </m:r>
                              </m:e>
                            </m:mr>
                            <m:mr>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1</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i="1" smtClean="0">
                                    <a:latin typeface="Cambria Math" panose="02040503050406030204" pitchFamily="18" charset="0"/>
                                    <a:cs typeface="Segoe UI Semilight" panose="020B0402040204020203" pitchFamily="34" charset="0"/>
                                  </a:rPr>
                                  <m:t>…</m:t>
                                </m:r>
                              </m:e>
                            </m:mr>
                            <m:mr>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1</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i="1" smtClean="0">
                                    <a:latin typeface="Cambria Math" panose="02040503050406030204" pitchFamily="18" charset="0"/>
                                    <a:cs typeface="Segoe UI Semilight" panose="020B0402040204020203" pitchFamily="34" charset="0"/>
                                  </a:rPr>
                                  <m:t>…</m:t>
                                </m:r>
                              </m:e>
                            </m:mr>
                            <m:mr>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1</m:t>
                                </m:r>
                              </m:e>
                              <m:e>
                                <m:r>
                                  <a:rPr lang="en-SG" sz="2000" b="0" i="1" smtClean="0">
                                    <a:latin typeface="Cambria Math" panose="02040503050406030204" pitchFamily="18" charset="0"/>
                                    <a:cs typeface="Segoe UI Semilight" panose="020B0402040204020203" pitchFamily="34" charset="0"/>
                                  </a:rPr>
                                  <m:t>0</m:t>
                                </m:r>
                              </m:e>
                              <m:e>
                                <m:r>
                                  <a:rPr lang="en-SG" sz="2000" i="1" smtClean="0">
                                    <a:latin typeface="Cambria Math" panose="02040503050406030204" pitchFamily="18" charset="0"/>
                                    <a:cs typeface="Segoe UI Semilight" panose="020B0402040204020203" pitchFamily="34" charset="0"/>
                                  </a:rPr>
                                  <m:t>…</m:t>
                                </m:r>
                              </m:e>
                            </m:mr>
                            <m:mr>
                              <m:e>
                                <m:r>
                                  <a:rPr lang="en-SG" sz="2000" b="0" i="1" smtClean="0">
                                    <a:latin typeface="Cambria Math" panose="02040503050406030204" pitchFamily="18" charset="0"/>
                                    <a:cs typeface="Segoe UI Semilight" panose="020B0402040204020203" pitchFamily="34" charset="0"/>
                                  </a:rPr>
                                  <m:t> </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 </m:t>
                                </m:r>
                              </m:e>
                            </m:mr>
                          </m:m>
                        </m:e>
                      </m:d>
                      <m:d>
                        <m:dPr>
                          <m:begChr m:val="["/>
                          <m:endChr m:val="]"/>
                          <m:ctrlPr>
                            <a:rPr lang="en-SG" sz="20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2000" i="1" smtClean="0">
                                  <a:latin typeface="Cambria Math" panose="02040503050406030204" pitchFamily="18" charset="0"/>
                                  <a:cs typeface="Segoe UI Semilight" panose="020B0402040204020203" pitchFamily="34" charset="0"/>
                                </a:rPr>
                              </m:ctrlPr>
                            </m:mPr>
                            <m:mr>
                              <m:e>
                                <m:r>
                                  <m:rPr>
                                    <m:brk m:alnAt="7"/>
                                  </m:rPr>
                                  <a:rPr lang="en-SG" sz="2000" i="1" smtClean="0">
                                    <a:latin typeface="Cambria Math" panose="02040503050406030204" pitchFamily="18" charset="0"/>
                                    <a:cs typeface="Segoe UI Semilight" panose="020B0402040204020203" pitchFamily="34" charset="0"/>
                                  </a:rPr>
                                  <m:t>⋮</m:t>
                                </m:r>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0</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1</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2</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3</m:t>
                                    </m:r>
                                  </m:sub>
                                </m:sSub>
                              </m:e>
                            </m:mr>
                            <m:mr>
                              <m:e>
                                <m:r>
                                  <a:rPr lang="en-SG" sz="2000" i="1" smtClean="0">
                                    <a:latin typeface="Cambria Math" panose="02040503050406030204" pitchFamily="18" charset="0"/>
                                    <a:cs typeface="Segoe UI Semilight" panose="020B0402040204020203" pitchFamily="34" charset="0"/>
                                  </a:rPr>
                                  <m:t>⋮</m:t>
                                </m:r>
                              </m:e>
                            </m:mr>
                          </m:m>
                        </m:e>
                      </m:d>
                      <m:r>
                        <a:rPr lang="en-SG" sz="2000" b="0" i="1" smtClean="0">
                          <a:latin typeface="Cambria Math" panose="02040503050406030204" pitchFamily="18" charset="0"/>
                          <a:cs typeface="Segoe UI Semilight" panose="020B0402040204020203" pitchFamily="34" charset="0"/>
                        </a:rPr>
                        <m:t>=</m:t>
                      </m:r>
                      <m:d>
                        <m:dPr>
                          <m:begChr m:val="["/>
                          <m:endChr m:val="]"/>
                          <m:ctrlPr>
                            <a:rPr lang="en-SG" sz="2000" i="1">
                              <a:latin typeface="Cambria Math" panose="02040503050406030204" pitchFamily="18" charset="0"/>
                              <a:cs typeface="Segoe UI Semilight" panose="020B0402040204020203" pitchFamily="34" charset="0"/>
                            </a:rPr>
                          </m:ctrlPr>
                        </m:dPr>
                        <m:e>
                          <m:m>
                            <m:mPr>
                              <m:mcs>
                                <m:mc>
                                  <m:mcPr>
                                    <m:count m:val="1"/>
                                    <m:mcJc m:val="center"/>
                                  </m:mcPr>
                                </m:mc>
                              </m:mcs>
                              <m:ctrlPr>
                                <a:rPr lang="en-SG" sz="2000" i="1">
                                  <a:latin typeface="Cambria Math" panose="02040503050406030204" pitchFamily="18" charset="0"/>
                                  <a:cs typeface="Segoe UI Semilight" panose="020B0402040204020203" pitchFamily="34" charset="0"/>
                                </a:rPr>
                              </m:ctrlPr>
                            </m:mPr>
                            <m:mr>
                              <m:e>
                                <m:r>
                                  <m:rPr>
                                    <m:brk m:alnAt="7"/>
                                  </m:rPr>
                                  <a:rPr lang="en-SG" sz="2000" i="1">
                                    <a:latin typeface="Cambria Math" panose="02040503050406030204" pitchFamily="18" charset="0"/>
                                    <a:cs typeface="Segoe UI Semilight" panose="020B0402040204020203" pitchFamily="34" charset="0"/>
                                  </a:rPr>
                                  <m:t>⋮</m:t>
                                </m:r>
                              </m:e>
                            </m:mr>
                            <m:mr>
                              <m:e>
                                <m:sSub>
                                  <m:sSubPr>
                                    <m:ctrlPr>
                                      <a:rPr lang="en-SG" sz="2000" i="1">
                                        <a:latin typeface="Cambria Math" panose="02040503050406030204" pitchFamily="18" charset="0"/>
                                        <a:cs typeface="Segoe UI Semilight" panose="020B0402040204020203" pitchFamily="34" charset="0"/>
                                      </a:rPr>
                                    </m:ctrlPr>
                                  </m:sSubPr>
                                  <m:e>
                                    <m:r>
                                      <a:rPr lang="en-SG" sz="2000" i="1">
                                        <a:latin typeface="Cambria Math" panose="02040503050406030204" pitchFamily="18" charset="0"/>
                                        <a:cs typeface="Segoe UI Semilight" panose="020B0402040204020203" pitchFamily="34" charset="0"/>
                                      </a:rPr>
                                      <m:t>𝑥</m:t>
                                    </m:r>
                                  </m:e>
                                  <m:sub>
                                    <m:r>
                                      <a:rPr lang="en-SG" sz="2000" i="1">
                                        <a:latin typeface="Cambria Math" panose="02040503050406030204" pitchFamily="18" charset="0"/>
                                        <a:cs typeface="Segoe UI Semilight" panose="020B0402040204020203" pitchFamily="34" charset="0"/>
                                      </a:rPr>
                                      <m:t>−</m:t>
                                    </m:r>
                                    <m:r>
                                      <a:rPr lang="en-SG" sz="2000" i="1">
                                        <a:latin typeface="Cambria Math" panose="02040503050406030204" pitchFamily="18" charset="0"/>
                                        <a:cs typeface="Segoe UI Semilight" panose="020B0402040204020203" pitchFamily="34" charset="0"/>
                                      </a:rPr>
                                      <m:t>1</m:t>
                                    </m:r>
                                  </m:sub>
                                </m:sSub>
                              </m:e>
                            </m:mr>
                            <m:mr>
                              <m:e>
                                <m:sSub>
                                  <m:sSubPr>
                                    <m:ctrlPr>
                                      <a:rPr lang="en-SG" sz="2000" i="1">
                                        <a:latin typeface="Cambria Math" panose="02040503050406030204" pitchFamily="18" charset="0"/>
                                        <a:cs typeface="Segoe UI Semilight" panose="020B0402040204020203" pitchFamily="34" charset="0"/>
                                      </a:rPr>
                                    </m:ctrlPr>
                                  </m:sSubPr>
                                  <m:e>
                                    <m:r>
                                      <a:rPr lang="en-SG" sz="2000" i="1">
                                        <a:latin typeface="Cambria Math" panose="02040503050406030204" pitchFamily="18" charset="0"/>
                                        <a:cs typeface="Segoe UI Semilight" panose="020B0402040204020203" pitchFamily="34" charset="0"/>
                                      </a:rPr>
                                      <m:t>𝑥</m:t>
                                    </m:r>
                                  </m:e>
                                  <m:sub>
                                    <m:r>
                                      <a:rPr lang="en-SG" sz="2000" i="1">
                                        <a:latin typeface="Cambria Math" panose="02040503050406030204" pitchFamily="18" charset="0"/>
                                        <a:cs typeface="Segoe UI Semilight" panose="020B0402040204020203" pitchFamily="34" charset="0"/>
                                      </a:rPr>
                                      <m:t>0</m:t>
                                    </m:r>
                                  </m:sub>
                                </m:sSub>
                              </m:e>
                            </m:mr>
                            <m:mr>
                              <m:e>
                                <m:sSub>
                                  <m:sSubPr>
                                    <m:ctrlPr>
                                      <a:rPr lang="en-SG" sz="2000" i="1">
                                        <a:latin typeface="Cambria Math" panose="02040503050406030204" pitchFamily="18" charset="0"/>
                                        <a:cs typeface="Segoe UI Semilight" panose="020B0402040204020203" pitchFamily="34" charset="0"/>
                                      </a:rPr>
                                    </m:ctrlPr>
                                  </m:sSubPr>
                                  <m:e>
                                    <m:r>
                                      <a:rPr lang="en-SG" sz="2000" i="1">
                                        <a:latin typeface="Cambria Math" panose="02040503050406030204" pitchFamily="18" charset="0"/>
                                        <a:cs typeface="Segoe UI Semilight" panose="020B0402040204020203" pitchFamily="34" charset="0"/>
                                      </a:rPr>
                                      <m:t>𝑥</m:t>
                                    </m:r>
                                  </m:e>
                                  <m:sub>
                                    <m:r>
                                      <a:rPr lang="en-SG" sz="2000" i="1">
                                        <a:latin typeface="Cambria Math" panose="02040503050406030204" pitchFamily="18" charset="0"/>
                                        <a:cs typeface="Segoe UI Semilight" panose="020B0402040204020203" pitchFamily="34" charset="0"/>
                                      </a:rPr>
                                      <m:t>1</m:t>
                                    </m:r>
                                  </m:sub>
                                </m:sSub>
                              </m:e>
                            </m:mr>
                            <m:mr>
                              <m:e>
                                <m:sSub>
                                  <m:sSubPr>
                                    <m:ctrlPr>
                                      <a:rPr lang="en-SG" sz="2000" i="1">
                                        <a:latin typeface="Cambria Math" panose="02040503050406030204" pitchFamily="18" charset="0"/>
                                        <a:cs typeface="Segoe UI Semilight" panose="020B0402040204020203" pitchFamily="34" charset="0"/>
                                      </a:rPr>
                                    </m:ctrlPr>
                                  </m:sSubPr>
                                  <m:e>
                                    <m:r>
                                      <a:rPr lang="en-SG" sz="2000" i="1">
                                        <a:latin typeface="Cambria Math" panose="02040503050406030204" pitchFamily="18" charset="0"/>
                                        <a:cs typeface="Segoe UI Semilight" panose="020B0402040204020203" pitchFamily="34" charset="0"/>
                                      </a:rPr>
                                      <m:t>𝑥</m:t>
                                    </m:r>
                                  </m:e>
                                  <m:sub>
                                    <m:r>
                                      <a:rPr lang="en-SG" sz="2000" i="1">
                                        <a:latin typeface="Cambria Math" panose="02040503050406030204" pitchFamily="18" charset="0"/>
                                        <a:cs typeface="Segoe UI Semilight" panose="020B0402040204020203" pitchFamily="34" charset="0"/>
                                      </a:rPr>
                                      <m:t>2</m:t>
                                    </m:r>
                                  </m:sub>
                                </m:sSub>
                              </m:e>
                            </m:mr>
                            <m:mr>
                              <m:e>
                                <m:r>
                                  <a:rPr lang="en-SG" sz="2000" i="1">
                                    <a:latin typeface="Cambria Math" panose="02040503050406030204" pitchFamily="18" charset="0"/>
                                    <a:cs typeface="Segoe UI Semilight" panose="020B0402040204020203" pitchFamily="34" charset="0"/>
                                  </a:rPr>
                                  <m:t>⋮</m:t>
                                </m:r>
                              </m:e>
                            </m:mr>
                          </m:m>
                        </m:e>
                      </m:d>
                    </m:oMath>
                  </m:oMathPara>
                </a14:m>
                <a:endParaRPr lang="en-SG" sz="2000" i="1">
                  <a:latin typeface="Segoe UI Semilight" panose="020B0402040204020203" pitchFamily="34" charset="0"/>
                  <a:cs typeface="Segoe UI Semilight" panose="020B0402040204020203" pitchFamily="34" charset="0"/>
                </a:endParaRPr>
              </a:p>
            </p:txBody>
          </p:sp>
        </mc:Choice>
        <mc:Fallback>
          <p:sp>
            <p:nvSpPr>
              <p:cNvPr id="17" name="TextBox 16">
                <a:extLst>
                  <a:ext uri="{FF2B5EF4-FFF2-40B4-BE49-F238E27FC236}">
                    <a16:creationId xmlns:a16="http://schemas.microsoft.com/office/drawing/2014/main" id="{7CBD52E3-DF1E-8585-D1A0-14DE9BFBF3F6}"/>
                  </a:ext>
                </a:extLst>
              </p:cNvPr>
              <p:cNvSpPr txBox="1">
                <a:spLocks noRot="1" noChangeAspect="1" noMove="1" noResize="1" noEditPoints="1" noAdjustHandles="1" noChangeArrowheads="1" noChangeShapeType="1" noTextEdit="1"/>
              </p:cNvSpPr>
              <p:nvPr/>
            </p:nvSpPr>
            <p:spPr>
              <a:xfrm>
                <a:off x="484006" y="3696209"/>
                <a:ext cx="3907713" cy="1740348"/>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BD690B0-D9A9-AE7F-9590-64C391209871}"/>
                  </a:ext>
                </a:extLst>
              </p:cNvPr>
              <p:cNvSpPr txBox="1"/>
              <p:nvPr/>
            </p:nvSpPr>
            <p:spPr>
              <a:xfrm>
                <a:off x="4849198" y="3695111"/>
                <a:ext cx="3907713" cy="17403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sz="2000" i="1" smtClean="0">
                              <a:latin typeface="Cambria Math" panose="02040503050406030204" pitchFamily="18" charset="0"/>
                              <a:cs typeface="Segoe UI Semilight" panose="020B0402040204020203" pitchFamily="34" charset="0"/>
                            </a:rPr>
                          </m:ctrlPr>
                        </m:dPr>
                        <m:e>
                          <m:m>
                            <m:mPr>
                              <m:mcs>
                                <m:mc>
                                  <m:mcPr>
                                    <m:count m:val="6"/>
                                    <m:mcJc m:val="center"/>
                                  </m:mcPr>
                                </m:mc>
                              </m:mcs>
                              <m:ctrlPr>
                                <a:rPr lang="en-SG" sz="2000" i="1" smtClean="0">
                                  <a:latin typeface="Cambria Math" panose="02040503050406030204" pitchFamily="18" charset="0"/>
                                  <a:cs typeface="Segoe UI Semilight" panose="020B0402040204020203" pitchFamily="34" charset="0"/>
                                </a:rPr>
                              </m:ctrlPr>
                            </m:mPr>
                            <m:mr>
                              <m:e>
                                <m:r>
                                  <m:rPr>
                                    <m:brk m:alnAt="7"/>
                                  </m:rPr>
                                  <a:rPr lang="en-SG" sz="2000" b="0" i="1" smtClean="0">
                                    <a:latin typeface="Cambria Math" panose="02040503050406030204" pitchFamily="18" charset="0"/>
                                    <a:cs typeface="Segoe UI Semilight" panose="020B0402040204020203" pitchFamily="34" charset="0"/>
                                  </a:rPr>
                                  <m:t> </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 </m:t>
                                </m:r>
                              </m:e>
                            </m:mr>
                            <m:mr>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i="1" smtClean="0">
                                    <a:latin typeface="Cambria Math" panose="02040503050406030204" pitchFamily="18" charset="0"/>
                                    <a:cs typeface="Segoe UI Semilight" panose="020B0402040204020203" pitchFamily="34" charset="0"/>
                                  </a:rPr>
                                  <m:t>…</m:t>
                                </m:r>
                              </m:e>
                            </m:mr>
                            <m:mr>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1</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i="1" smtClean="0">
                                    <a:latin typeface="Cambria Math" panose="02040503050406030204" pitchFamily="18" charset="0"/>
                                    <a:cs typeface="Segoe UI Semilight" panose="020B0402040204020203" pitchFamily="34" charset="0"/>
                                  </a:rPr>
                                  <m:t>…</m:t>
                                </m:r>
                              </m:e>
                            </m:mr>
                            <m:mr>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1</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i="1" smtClean="0">
                                    <a:latin typeface="Cambria Math" panose="02040503050406030204" pitchFamily="18" charset="0"/>
                                    <a:cs typeface="Segoe UI Semilight" panose="020B0402040204020203" pitchFamily="34" charset="0"/>
                                  </a:rPr>
                                  <m:t>…</m:t>
                                </m:r>
                              </m:e>
                            </m:mr>
                            <m:mr>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0</m:t>
                                </m:r>
                              </m:e>
                              <m:e>
                                <m:r>
                                  <a:rPr lang="en-SG" sz="2000" b="0" i="1" smtClean="0">
                                    <a:latin typeface="Cambria Math" panose="02040503050406030204" pitchFamily="18" charset="0"/>
                                    <a:cs typeface="Segoe UI Semilight" panose="020B0402040204020203" pitchFamily="34" charset="0"/>
                                  </a:rPr>
                                  <m:t>1</m:t>
                                </m:r>
                              </m:e>
                              <m:e>
                                <m:r>
                                  <a:rPr lang="en-SG" sz="2000" b="0" i="1" smtClean="0">
                                    <a:latin typeface="Cambria Math" panose="02040503050406030204" pitchFamily="18" charset="0"/>
                                    <a:cs typeface="Segoe UI Semilight" panose="020B0402040204020203" pitchFamily="34" charset="0"/>
                                  </a:rPr>
                                  <m:t>0</m:t>
                                </m:r>
                              </m:e>
                              <m:e>
                                <m:r>
                                  <a:rPr lang="en-SG" sz="2000" i="1" smtClean="0">
                                    <a:latin typeface="Cambria Math" panose="02040503050406030204" pitchFamily="18" charset="0"/>
                                    <a:cs typeface="Segoe UI Semilight" panose="020B0402040204020203" pitchFamily="34" charset="0"/>
                                  </a:rPr>
                                  <m:t>…</m:t>
                                </m:r>
                              </m:e>
                            </m:mr>
                            <m:mr>
                              <m:e>
                                <m:r>
                                  <a:rPr lang="en-SG" sz="2000" b="0" i="1" smtClean="0">
                                    <a:latin typeface="Cambria Math" panose="02040503050406030204" pitchFamily="18" charset="0"/>
                                    <a:cs typeface="Segoe UI Semilight" panose="020B0402040204020203" pitchFamily="34" charset="0"/>
                                  </a:rPr>
                                  <m:t> </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i="1" smtClean="0">
                                    <a:latin typeface="Cambria Math" panose="02040503050406030204" pitchFamily="18" charset="0"/>
                                    <a:cs typeface="Segoe UI Semilight" panose="020B0402040204020203" pitchFamily="34" charset="0"/>
                                  </a:rPr>
                                  <m:t>⋮</m:t>
                                </m:r>
                              </m:e>
                              <m:e>
                                <m:r>
                                  <a:rPr lang="en-SG" sz="2000" b="0" i="1" smtClean="0">
                                    <a:latin typeface="Cambria Math" panose="02040503050406030204" pitchFamily="18" charset="0"/>
                                    <a:cs typeface="Segoe UI Semilight" panose="020B0402040204020203" pitchFamily="34" charset="0"/>
                                  </a:rPr>
                                  <m:t> </m:t>
                                </m:r>
                              </m:e>
                            </m:mr>
                          </m:m>
                        </m:e>
                      </m:d>
                      <m:d>
                        <m:dPr>
                          <m:begChr m:val="["/>
                          <m:endChr m:val="]"/>
                          <m:ctrlPr>
                            <a:rPr lang="en-SG" sz="20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2000" i="1" smtClean="0">
                                  <a:latin typeface="Cambria Math" panose="02040503050406030204" pitchFamily="18" charset="0"/>
                                  <a:cs typeface="Segoe UI Semilight" panose="020B0402040204020203" pitchFamily="34" charset="0"/>
                                </a:rPr>
                              </m:ctrlPr>
                            </m:mPr>
                            <m:mr>
                              <m:e>
                                <m:r>
                                  <m:rPr>
                                    <m:brk m:alnAt="7"/>
                                  </m:rPr>
                                  <a:rPr lang="en-SG" sz="2000" i="1" smtClean="0">
                                    <a:latin typeface="Cambria Math" panose="02040503050406030204" pitchFamily="18" charset="0"/>
                                    <a:cs typeface="Segoe UI Semilight" panose="020B0402040204020203" pitchFamily="34" charset="0"/>
                                  </a:rPr>
                                  <m:t>⋮</m:t>
                                </m:r>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0</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1</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2</m:t>
                                    </m:r>
                                  </m:sub>
                                </m:sSub>
                              </m:e>
                            </m:mr>
                            <m:mr>
                              <m:e>
                                <m:sSub>
                                  <m:sSubPr>
                                    <m:ctrlPr>
                                      <a:rPr lang="en-SG" sz="2000" i="1" smtClean="0">
                                        <a:latin typeface="Cambria Math" panose="02040503050406030204" pitchFamily="18" charset="0"/>
                                        <a:cs typeface="Segoe UI Semilight" panose="020B0402040204020203" pitchFamily="34" charset="0"/>
                                      </a:rPr>
                                    </m:ctrlPr>
                                  </m:sSubPr>
                                  <m:e>
                                    <m:r>
                                      <a:rPr lang="en-SG" sz="2000" b="0" i="1" smtClean="0">
                                        <a:latin typeface="Cambria Math" panose="02040503050406030204" pitchFamily="18" charset="0"/>
                                        <a:cs typeface="Segoe UI Semilight" panose="020B0402040204020203" pitchFamily="34" charset="0"/>
                                      </a:rPr>
                                      <m:t>𝑥</m:t>
                                    </m:r>
                                  </m:e>
                                  <m:sub>
                                    <m:r>
                                      <a:rPr lang="en-SG" sz="2000" b="0" i="1" smtClean="0">
                                        <a:latin typeface="Cambria Math" panose="02040503050406030204" pitchFamily="18" charset="0"/>
                                        <a:cs typeface="Segoe UI Semilight" panose="020B0402040204020203" pitchFamily="34" charset="0"/>
                                      </a:rPr>
                                      <m:t>3</m:t>
                                    </m:r>
                                  </m:sub>
                                </m:sSub>
                              </m:e>
                            </m:mr>
                            <m:mr>
                              <m:e>
                                <m:r>
                                  <a:rPr lang="en-SG" sz="2000" i="1" smtClean="0">
                                    <a:latin typeface="Cambria Math" panose="02040503050406030204" pitchFamily="18" charset="0"/>
                                    <a:cs typeface="Segoe UI Semilight" panose="020B0402040204020203" pitchFamily="34" charset="0"/>
                                  </a:rPr>
                                  <m:t>⋮</m:t>
                                </m:r>
                              </m:e>
                            </m:mr>
                          </m:m>
                        </m:e>
                      </m:d>
                      <m:r>
                        <a:rPr lang="en-SG" sz="2000" b="0" i="1" smtClean="0">
                          <a:latin typeface="Cambria Math" panose="02040503050406030204" pitchFamily="18" charset="0"/>
                          <a:cs typeface="Segoe UI Semilight" panose="020B0402040204020203" pitchFamily="34" charset="0"/>
                        </a:rPr>
                        <m:t>=</m:t>
                      </m:r>
                      <m:d>
                        <m:dPr>
                          <m:begChr m:val="["/>
                          <m:endChr m:val="]"/>
                          <m:ctrlPr>
                            <a:rPr lang="en-SG" sz="2000" i="1">
                              <a:latin typeface="Cambria Math" panose="02040503050406030204" pitchFamily="18" charset="0"/>
                              <a:cs typeface="Segoe UI Semilight" panose="020B0402040204020203" pitchFamily="34" charset="0"/>
                            </a:rPr>
                          </m:ctrlPr>
                        </m:dPr>
                        <m:e>
                          <m:m>
                            <m:mPr>
                              <m:mcs>
                                <m:mc>
                                  <m:mcPr>
                                    <m:count m:val="1"/>
                                    <m:mcJc m:val="center"/>
                                  </m:mcPr>
                                </m:mc>
                              </m:mcs>
                              <m:ctrlPr>
                                <a:rPr lang="en-SG" sz="2000" i="1">
                                  <a:latin typeface="Cambria Math" panose="02040503050406030204" pitchFamily="18" charset="0"/>
                                  <a:cs typeface="Segoe UI Semilight" panose="020B0402040204020203" pitchFamily="34" charset="0"/>
                                </a:rPr>
                              </m:ctrlPr>
                            </m:mPr>
                            <m:mr>
                              <m:e>
                                <m:r>
                                  <m:rPr>
                                    <m:brk m:alnAt="7"/>
                                  </m:rPr>
                                  <a:rPr lang="en-SG" sz="2000" i="1">
                                    <a:latin typeface="Cambria Math" panose="02040503050406030204" pitchFamily="18" charset="0"/>
                                    <a:cs typeface="Segoe UI Semilight" panose="020B0402040204020203" pitchFamily="34" charset="0"/>
                                  </a:rPr>
                                  <m:t>⋮</m:t>
                                </m:r>
                              </m:e>
                            </m:mr>
                            <m:mr>
                              <m:e>
                                <m:sSub>
                                  <m:sSubPr>
                                    <m:ctrlPr>
                                      <a:rPr lang="en-SG" sz="2000" i="1">
                                        <a:latin typeface="Cambria Math" panose="02040503050406030204" pitchFamily="18" charset="0"/>
                                        <a:cs typeface="Segoe UI Semilight" panose="020B0402040204020203" pitchFamily="34" charset="0"/>
                                      </a:rPr>
                                    </m:ctrlPr>
                                  </m:sSubPr>
                                  <m:e>
                                    <m:r>
                                      <a:rPr lang="en-SG" sz="2000" i="1">
                                        <a:latin typeface="Cambria Math" panose="02040503050406030204" pitchFamily="18" charset="0"/>
                                        <a:cs typeface="Segoe UI Semilight" panose="020B0402040204020203" pitchFamily="34" charset="0"/>
                                      </a:rPr>
                                      <m:t>𝑥</m:t>
                                    </m:r>
                                  </m:e>
                                  <m:sub>
                                    <m:r>
                                      <a:rPr lang="en-SG" sz="2000" i="1">
                                        <a:latin typeface="Cambria Math" panose="02040503050406030204" pitchFamily="18" charset="0"/>
                                        <a:cs typeface="Segoe UI Semilight" panose="020B0402040204020203" pitchFamily="34" charset="0"/>
                                      </a:rPr>
                                      <m:t>−</m:t>
                                    </m:r>
                                    <m:r>
                                      <a:rPr lang="en-SG" sz="2000" i="1">
                                        <a:latin typeface="Cambria Math" panose="02040503050406030204" pitchFamily="18" charset="0"/>
                                        <a:cs typeface="Segoe UI Semilight" panose="020B0402040204020203" pitchFamily="34" charset="0"/>
                                      </a:rPr>
                                      <m:t>1</m:t>
                                    </m:r>
                                  </m:sub>
                                </m:sSub>
                              </m:e>
                            </m:mr>
                            <m:mr>
                              <m:e>
                                <m:sSub>
                                  <m:sSubPr>
                                    <m:ctrlPr>
                                      <a:rPr lang="en-SG" sz="2000" i="1">
                                        <a:latin typeface="Cambria Math" panose="02040503050406030204" pitchFamily="18" charset="0"/>
                                        <a:cs typeface="Segoe UI Semilight" panose="020B0402040204020203" pitchFamily="34" charset="0"/>
                                      </a:rPr>
                                    </m:ctrlPr>
                                  </m:sSubPr>
                                  <m:e>
                                    <m:r>
                                      <a:rPr lang="en-SG" sz="2000" i="1">
                                        <a:latin typeface="Cambria Math" panose="02040503050406030204" pitchFamily="18" charset="0"/>
                                        <a:cs typeface="Segoe UI Semilight" panose="020B0402040204020203" pitchFamily="34" charset="0"/>
                                      </a:rPr>
                                      <m:t>𝑥</m:t>
                                    </m:r>
                                  </m:e>
                                  <m:sub>
                                    <m:r>
                                      <a:rPr lang="en-SG" sz="2000" i="1">
                                        <a:latin typeface="Cambria Math" panose="02040503050406030204" pitchFamily="18" charset="0"/>
                                        <a:cs typeface="Segoe UI Semilight" panose="020B0402040204020203" pitchFamily="34" charset="0"/>
                                      </a:rPr>
                                      <m:t>0</m:t>
                                    </m:r>
                                  </m:sub>
                                </m:sSub>
                              </m:e>
                            </m:mr>
                            <m:mr>
                              <m:e>
                                <m:sSub>
                                  <m:sSubPr>
                                    <m:ctrlPr>
                                      <a:rPr lang="en-SG" sz="2000" i="1">
                                        <a:latin typeface="Cambria Math" panose="02040503050406030204" pitchFamily="18" charset="0"/>
                                        <a:cs typeface="Segoe UI Semilight" panose="020B0402040204020203" pitchFamily="34" charset="0"/>
                                      </a:rPr>
                                    </m:ctrlPr>
                                  </m:sSubPr>
                                  <m:e>
                                    <m:r>
                                      <a:rPr lang="en-SG" sz="2000" i="1">
                                        <a:latin typeface="Cambria Math" panose="02040503050406030204" pitchFamily="18" charset="0"/>
                                        <a:cs typeface="Segoe UI Semilight" panose="020B0402040204020203" pitchFamily="34" charset="0"/>
                                      </a:rPr>
                                      <m:t>𝑥</m:t>
                                    </m:r>
                                  </m:e>
                                  <m:sub>
                                    <m:r>
                                      <a:rPr lang="en-SG" sz="2000" i="1">
                                        <a:latin typeface="Cambria Math" panose="02040503050406030204" pitchFamily="18" charset="0"/>
                                        <a:cs typeface="Segoe UI Semilight" panose="020B0402040204020203" pitchFamily="34" charset="0"/>
                                      </a:rPr>
                                      <m:t>1</m:t>
                                    </m:r>
                                  </m:sub>
                                </m:sSub>
                              </m:e>
                            </m:mr>
                            <m:mr>
                              <m:e>
                                <m:sSub>
                                  <m:sSubPr>
                                    <m:ctrlPr>
                                      <a:rPr lang="en-SG" sz="2000" i="1">
                                        <a:latin typeface="Cambria Math" panose="02040503050406030204" pitchFamily="18" charset="0"/>
                                        <a:cs typeface="Segoe UI Semilight" panose="020B0402040204020203" pitchFamily="34" charset="0"/>
                                      </a:rPr>
                                    </m:ctrlPr>
                                  </m:sSubPr>
                                  <m:e>
                                    <m:r>
                                      <a:rPr lang="en-SG" sz="2000" i="1">
                                        <a:latin typeface="Cambria Math" panose="02040503050406030204" pitchFamily="18" charset="0"/>
                                        <a:cs typeface="Segoe UI Semilight" panose="020B0402040204020203" pitchFamily="34" charset="0"/>
                                      </a:rPr>
                                      <m:t>𝑥</m:t>
                                    </m:r>
                                  </m:e>
                                  <m:sub>
                                    <m:r>
                                      <a:rPr lang="en-SG" sz="2000" i="1">
                                        <a:latin typeface="Cambria Math" panose="02040503050406030204" pitchFamily="18" charset="0"/>
                                        <a:cs typeface="Segoe UI Semilight" panose="020B0402040204020203" pitchFamily="34" charset="0"/>
                                      </a:rPr>
                                      <m:t>2</m:t>
                                    </m:r>
                                  </m:sub>
                                </m:sSub>
                              </m:e>
                            </m:mr>
                            <m:mr>
                              <m:e>
                                <m:r>
                                  <a:rPr lang="en-SG" sz="2000" i="1">
                                    <a:latin typeface="Cambria Math" panose="02040503050406030204" pitchFamily="18" charset="0"/>
                                    <a:cs typeface="Segoe UI Semilight" panose="020B0402040204020203" pitchFamily="34" charset="0"/>
                                  </a:rPr>
                                  <m:t>⋮</m:t>
                                </m:r>
                              </m:e>
                            </m:mr>
                          </m:m>
                        </m:e>
                      </m:d>
                    </m:oMath>
                  </m:oMathPara>
                </a14:m>
                <a:endParaRPr lang="en-SG" sz="2000" i="1">
                  <a:latin typeface="Segoe UI Semilight" panose="020B0402040204020203" pitchFamily="34" charset="0"/>
                  <a:cs typeface="Segoe UI Semilight" panose="020B0402040204020203" pitchFamily="34" charset="0"/>
                </a:endParaRPr>
              </a:p>
            </p:txBody>
          </p:sp>
        </mc:Choice>
        <mc:Fallback>
          <p:sp>
            <p:nvSpPr>
              <p:cNvPr id="29" name="TextBox 28">
                <a:extLst>
                  <a:ext uri="{FF2B5EF4-FFF2-40B4-BE49-F238E27FC236}">
                    <a16:creationId xmlns:a16="http://schemas.microsoft.com/office/drawing/2014/main" id="{5BD690B0-D9A9-AE7F-9590-64C391209871}"/>
                  </a:ext>
                </a:extLst>
              </p:cNvPr>
              <p:cNvSpPr txBox="1">
                <a:spLocks noRot="1" noChangeAspect="1" noMove="1" noResize="1" noEditPoints="1" noAdjustHandles="1" noChangeArrowheads="1" noChangeShapeType="1" noTextEdit="1"/>
              </p:cNvSpPr>
              <p:nvPr/>
            </p:nvSpPr>
            <p:spPr>
              <a:xfrm>
                <a:off x="4849198" y="3695111"/>
                <a:ext cx="3907713" cy="1740348"/>
              </a:xfrm>
              <a:prstGeom prst="rect">
                <a:avLst/>
              </a:prstGeom>
              <a:blipFill>
                <a:blip r:embed="rId4"/>
                <a:stretch>
                  <a:fillRect/>
                </a:stretch>
              </a:blipFill>
            </p:spPr>
            <p:txBody>
              <a:bodyPr/>
              <a:lstStyle/>
              <a:p>
                <a:r>
                  <a:rPr lang="en-SG">
                    <a:noFill/>
                  </a:rPr>
                  <a:t> </a:t>
                </a:r>
              </a:p>
            </p:txBody>
          </p:sp>
        </mc:Fallback>
      </mc:AlternateContent>
      <p:cxnSp>
        <p:nvCxnSpPr>
          <p:cNvPr id="38" name="Straight Connector 37">
            <a:extLst>
              <a:ext uri="{FF2B5EF4-FFF2-40B4-BE49-F238E27FC236}">
                <a16:creationId xmlns:a16="http://schemas.microsoft.com/office/drawing/2014/main" id="{3DCE80E6-D69D-F52F-307C-19003B69F275}"/>
              </a:ext>
            </a:extLst>
          </p:cNvPr>
          <p:cNvCxnSpPr/>
          <p:nvPr/>
        </p:nvCxnSpPr>
        <p:spPr>
          <a:xfrm flipV="1">
            <a:off x="1240403" y="2178657"/>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82D8BB7-B82B-BD94-A071-EF39A3EDB70F}"/>
              </a:ext>
            </a:extLst>
          </p:cNvPr>
          <p:cNvCxnSpPr>
            <a:cxnSpLocks/>
          </p:cNvCxnSpPr>
          <p:nvPr/>
        </p:nvCxnSpPr>
        <p:spPr>
          <a:xfrm flipV="1">
            <a:off x="1679050" y="1757238"/>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6EE70D-987F-8EDC-E323-D7F26E652886}"/>
              </a:ext>
            </a:extLst>
          </p:cNvPr>
          <p:cNvCxnSpPr>
            <a:cxnSpLocks/>
          </p:cNvCxnSpPr>
          <p:nvPr/>
        </p:nvCxnSpPr>
        <p:spPr>
          <a:xfrm flipV="1">
            <a:off x="2125481" y="2372654"/>
            <a:ext cx="0" cy="286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FCE0EE-4F08-87E0-6123-6463E0D5AA54}"/>
              </a:ext>
            </a:extLst>
          </p:cNvPr>
          <p:cNvCxnSpPr>
            <a:cxnSpLocks/>
          </p:cNvCxnSpPr>
          <p:nvPr/>
        </p:nvCxnSpPr>
        <p:spPr>
          <a:xfrm flipV="1">
            <a:off x="2532323" y="1959186"/>
            <a:ext cx="0" cy="699715"/>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A96ED8A-C52E-2E27-4455-8A203A559BFC}"/>
                  </a:ext>
                </a:extLst>
              </p:cNvPr>
              <p:cNvSpPr txBox="1"/>
              <p:nvPr/>
            </p:nvSpPr>
            <p:spPr>
              <a:xfrm>
                <a:off x="1096741" y="1796173"/>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44" name="TextBox 43">
                <a:extLst>
                  <a:ext uri="{FF2B5EF4-FFF2-40B4-BE49-F238E27FC236}">
                    <a16:creationId xmlns:a16="http://schemas.microsoft.com/office/drawing/2014/main" id="{CA96ED8A-C52E-2E27-4455-8A203A559BFC}"/>
                  </a:ext>
                </a:extLst>
              </p:cNvPr>
              <p:cNvSpPr txBox="1">
                <a:spLocks noRot="1" noChangeAspect="1" noMove="1" noResize="1" noEditPoints="1" noAdjustHandles="1" noChangeArrowheads="1" noChangeShapeType="1" noTextEdit="1"/>
              </p:cNvSpPr>
              <p:nvPr/>
            </p:nvSpPr>
            <p:spPr>
              <a:xfrm>
                <a:off x="1096741" y="1796173"/>
                <a:ext cx="292644" cy="276999"/>
              </a:xfrm>
              <a:prstGeom prst="rect">
                <a:avLst/>
              </a:prstGeom>
              <a:blipFill>
                <a:blip r:embed="rId5"/>
                <a:stretch>
                  <a:fillRect l="-10417" r="-4167"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739CEA31-CB3E-0C93-154F-C5C4A08A2446}"/>
                  </a:ext>
                </a:extLst>
              </p:cNvPr>
              <p:cNvSpPr txBox="1"/>
              <p:nvPr/>
            </p:nvSpPr>
            <p:spPr>
              <a:xfrm>
                <a:off x="1535388" y="1376889"/>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45" name="TextBox 44">
                <a:extLst>
                  <a:ext uri="{FF2B5EF4-FFF2-40B4-BE49-F238E27FC236}">
                    <a16:creationId xmlns:a16="http://schemas.microsoft.com/office/drawing/2014/main" id="{739CEA31-CB3E-0C93-154F-C5C4A08A2446}"/>
                  </a:ext>
                </a:extLst>
              </p:cNvPr>
              <p:cNvSpPr txBox="1">
                <a:spLocks noRot="1" noChangeAspect="1" noMove="1" noResize="1" noEditPoints="1" noAdjustHandles="1" noChangeArrowheads="1" noChangeShapeType="1" noTextEdit="1"/>
              </p:cNvSpPr>
              <p:nvPr/>
            </p:nvSpPr>
            <p:spPr>
              <a:xfrm>
                <a:off x="1535388" y="1376889"/>
                <a:ext cx="287323" cy="276999"/>
              </a:xfrm>
              <a:prstGeom prst="rect">
                <a:avLst/>
              </a:prstGeom>
              <a:blipFill>
                <a:blip r:embed="rId6"/>
                <a:stretch>
                  <a:fillRect l="-10638" r="-4255"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B5942D0A-4E18-2D3C-2D07-F53C6828CC42}"/>
                  </a:ext>
                </a:extLst>
              </p:cNvPr>
              <p:cNvSpPr txBox="1"/>
              <p:nvPr/>
            </p:nvSpPr>
            <p:spPr>
              <a:xfrm>
                <a:off x="2029527" y="1999418"/>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48" name="TextBox 47">
                <a:extLst>
                  <a:ext uri="{FF2B5EF4-FFF2-40B4-BE49-F238E27FC236}">
                    <a16:creationId xmlns:a16="http://schemas.microsoft.com/office/drawing/2014/main" id="{B5942D0A-4E18-2D3C-2D07-F53C6828CC42}"/>
                  </a:ext>
                </a:extLst>
              </p:cNvPr>
              <p:cNvSpPr txBox="1">
                <a:spLocks noRot="1" noChangeAspect="1" noMove="1" noResize="1" noEditPoints="1" noAdjustHandles="1" noChangeArrowheads="1" noChangeShapeType="1" noTextEdit="1"/>
              </p:cNvSpPr>
              <p:nvPr/>
            </p:nvSpPr>
            <p:spPr>
              <a:xfrm>
                <a:off x="2029527" y="1999418"/>
                <a:ext cx="292644" cy="276999"/>
              </a:xfrm>
              <a:prstGeom prst="rect">
                <a:avLst/>
              </a:prstGeom>
              <a:blipFill>
                <a:blip r:embed="rId7"/>
                <a:stretch>
                  <a:fillRect l="-10417" r="-4167"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C06F185F-F590-8BC9-F496-474F4C3FF171}"/>
                  </a:ext>
                </a:extLst>
              </p:cNvPr>
              <p:cNvSpPr txBox="1"/>
              <p:nvPr/>
            </p:nvSpPr>
            <p:spPr>
              <a:xfrm>
                <a:off x="2419605" y="1610171"/>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51" name="TextBox 50">
                <a:extLst>
                  <a:ext uri="{FF2B5EF4-FFF2-40B4-BE49-F238E27FC236}">
                    <a16:creationId xmlns:a16="http://schemas.microsoft.com/office/drawing/2014/main" id="{C06F185F-F590-8BC9-F496-474F4C3FF171}"/>
                  </a:ext>
                </a:extLst>
              </p:cNvPr>
              <p:cNvSpPr txBox="1">
                <a:spLocks noRot="1" noChangeAspect="1" noMove="1" noResize="1" noEditPoints="1" noAdjustHandles="1" noChangeArrowheads="1" noChangeShapeType="1" noTextEdit="1"/>
              </p:cNvSpPr>
              <p:nvPr/>
            </p:nvSpPr>
            <p:spPr>
              <a:xfrm>
                <a:off x="2419605" y="1610171"/>
                <a:ext cx="292644" cy="276999"/>
              </a:xfrm>
              <a:prstGeom prst="rect">
                <a:avLst/>
              </a:prstGeom>
              <a:blipFill>
                <a:blip r:embed="rId8"/>
                <a:stretch>
                  <a:fillRect l="-10417" r="-4167" b="-19565"/>
                </a:stretch>
              </a:blipFill>
            </p:spPr>
            <p:txBody>
              <a:bodyPr/>
              <a:lstStyle/>
              <a:p>
                <a:r>
                  <a:rPr lang="en-SG">
                    <a:noFill/>
                  </a:rPr>
                  <a:t> </a:t>
                </a:r>
              </a:p>
            </p:txBody>
          </p:sp>
        </mc:Fallback>
      </mc:AlternateContent>
      <p:cxnSp>
        <p:nvCxnSpPr>
          <p:cNvPr id="53" name="Straight Connector 52">
            <a:extLst>
              <a:ext uri="{FF2B5EF4-FFF2-40B4-BE49-F238E27FC236}">
                <a16:creationId xmlns:a16="http://schemas.microsoft.com/office/drawing/2014/main" id="{F21FF41F-EE9E-7768-9B18-2F2B8F0C6C1B}"/>
              </a:ext>
            </a:extLst>
          </p:cNvPr>
          <p:cNvCxnSpPr/>
          <p:nvPr/>
        </p:nvCxnSpPr>
        <p:spPr>
          <a:xfrm flipV="1">
            <a:off x="4052425" y="2175328"/>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AA437D-9695-4698-E5F4-91EF2248564A}"/>
              </a:ext>
            </a:extLst>
          </p:cNvPr>
          <p:cNvCxnSpPr>
            <a:cxnSpLocks/>
          </p:cNvCxnSpPr>
          <p:nvPr/>
        </p:nvCxnSpPr>
        <p:spPr>
          <a:xfrm flipV="1">
            <a:off x="4491072" y="1753909"/>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6F4D7D2-788D-63F1-AFBE-8DFF9EF20E6D}"/>
              </a:ext>
            </a:extLst>
          </p:cNvPr>
          <p:cNvCxnSpPr>
            <a:cxnSpLocks/>
          </p:cNvCxnSpPr>
          <p:nvPr/>
        </p:nvCxnSpPr>
        <p:spPr>
          <a:xfrm flipV="1">
            <a:off x="4882011" y="2366160"/>
            <a:ext cx="0" cy="286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CF0433D-A72C-D7E1-623D-4A3EAF4C7C1A}"/>
              </a:ext>
            </a:extLst>
          </p:cNvPr>
          <p:cNvCxnSpPr>
            <a:cxnSpLocks/>
          </p:cNvCxnSpPr>
          <p:nvPr/>
        </p:nvCxnSpPr>
        <p:spPr>
          <a:xfrm flipV="1">
            <a:off x="3610775" y="2455256"/>
            <a:ext cx="0" cy="20571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0602FAD9-FED7-BCCF-4259-5ED1E1124D1A}"/>
                  </a:ext>
                </a:extLst>
              </p:cNvPr>
              <p:cNvSpPr txBox="1"/>
              <p:nvPr/>
            </p:nvSpPr>
            <p:spPr>
              <a:xfrm>
                <a:off x="3908763" y="1792844"/>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58" name="TextBox 57">
                <a:extLst>
                  <a:ext uri="{FF2B5EF4-FFF2-40B4-BE49-F238E27FC236}">
                    <a16:creationId xmlns:a16="http://schemas.microsoft.com/office/drawing/2014/main" id="{0602FAD9-FED7-BCCF-4259-5ED1E1124D1A}"/>
                  </a:ext>
                </a:extLst>
              </p:cNvPr>
              <p:cNvSpPr txBox="1">
                <a:spLocks noRot="1" noChangeAspect="1" noMove="1" noResize="1" noEditPoints="1" noAdjustHandles="1" noChangeArrowheads="1" noChangeShapeType="1" noTextEdit="1"/>
              </p:cNvSpPr>
              <p:nvPr/>
            </p:nvSpPr>
            <p:spPr>
              <a:xfrm>
                <a:off x="3908763" y="1792844"/>
                <a:ext cx="292644" cy="276999"/>
              </a:xfrm>
              <a:prstGeom prst="rect">
                <a:avLst/>
              </a:prstGeom>
              <a:blipFill>
                <a:blip r:embed="rId9"/>
                <a:stretch>
                  <a:fillRect l="-10417" r="-6250"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8574ED5-F10D-100D-0F02-EC1A9A5BE41B}"/>
                  </a:ext>
                </a:extLst>
              </p:cNvPr>
              <p:cNvSpPr txBox="1"/>
              <p:nvPr/>
            </p:nvSpPr>
            <p:spPr>
              <a:xfrm>
                <a:off x="4347410" y="1373560"/>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59" name="TextBox 58">
                <a:extLst>
                  <a:ext uri="{FF2B5EF4-FFF2-40B4-BE49-F238E27FC236}">
                    <a16:creationId xmlns:a16="http://schemas.microsoft.com/office/drawing/2014/main" id="{E8574ED5-F10D-100D-0F02-EC1A9A5BE41B}"/>
                  </a:ext>
                </a:extLst>
              </p:cNvPr>
              <p:cNvSpPr txBox="1">
                <a:spLocks noRot="1" noChangeAspect="1" noMove="1" noResize="1" noEditPoints="1" noAdjustHandles="1" noChangeArrowheads="1" noChangeShapeType="1" noTextEdit="1"/>
              </p:cNvSpPr>
              <p:nvPr/>
            </p:nvSpPr>
            <p:spPr>
              <a:xfrm>
                <a:off x="4347410" y="1373560"/>
                <a:ext cx="287323" cy="276999"/>
              </a:xfrm>
              <a:prstGeom prst="rect">
                <a:avLst/>
              </a:prstGeom>
              <a:blipFill>
                <a:blip r:embed="rId10"/>
                <a:stretch>
                  <a:fillRect l="-10638" r="-6383"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0D62230F-156B-4E1D-4597-DA6255B64EC4}"/>
                  </a:ext>
                </a:extLst>
              </p:cNvPr>
              <p:cNvSpPr txBox="1"/>
              <p:nvPr/>
            </p:nvSpPr>
            <p:spPr>
              <a:xfrm>
                <a:off x="4786057" y="1992924"/>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60" name="TextBox 59">
                <a:extLst>
                  <a:ext uri="{FF2B5EF4-FFF2-40B4-BE49-F238E27FC236}">
                    <a16:creationId xmlns:a16="http://schemas.microsoft.com/office/drawing/2014/main" id="{0D62230F-156B-4E1D-4597-DA6255B64EC4}"/>
                  </a:ext>
                </a:extLst>
              </p:cNvPr>
              <p:cNvSpPr txBox="1">
                <a:spLocks noRot="1" noChangeAspect="1" noMove="1" noResize="1" noEditPoints="1" noAdjustHandles="1" noChangeArrowheads="1" noChangeShapeType="1" noTextEdit="1"/>
              </p:cNvSpPr>
              <p:nvPr/>
            </p:nvSpPr>
            <p:spPr>
              <a:xfrm>
                <a:off x="4786057" y="1992924"/>
                <a:ext cx="292644" cy="276999"/>
              </a:xfrm>
              <a:prstGeom prst="rect">
                <a:avLst/>
              </a:prstGeom>
              <a:blipFill>
                <a:blip r:embed="rId11"/>
                <a:stretch>
                  <a:fillRect l="-10417" r="-6250"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25DEB8E7-E8D3-086D-F605-BCA655AF9091}"/>
                  </a:ext>
                </a:extLst>
              </p:cNvPr>
              <p:cNvSpPr txBox="1"/>
              <p:nvPr/>
            </p:nvSpPr>
            <p:spPr>
              <a:xfrm>
                <a:off x="3448158" y="2089161"/>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61" name="TextBox 60">
                <a:extLst>
                  <a:ext uri="{FF2B5EF4-FFF2-40B4-BE49-F238E27FC236}">
                    <a16:creationId xmlns:a16="http://schemas.microsoft.com/office/drawing/2014/main" id="{25DEB8E7-E8D3-086D-F605-BCA655AF9091}"/>
                  </a:ext>
                </a:extLst>
              </p:cNvPr>
              <p:cNvSpPr txBox="1">
                <a:spLocks noRot="1" noChangeAspect="1" noMove="1" noResize="1" noEditPoints="1" noAdjustHandles="1" noChangeArrowheads="1" noChangeShapeType="1" noTextEdit="1"/>
              </p:cNvSpPr>
              <p:nvPr/>
            </p:nvSpPr>
            <p:spPr>
              <a:xfrm>
                <a:off x="3448158" y="2089161"/>
                <a:ext cx="414472" cy="276999"/>
              </a:xfrm>
              <a:prstGeom prst="rect">
                <a:avLst/>
              </a:prstGeom>
              <a:blipFill>
                <a:blip r:embed="rId12"/>
                <a:stretch>
                  <a:fillRect l="-5882" r="-4412" b="-20000"/>
                </a:stretch>
              </a:blipFill>
            </p:spPr>
            <p:txBody>
              <a:bodyPr/>
              <a:lstStyle/>
              <a:p>
                <a:r>
                  <a:rPr lang="en-SG">
                    <a:noFill/>
                  </a:rPr>
                  <a:t> </a:t>
                </a:r>
              </a:p>
            </p:txBody>
          </p:sp>
        </mc:Fallback>
      </mc:AlternateContent>
      <p:cxnSp>
        <p:nvCxnSpPr>
          <p:cNvPr id="62" name="Straight Connector 61">
            <a:extLst>
              <a:ext uri="{FF2B5EF4-FFF2-40B4-BE49-F238E27FC236}">
                <a16:creationId xmlns:a16="http://schemas.microsoft.com/office/drawing/2014/main" id="{31E6D4FD-FC46-AC7A-1DEB-3426B74C13F0}"/>
              </a:ext>
            </a:extLst>
          </p:cNvPr>
          <p:cNvCxnSpPr/>
          <p:nvPr/>
        </p:nvCxnSpPr>
        <p:spPr>
          <a:xfrm flipV="1">
            <a:off x="7088618" y="2183895"/>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5D5C43-2BF8-075B-F756-4E26AB71CF53}"/>
              </a:ext>
            </a:extLst>
          </p:cNvPr>
          <p:cNvCxnSpPr>
            <a:cxnSpLocks/>
          </p:cNvCxnSpPr>
          <p:nvPr/>
        </p:nvCxnSpPr>
        <p:spPr>
          <a:xfrm flipV="1">
            <a:off x="7524604" y="1762476"/>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89E3C03-16D2-CC89-0FD5-72C4DD782382}"/>
              </a:ext>
            </a:extLst>
          </p:cNvPr>
          <p:cNvCxnSpPr>
            <a:cxnSpLocks/>
          </p:cNvCxnSpPr>
          <p:nvPr/>
        </p:nvCxnSpPr>
        <p:spPr>
          <a:xfrm flipV="1">
            <a:off x="6181950" y="1850523"/>
            <a:ext cx="0" cy="8180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4FB8AB1-BFA3-F26E-4A0D-02BE2E85EE77}"/>
              </a:ext>
            </a:extLst>
          </p:cNvPr>
          <p:cNvCxnSpPr>
            <a:cxnSpLocks/>
          </p:cNvCxnSpPr>
          <p:nvPr/>
        </p:nvCxnSpPr>
        <p:spPr>
          <a:xfrm flipV="1">
            <a:off x="6644308" y="2438863"/>
            <a:ext cx="0" cy="20571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102E9CBC-A58C-F037-CF30-AE2597CCD627}"/>
                  </a:ext>
                </a:extLst>
              </p:cNvPr>
              <p:cNvSpPr txBox="1"/>
              <p:nvPr/>
            </p:nvSpPr>
            <p:spPr>
              <a:xfrm>
                <a:off x="6942296" y="1776451"/>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68" name="TextBox 67">
                <a:extLst>
                  <a:ext uri="{FF2B5EF4-FFF2-40B4-BE49-F238E27FC236}">
                    <a16:creationId xmlns:a16="http://schemas.microsoft.com/office/drawing/2014/main" id="{102E9CBC-A58C-F037-CF30-AE2597CCD627}"/>
                  </a:ext>
                </a:extLst>
              </p:cNvPr>
              <p:cNvSpPr txBox="1">
                <a:spLocks noRot="1" noChangeAspect="1" noMove="1" noResize="1" noEditPoints="1" noAdjustHandles="1" noChangeArrowheads="1" noChangeShapeType="1" noTextEdit="1"/>
              </p:cNvSpPr>
              <p:nvPr/>
            </p:nvSpPr>
            <p:spPr>
              <a:xfrm>
                <a:off x="6942296" y="1776451"/>
                <a:ext cx="292644" cy="276999"/>
              </a:xfrm>
              <a:prstGeom prst="rect">
                <a:avLst/>
              </a:prstGeom>
              <a:blipFill>
                <a:blip r:embed="rId13"/>
                <a:stretch>
                  <a:fillRect l="-10417" r="-4167"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9FDF7D5A-A006-0F23-2F53-736D503A1BE2}"/>
                  </a:ext>
                </a:extLst>
              </p:cNvPr>
              <p:cNvSpPr txBox="1"/>
              <p:nvPr/>
            </p:nvSpPr>
            <p:spPr>
              <a:xfrm>
                <a:off x="7380943" y="1357167"/>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69" name="TextBox 68">
                <a:extLst>
                  <a:ext uri="{FF2B5EF4-FFF2-40B4-BE49-F238E27FC236}">
                    <a16:creationId xmlns:a16="http://schemas.microsoft.com/office/drawing/2014/main" id="{9FDF7D5A-A006-0F23-2F53-736D503A1BE2}"/>
                  </a:ext>
                </a:extLst>
              </p:cNvPr>
              <p:cNvSpPr txBox="1">
                <a:spLocks noRot="1" noChangeAspect="1" noMove="1" noResize="1" noEditPoints="1" noAdjustHandles="1" noChangeArrowheads="1" noChangeShapeType="1" noTextEdit="1"/>
              </p:cNvSpPr>
              <p:nvPr/>
            </p:nvSpPr>
            <p:spPr>
              <a:xfrm>
                <a:off x="7380943" y="1357167"/>
                <a:ext cx="287323" cy="276999"/>
              </a:xfrm>
              <a:prstGeom prst="rect">
                <a:avLst/>
              </a:prstGeom>
              <a:blipFill>
                <a:blip r:embed="rId14"/>
                <a:stretch>
                  <a:fillRect l="-10638" r="-4255"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BB725003-E7A6-452C-6914-7655EA2540D2}"/>
                  </a:ext>
                </a:extLst>
              </p:cNvPr>
              <p:cNvSpPr txBox="1"/>
              <p:nvPr/>
            </p:nvSpPr>
            <p:spPr>
              <a:xfrm>
                <a:off x="6064001" y="1545149"/>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89" name="TextBox 88">
                <a:extLst>
                  <a:ext uri="{FF2B5EF4-FFF2-40B4-BE49-F238E27FC236}">
                    <a16:creationId xmlns:a16="http://schemas.microsoft.com/office/drawing/2014/main" id="{BB725003-E7A6-452C-6914-7655EA2540D2}"/>
                  </a:ext>
                </a:extLst>
              </p:cNvPr>
              <p:cNvSpPr txBox="1">
                <a:spLocks noRot="1" noChangeAspect="1" noMove="1" noResize="1" noEditPoints="1" noAdjustHandles="1" noChangeArrowheads="1" noChangeShapeType="1" noTextEdit="1"/>
              </p:cNvSpPr>
              <p:nvPr/>
            </p:nvSpPr>
            <p:spPr>
              <a:xfrm>
                <a:off x="6064001" y="1545149"/>
                <a:ext cx="414472" cy="276999"/>
              </a:xfrm>
              <a:prstGeom prst="rect">
                <a:avLst/>
              </a:prstGeom>
              <a:blipFill>
                <a:blip r:embed="rId15"/>
                <a:stretch>
                  <a:fillRect l="-5882" r="-4412"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3DD57466-02C8-7E99-C9F5-2C284C2F4A93}"/>
                  </a:ext>
                </a:extLst>
              </p:cNvPr>
              <p:cNvSpPr txBox="1"/>
              <p:nvPr/>
            </p:nvSpPr>
            <p:spPr>
              <a:xfrm>
                <a:off x="6481691" y="2072768"/>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93" name="TextBox 92">
                <a:extLst>
                  <a:ext uri="{FF2B5EF4-FFF2-40B4-BE49-F238E27FC236}">
                    <a16:creationId xmlns:a16="http://schemas.microsoft.com/office/drawing/2014/main" id="{3DD57466-02C8-7E99-C9F5-2C284C2F4A93}"/>
                  </a:ext>
                </a:extLst>
              </p:cNvPr>
              <p:cNvSpPr txBox="1">
                <a:spLocks noRot="1" noChangeAspect="1" noMove="1" noResize="1" noEditPoints="1" noAdjustHandles="1" noChangeArrowheads="1" noChangeShapeType="1" noTextEdit="1"/>
              </p:cNvSpPr>
              <p:nvPr/>
            </p:nvSpPr>
            <p:spPr>
              <a:xfrm>
                <a:off x="6481691" y="2072768"/>
                <a:ext cx="414472" cy="276999"/>
              </a:xfrm>
              <a:prstGeom prst="rect">
                <a:avLst/>
              </a:prstGeom>
              <a:blipFill>
                <a:blip r:embed="rId16"/>
                <a:stretch>
                  <a:fillRect l="-5882" r="-5882" b="-22222"/>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87EA6B11-7088-D227-E516-B0922B959273}"/>
                  </a:ext>
                </a:extLst>
              </p:cNvPr>
              <p:cNvSpPr txBox="1"/>
              <p:nvPr/>
            </p:nvSpPr>
            <p:spPr>
              <a:xfrm>
                <a:off x="1778915" y="3037840"/>
                <a:ext cx="17312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98" name="TextBox 97">
                <a:extLst>
                  <a:ext uri="{FF2B5EF4-FFF2-40B4-BE49-F238E27FC236}">
                    <a16:creationId xmlns:a16="http://schemas.microsoft.com/office/drawing/2014/main" id="{87EA6B11-7088-D227-E516-B0922B959273}"/>
                  </a:ext>
                </a:extLst>
              </p:cNvPr>
              <p:cNvSpPr txBox="1">
                <a:spLocks noRot="1" noChangeAspect="1" noMove="1" noResize="1" noEditPoints="1" noAdjustHandles="1" noChangeArrowheads="1" noChangeShapeType="1" noTextEdit="1"/>
              </p:cNvSpPr>
              <p:nvPr/>
            </p:nvSpPr>
            <p:spPr>
              <a:xfrm>
                <a:off x="1778915" y="3037840"/>
                <a:ext cx="173124" cy="276999"/>
              </a:xfrm>
              <a:prstGeom prst="rect">
                <a:avLst/>
              </a:prstGeom>
              <a:blipFill>
                <a:blip r:embed="rId17"/>
                <a:stretch>
                  <a:fillRect l="-17857" r="-21429" b="-2174"/>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33FDF52D-25B8-E9F7-12A2-9C677C1AB201}"/>
                  </a:ext>
                </a:extLst>
              </p:cNvPr>
              <p:cNvSpPr txBox="1"/>
              <p:nvPr/>
            </p:nvSpPr>
            <p:spPr>
              <a:xfrm>
                <a:off x="3518110" y="3037841"/>
                <a:ext cx="13665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r>
                        <m:rPr>
                          <m:nor/>
                        </m:rPr>
                        <a:rPr lang="en-SG" b="1" i="0" smtClean="0">
                          <a:latin typeface="Cambria Math" panose="02040503050406030204" pitchFamily="18" charset="0"/>
                          <a:cs typeface="Segoe UI Semilight" panose="020B0402040204020203" pitchFamily="34" charset="0"/>
                        </a:rPr>
                        <m:t>′</m:t>
                      </m:r>
                      <m:r>
                        <a:rPr lang="en-SG" b="1" i="1">
                          <a:latin typeface="Cambria Math" panose="02040503050406030204" pitchFamily="18" charset="0"/>
                          <a:cs typeface="Segoe UI Semilight" panose="020B0402040204020203" pitchFamily="34" charset="0"/>
                        </a:rPr>
                        <m:t>=</m:t>
                      </m:r>
                      <m:r>
                        <a:rPr lang="en-SG" i="1">
                          <a:latin typeface="Cambria Math" panose="02040503050406030204" pitchFamily="18" charset="0"/>
                          <a:cs typeface="Segoe UI Semilight" panose="020B0402040204020203" pitchFamily="34" charset="0"/>
                        </a:rPr>
                        <m:t>𝑠</m:t>
                      </m:r>
                      <m:r>
                        <a:rPr lang="en-SG" i="1">
                          <a:latin typeface="Cambria Math" panose="02040503050406030204" pitchFamily="18" charset="0"/>
                          <a:cs typeface="Segoe UI Semilight" panose="020B0402040204020203" pitchFamily="34" charset="0"/>
                        </a:rPr>
                        <m:t>h</m:t>
                      </m:r>
                      <m:r>
                        <a:rPr lang="en-SG" i="1">
                          <a:latin typeface="Cambria Math" panose="02040503050406030204" pitchFamily="18" charset="0"/>
                          <a:cs typeface="Segoe UI Semilight" panose="020B0402040204020203" pitchFamily="34" charset="0"/>
                        </a:rPr>
                        <m:t>𝑖𝑓𝑡</m:t>
                      </m:r>
                      <m:r>
                        <a:rPr lang="en-SG" i="1">
                          <a:latin typeface="Cambria Math" panose="02040503050406030204" pitchFamily="18" charset="0"/>
                          <a:cs typeface="Segoe UI Semilight" panose="020B0402040204020203" pitchFamily="34" charset="0"/>
                        </a:rPr>
                        <m:t>(</m:t>
                      </m:r>
                      <m:r>
                        <m:rPr>
                          <m:nor/>
                        </m:rPr>
                        <a:rPr lang="en-SG" b="1" i="0" smtClean="0">
                          <a:latin typeface="Cambria Math" panose="02040503050406030204" pitchFamily="18" charset="0"/>
                          <a:cs typeface="Segoe UI Semilight" panose="020B0402040204020203" pitchFamily="34" charset="0"/>
                        </a:rPr>
                        <m:t>x</m:t>
                      </m:r>
                      <m:r>
                        <a:rPr lang="en-SG" i="1">
                          <a:latin typeface="Cambria Math" panose="02040503050406030204" pitchFamily="18" charset="0"/>
                          <a:cs typeface="Segoe UI Semilight" panose="020B0402040204020203" pitchFamily="34" charset="0"/>
                        </a:rPr>
                        <m:t>)</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99" name="TextBox 98">
                <a:extLst>
                  <a:ext uri="{FF2B5EF4-FFF2-40B4-BE49-F238E27FC236}">
                    <a16:creationId xmlns:a16="http://schemas.microsoft.com/office/drawing/2014/main" id="{33FDF52D-25B8-E9F7-12A2-9C677C1AB201}"/>
                  </a:ext>
                </a:extLst>
              </p:cNvPr>
              <p:cNvSpPr txBox="1">
                <a:spLocks noRot="1" noChangeAspect="1" noMove="1" noResize="1" noEditPoints="1" noAdjustHandles="1" noChangeArrowheads="1" noChangeShapeType="1" noTextEdit="1"/>
              </p:cNvSpPr>
              <p:nvPr/>
            </p:nvSpPr>
            <p:spPr>
              <a:xfrm>
                <a:off x="3518110" y="3037841"/>
                <a:ext cx="1366593" cy="276999"/>
              </a:xfrm>
              <a:prstGeom prst="rect">
                <a:avLst/>
              </a:prstGeom>
              <a:blipFill>
                <a:blip r:embed="rId18"/>
                <a:stretch>
                  <a:fillRect l="-4018" r="-5804" b="-36957"/>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ADAC3AF8-5D7F-7919-8872-3EFE465B04A8}"/>
                  </a:ext>
                </a:extLst>
              </p:cNvPr>
              <p:cNvSpPr txBox="1"/>
              <p:nvPr/>
            </p:nvSpPr>
            <p:spPr>
              <a:xfrm>
                <a:off x="6023810" y="3021718"/>
                <a:ext cx="15870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r>
                        <m:rPr>
                          <m:nor/>
                        </m:rPr>
                        <a:rPr lang="en-SG" b="1" i="0" smtClean="0">
                          <a:latin typeface="Cambria Math" panose="02040503050406030204" pitchFamily="18" charset="0"/>
                          <a:cs typeface="Segoe UI Semilight" panose="020B0402040204020203" pitchFamily="34" charset="0"/>
                        </a:rPr>
                        <m:t>′′</m:t>
                      </m:r>
                      <m:r>
                        <a:rPr lang="en-SG" b="1" i="1">
                          <a:latin typeface="Cambria Math" panose="02040503050406030204" pitchFamily="18" charset="0"/>
                          <a:cs typeface="Segoe UI Semilight" panose="020B0402040204020203" pitchFamily="34" charset="0"/>
                        </a:rPr>
                        <m:t>=</m:t>
                      </m:r>
                      <m:sSup>
                        <m:sSupPr>
                          <m:ctrlPr>
                            <a:rPr lang="en-SG" i="1" smtClean="0">
                              <a:latin typeface="Cambria Math" panose="02040503050406030204" pitchFamily="18" charset="0"/>
                              <a:cs typeface="Segoe UI Semilight" panose="020B0402040204020203" pitchFamily="34" charset="0"/>
                            </a:rPr>
                          </m:ctrlPr>
                        </m:sSupPr>
                        <m:e>
                          <m:r>
                            <a:rPr lang="en-SG" b="0" i="1" smtClean="0">
                              <a:latin typeface="Cambria Math" panose="02040503050406030204" pitchFamily="18" charset="0"/>
                              <a:cs typeface="Segoe UI Semilight" panose="020B0402040204020203" pitchFamily="34" charset="0"/>
                            </a:rPr>
                            <m:t>𝑠</m:t>
                          </m:r>
                          <m:r>
                            <a:rPr lang="en-SG" b="0" i="1" smtClean="0">
                              <a:latin typeface="Cambria Math" panose="02040503050406030204" pitchFamily="18" charset="0"/>
                              <a:cs typeface="Segoe UI Semilight" panose="020B0402040204020203" pitchFamily="34" charset="0"/>
                            </a:rPr>
                            <m:t>h</m:t>
                          </m:r>
                          <m:r>
                            <a:rPr lang="en-SG" b="0" i="1" smtClean="0">
                              <a:latin typeface="Cambria Math" panose="02040503050406030204" pitchFamily="18" charset="0"/>
                              <a:cs typeface="Segoe UI Semilight" panose="020B0402040204020203" pitchFamily="34" charset="0"/>
                            </a:rPr>
                            <m:t>𝑖𝑓𝑡</m:t>
                          </m:r>
                        </m:e>
                        <m:sup>
                          <m:r>
                            <a:rPr lang="en-SG" b="0" i="1" smtClean="0">
                              <a:latin typeface="Cambria Math" panose="02040503050406030204" pitchFamily="18" charset="0"/>
                              <a:cs typeface="Segoe UI Semilight" panose="020B0402040204020203" pitchFamily="34" charset="0"/>
                            </a:rPr>
                            <m:t>2</m:t>
                          </m:r>
                        </m:sup>
                      </m:sSup>
                      <m:r>
                        <a:rPr lang="en-SG" b="1" i="1">
                          <a:latin typeface="Cambria Math" panose="02040503050406030204" pitchFamily="18" charset="0"/>
                          <a:cs typeface="Segoe UI Semilight" panose="020B0402040204020203" pitchFamily="34" charset="0"/>
                        </a:rPr>
                        <m:t>(</m:t>
                      </m:r>
                      <m:r>
                        <m:rPr>
                          <m:nor/>
                        </m:rPr>
                        <a:rPr lang="en-SG" b="1" i="0" smtClean="0">
                          <a:latin typeface="Cambria Math" panose="02040503050406030204" pitchFamily="18" charset="0"/>
                          <a:cs typeface="Segoe UI Semilight" panose="020B0402040204020203" pitchFamily="34" charset="0"/>
                        </a:rPr>
                        <m:t>x</m:t>
                      </m:r>
                      <m:r>
                        <a:rPr lang="en-SG" b="1" i="1">
                          <a:latin typeface="Cambria Math" panose="02040503050406030204" pitchFamily="18" charset="0"/>
                          <a:cs typeface="Segoe UI Semilight" panose="020B0402040204020203" pitchFamily="34" charset="0"/>
                        </a:rPr>
                        <m:t>)</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100" name="TextBox 99">
                <a:extLst>
                  <a:ext uri="{FF2B5EF4-FFF2-40B4-BE49-F238E27FC236}">
                    <a16:creationId xmlns:a16="http://schemas.microsoft.com/office/drawing/2014/main" id="{ADAC3AF8-5D7F-7919-8872-3EFE465B04A8}"/>
                  </a:ext>
                </a:extLst>
              </p:cNvPr>
              <p:cNvSpPr txBox="1">
                <a:spLocks noRot="1" noChangeAspect="1" noMove="1" noResize="1" noEditPoints="1" noAdjustHandles="1" noChangeArrowheads="1" noChangeShapeType="1" noTextEdit="1"/>
              </p:cNvSpPr>
              <p:nvPr/>
            </p:nvSpPr>
            <p:spPr>
              <a:xfrm>
                <a:off x="6023810" y="3021718"/>
                <a:ext cx="1587037" cy="276999"/>
              </a:xfrm>
              <a:prstGeom prst="rect">
                <a:avLst/>
              </a:prstGeom>
              <a:blipFill>
                <a:blip r:embed="rId19"/>
                <a:stretch>
                  <a:fillRect r="-3462" b="-40000"/>
                </a:stretch>
              </a:blipFill>
            </p:spPr>
            <p:txBody>
              <a:bodyPr/>
              <a:lstStyle/>
              <a:p>
                <a:r>
                  <a:rPr lang="en-SG">
                    <a:noFill/>
                  </a:rPr>
                  <a:t> </a:t>
                </a:r>
              </a:p>
            </p:txBody>
          </p:sp>
        </mc:Fallback>
      </mc:AlternateContent>
      <p:sp>
        <p:nvSpPr>
          <p:cNvPr id="101" name="TextBox 100">
            <a:extLst>
              <a:ext uri="{FF2B5EF4-FFF2-40B4-BE49-F238E27FC236}">
                <a16:creationId xmlns:a16="http://schemas.microsoft.com/office/drawing/2014/main" id="{FEB5B88B-0263-A0DA-3EEE-9A29A853858C}"/>
              </a:ext>
            </a:extLst>
          </p:cNvPr>
          <p:cNvSpPr txBox="1"/>
          <p:nvPr/>
        </p:nvSpPr>
        <p:spPr>
          <a:xfrm>
            <a:off x="8253454" y="2149997"/>
            <a:ext cx="812787" cy="707886"/>
          </a:xfrm>
          <a:prstGeom prst="rect">
            <a:avLst/>
          </a:prstGeom>
          <a:noFill/>
        </p:spPr>
        <p:txBody>
          <a:bodyPr wrap="square" rtlCol="0">
            <a:spAutoFit/>
          </a:bodyPr>
          <a:lstStyle/>
          <a:p>
            <a:pPr algn="l"/>
            <a:r>
              <a:rPr lang="en-SG" sz="4000" i="1">
                <a:latin typeface="Segoe UI Semilight" panose="020B0402040204020203" pitchFamily="34" charset="0"/>
                <a:cs typeface="Segoe UI Semilight" panose="020B0402040204020203" pitchFamily="34" charset="0"/>
              </a:rPr>
              <a:t>…</a:t>
            </a:r>
          </a:p>
        </p:txBody>
      </p:sp>
      <p:sp>
        <p:nvSpPr>
          <p:cNvPr id="102" name="Oval 101">
            <a:extLst>
              <a:ext uri="{FF2B5EF4-FFF2-40B4-BE49-F238E27FC236}">
                <a16:creationId xmlns:a16="http://schemas.microsoft.com/office/drawing/2014/main" id="{A1E49C17-34B9-EC35-8E5D-3C2027931DBF}"/>
              </a:ext>
            </a:extLst>
          </p:cNvPr>
          <p:cNvSpPr/>
          <p:nvPr/>
        </p:nvSpPr>
        <p:spPr>
          <a:xfrm rot="2623486">
            <a:off x="1148502" y="2639131"/>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5FF068F-CDDF-9B66-1082-A71F2AF95D18}"/>
              </a:ext>
            </a:extLst>
          </p:cNvPr>
          <p:cNvSpPr/>
          <p:nvPr/>
        </p:nvSpPr>
        <p:spPr>
          <a:xfrm>
            <a:off x="1584367" y="2634735"/>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C5C60D62-15EA-4D08-011A-49DBAEAF4600}"/>
              </a:ext>
            </a:extLst>
          </p:cNvPr>
          <p:cNvSpPr/>
          <p:nvPr/>
        </p:nvSpPr>
        <p:spPr>
          <a:xfrm rot="281892">
            <a:off x="2022730" y="2649402"/>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608B31-329A-86DE-AAB8-A7FBC0DE8578}"/>
              </a:ext>
            </a:extLst>
          </p:cNvPr>
          <p:cNvSpPr/>
          <p:nvPr/>
        </p:nvSpPr>
        <p:spPr>
          <a:xfrm rot="21296199">
            <a:off x="2437475" y="2644886"/>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A3A49ED3-46F6-FED8-7DAF-E829541BD642}"/>
              </a:ext>
            </a:extLst>
          </p:cNvPr>
          <p:cNvCxnSpPr>
            <a:stCxn id="102" idx="7"/>
            <a:endCxn id="103" idx="2"/>
          </p:cNvCxnSpPr>
          <p:nvPr/>
        </p:nvCxnSpPr>
        <p:spPr>
          <a:xfrm flipV="1">
            <a:off x="1347407" y="2734200"/>
            <a:ext cx="236960" cy="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D208D0A-EC4E-4FA7-B5B1-7BD476D1FF55}"/>
              </a:ext>
            </a:extLst>
          </p:cNvPr>
          <p:cNvCxnSpPr>
            <a:cxnSpLocks/>
            <a:stCxn id="103" idx="6"/>
            <a:endCxn id="104" idx="2"/>
          </p:cNvCxnSpPr>
          <p:nvPr/>
        </p:nvCxnSpPr>
        <p:spPr>
          <a:xfrm>
            <a:off x="1783296" y="2734200"/>
            <a:ext cx="239768" cy="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FCB4A55-4E78-973B-3306-D090EDEBF71D}"/>
              </a:ext>
            </a:extLst>
          </p:cNvPr>
          <p:cNvCxnSpPr>
            <a:cxnSpLocks/>
            <a:stCxn id="104" idx="6"/>
            <a:endCxn id="105" idx="2"/>
          </p:cNvCxnSpPr>
          <p:nvPr/>
        </p:nvCxnSpPr>
        <p:spPr>
          <a:xfrm flipV="1">
            <a:off x="2221325" y="2753129"/>
            <a:ext cx="216538"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E3398616-7BF3-E0CF-6194-F0460844529C}"/>
              </a:ext>
            </a:extLst>
          </p:cNvPr>
          <p:cNvCxnSpPr>
            <a:cxnSpLocks/>
            <a:stCxn id="105" idx="6"/>
          </p:cNvCxnSpPr>
          <p:nvPr/>
        </p:nvCxnSpPr>
        <p:spPr>
          <a:xfrm flipV="1">
            <a:off x="2636016" y="2734199"/>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B5EF29-5158-18AA-EB05-E487BB2F2AAE}"/>
              </a:ext>
            </a:extLst>
          </p:cNvPr>
          <p:cNvCxnSpPr>
            <a:cxnSpLocks/>
          </p:cNvCxnSpPr>
          <p:nvPr/>
        </p:nvCxnSpPr>
        <p:spPr>
          <a:xfrm flipV="1">
            <a:off x="935696" y="2741456"/>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4E7E209A-A76F-EF1D-5DF2-3B510BF194BE}"/>
              </a:ext>
            </a:extLst>
          </p:cNvPr>
          <p:cNvSpPr/>
          <p:nvPr/>
        </p:nvSpPr>
        <p:spPr>
          <a:xfrm rot="2623486">
            <a:off x="3507617" y="2621193"/>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DAF6CDF-712C-F7E3-6389-98E26C641CC0}"/>
              </a:ext>
            </a:extLst>
          </p:cNvPr>
          <p:cNvSpPr/>
          <p:nvPr/>
        </p:nvSpPr>
        <p:spPr>
          <a:xfrm>
            <a:off x="3943482" y="2616797"/>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992E350-065F-95C6-A0BD-AA74A1287C7C}"/>
              </a:ext>
            </a:extLst>
          </p:cNvPr>
          <p:cNvSpPr/>
          <p:nvPr/>
        </p:nvSpPr>
        <p:spPr>
          <a:xfrm rot="281892">
            <a:off x="4381845" y="2631464"/>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EEB8B30-D633-5C71-1184-499B29554D02}"/>
              </a:ext>
            </a:extLst>
          </p:cNvPr>
          <p:cNvSpPr/>
          <p:nvPr/>
        </p:nvSpPr>
        <p:spPr>
          <a:xfrm rot="21296199">
            <a:off x="4796590" y="2626948"/>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B96F29D1-9994-EB06-6D01-BDE8AB43810A}"/>
              </a:ext>
            </a:extLst>
          </p:cNvPr>
          <p:cNvCxnSpPr>
            <a:stCxn id="111" idx="7"/>
            <a:endCxn id="112" idx="2"/>
          </p:cNvCxnSpPr>
          <p:nvPr/>
        </p:nvCxnSpPr>
        <p:spPr>
          <a:xfrm flipV="1">
            <a:off x="3706522" y="2716262"/>
            <a:ext cx="236960" cy="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2B2A6AB-0C7D-23C8-6C7C-66628162793D}"/>
              </a:ext>
            </a:extLst>
          </p:cNvPr>
          <p:cNvCxnSpPr>
            <a:cxnSpLocks/>
            <a:stCxn id="112" idx="6"/>
            <a:endCxn id="113" idx="2"/>
          </p:cNvCxnSpPr>
          <p:nvPr/>
        </p:nvCxnSpPr>
        <p:spPr>
          <a:xfrm>
            <a:off x="4142411" y="2716262"/>
            <a:ext cx="239768" cy="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99C9B9C-3700-8CEB-3D30-F229F388CE02}"/>
              </a:ext>
            </a:extLst>
          </p:cNvPr>
          <p:cNvCxnSpPr>
            <a:cxnSpLocks/>
            <a:stCxn id="113" idx="6"/>
            <a:endCxn id="114" idx="2"/>
          </p:cNvCxnSpPr>
          <p:nvPr/>
        </p:nvCxnSpPr>
        <p:spPr>
          <a:xfrm flipV="1">
            <a:off x="4580440" y="2735191"/>
            <a:ext cx="216538"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82D4D41-3D89-81CD-90F8-03B6FC3B4648}"/>
              </a:ext>
            </a:extLst>
          </p:cNvPr>
          <p:cNvCxnSpPr>
            <a:cxnSpLocks/>
            <a:stCxn id="114" idx="6"/>
          </p:cNvCxnSpPr>
          <p:nvPr/>
        </p:nvCxnSpPr>
        <p:spPr>
          <a:xfrm flipV="1">
            <a:off x="4995131" y="2716261"/>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44B7948-BD29-6796-10D3-C903C8FFCA99}"/>
              </a:ext>
            </a:extLst>
          </p:cNvPr>
          <p:cNvCxnSpPr>
            <a:cxnSpLocks/>
          </p:cNvCxnSpPr>
          <p:nvPr/>
        </p:nvCxnSpPr>
        <p:spPr>
          <a:xfrm flipV="1">
            <a:off x="3294811" y="2723518"/>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4C269AA6-4796-50FC-4BE6-CF0B53ADC2BE}"/>
              </a:ext>
            </a:extLst>
          </p:cNvPr>
          <p:cNvSpPr/>
          <p:nvPr/>
        </p:nvSpPr>
        <p:spPr>
          <a:xfrm rot="2623486">
            <a:off x="6116643" y="2656443"/>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991A20D-B003-4179-6A7F-B46BF2B9611C}"/>
              </a:ext>
            </a:extLst>
          </p:cNvPr>
          <p:cNvSpPr/>
          <p:nvPr/>
        </p:nvSpPr>
        <p:spPr>
          <a:xfrm>
            <a:off x="6552508" y="2652047"/>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8A0185FD-6784-A096-55A2-A2F4C785C623}"/>
              </a:ext>
            </a:extLst>
          </p:cNvPr>
          <p:cNvSpPr/>
          <p:nvPr/>
        </p:nvSpPr>
        <p:spPr>
          <a:xfrm rot="281892">
            <a:off x="6990871" y="2666714"/>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0AF2C23-D15D-DD50-DAD3-12A1689DF960}"/>
              </a:ext>
            </a:extLst>
          </p:cNvPr>
          <p:cNvSpPr/>
          <p:nvPr/>
        </p:nvSpPr>
        <p:spPr>
          <a:xfrm rot="21296199">
            <a:off x="7405616" y="2662198"/>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89924350-ABD4-0F11-570F-D71CE1D2181A}"/>
              </a:ext>
            </a:extLst>
          </p:cNvPr>
          <p:cNvCxnSpPr>
            <a:stCxn id="120" idx="7"/>
            <a:endCxn id="121" idx="2"/>
          </p:cNvCxnSpPr>
          <p:nvPr/>
        </p:nvCxnSpPr>
        <p:spPr>
          <a:xfrm flipV="1">
            <a:off x="6315548" y="2751512"/>
            <a:ext cx="236960" cy="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72F51CA-9EB8-193B-4A3E-1CA7860CB2B7}"/>
              </a:ext>
            </a:extLst>
          </p:cNvPr>
          <p:cNvCxnSpPr>
            <a:cxnSpLocks/>
            <a:stCxn id="121" idx="6"/>
            <a:endCxn id="122" idx="2"/>
          </p:cNvCxnSpPr>
          <p:nvPr/>
        </p:nvCxnSpPr>
        <p:spPr>
          <a:xfrm>
            <a:off x="6751437" y="2751512"/>
            <a:ext cx="239768" cy="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D9F8EA5-95F8-A2DE-28C6-B313EADF36D1}"/>
              </a:ext>
            </a:extLst>
          </p:cNvPr>
          <p:cNvCxnSpPr>
            <a:cxnSpLocks/>
            <a:stCxn id="122" idx="6"/>
            <a:endCxn id="123" idx="2"/>
          </p:cNvCxnSpPr>
          <p:nvPr/>
        </p:nvCxnSpPr>
        <p:spPr>
          <a:xfrm flipV="1">
            <a:off x="7189466" y="2770441"/>
            <a:ext cx="216538"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8893B01-23AA-4CBE-5E73-BEF3705ADF0E}"/>
              </a:ext>
            </a:extLst>
          </p:cNvPr>
          <p:cNvCxnSpPr>
            <a:cxnSpLocks/>
            <a:stCxn id="123" idx="6"/>
          </p:cNvCxnSpPr>
          <p:nvPr/>
        </p:nvCxnSpPr>
        <p:spPr>
          <a:xfrm flipV="1">
            <a:off x="7604157" y="2751511"/>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857A26D-BC7F-F50E-1B2C-D3D85FC52A35}"/>
              </a:ext>
            </a:extLst>
          </p:cNvPr>
          <p:cNvCxnSpPr>
            <a:cxnSpLocks/>
          </p:cNvCxnSpPr>
          <p:nvPr/>
        </p:nvCxnSpPr>
        <p:spPr>
          <a:xfrm flipV="1">
            <a:off x="5903837" y="2758768"/>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F5969175-ED10-20A0-542D-D56CC2182F6A}"/>
              </a:ext>
            </a:extLst>
          </p:cNvPr>
          <p:cNvSpPr txBox="1"/>
          <p:nvPr/>
        </p:nvSpPr>
        <p:spPr>
          <a:xfrm>
            <a:off x="769775" y="5705066"/>
            <a:ext cx="7604449"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The Matrix that shifts the signal vector is identical to the Adjacency Matrix</a:t>
            </a:r>
          </a:p>
        </p:txBody>
      </p:sp>
      <p:grpSp>
        <p:nvGrpSpPr>
          <p:cNvPr id="3" name="Group 2">
            <a:extLst>
              <a:ext uri="{FF2B5EF4-FFF2-40B4-BE49-F238E27FC236}">
                <a16:creationId xmlns:a16="http://schemas.microsoft.com/office/drawing/2014/main" id="{6ABEF919-5623-D626-6444-17EA851ECEE9}"/>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B621ADF9-49D2-DD83-9D08-084E3618DE7A}"/>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8D560ACE-52C7-B5D6-6D8B-F4D218446DDA}"/>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E9DD74-C27B-5BEA-29B3-7236CCDDDCE9}"/>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510FA46B-D9AB-DAC4-2937-719E569C2C3F}"/>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8" name="Straight Connector 7">
              <a:extLst>
                <a:ext uri="{FF2B5EF4-FFF2-40B4-BE49-F238E27FC236}">
                  <a16:creationId xmlns:a16="http://schemas.microsoft.com/office/drawing/2014/main" id="{FC24FE08-F2CF-8E23-454D-50563FB9242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29BD7239-60EC-257F-A24C-A4439E0C1282}"/>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0" name="Straight Connector 9">
              <a:extLst>
                <a:ext uri="{FF2B5EF4-FFF2-40B4-BE49-F238E27FC236}">
                  <a16:creationId xmlns:a16="http://schemas.microsoft.com/office/drawing/2014/main" id="{8DDE3A61-BFEB-9C0B-6453-B12DCECD97E4}"/>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A358E6AA-66DE-9CC2-CE3C-0BEA6CA28C12}"/>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28443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1000"/>
                                        <p:tgtEl>
                                          <p:spTgt spid="129"/>
                                        </p:tgtEl>
                                      </p:cBhvr>
                                    </p:animEffect>
                                    <p:anim calcmode="lin" valueType="num">
                                      <p:cBhvr>
                                        <p:cTn id="20" dur="1000" fill="hold"/>
                                        <p:tgtEl>
                                          <p:spTgt spid="129"/>
                                        </p:tgtEl>
                                        <p:attrNameLst>
                                          <p:attrName>ppt_x</p:attrName>
                                        </p:attrNameLst>
                                      </p:cBhvr>
                                      <p:tavLst>
                                        <p:tav tm="0">
                                          <p:val>
                                            <p:strVal val="#ppt_x"/>
                                          </p:val>
                                        </p:tav>
                                        <p:tav tm="100000">
                                          <p:val>
                                            <p:strVal val="#ppt_x"/>
                                          </p:val>
                                        </p:tav>
                                      </p:tavLst>
                                    </p:anim>
                                    <p:anim calcmode="lin" valueType="num">
                                      <p:cBhvr>
                                        <p:cTn id="21"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9" grpId="0"/>
      <p:bldP spid="1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83ED-F85A-4AE2-9C94-AA22AF954C68}"/>
              </a:ext>
            </a:extLst>
          </p:cNvPr>
          <p:cNvSpPr>
            <a:spLocks noGrp="1"/>
          </p:cNvSpPr>
          <p:nvPr>
            <p:ph type="title"/>
          </p:nvPr>
        </p:nvSpPr>
        <p:spPr>
          <a:xfrm>
            <a:off x="664287" y="347745"/>
            <a:ext cx="8066311" cy="1325563"/>
          </a:xfrm>
        </p:spPr>
        <p:txBody>
          <a:bodyPr/>
          <a:lstStyle/>
          <a:p>
            <a:r>
              <a:rPr lang="en-SG"/>
              <a:t>Graph Convolutions</a:t>
            </a:r>
          </a:p>
        </p:txBody>
      </p:sp>
      <p:cxnSp>
        <p:nvCxnSpPr>
          <p:cNvPr id="38" name="Straight Connector 37">
            <a:extLst>
              <a:ext uri="{FF2B5EF4-FFF2-40B4-BE49-F238E27FC236}">
                <a16:creationId xmlns:a16="http://schemas.microsoft.com/office/drawing/2014/main" id="{3DCE80E6-D69D-F52F-307C-19003B69F275}"/>
              </a:ext>
            </a:extLst>
          </p:cNvPr>
          <p:cNvCxnSpPr/>
          <p:nvPr/>
        </p:nvCxnSpPr>
        <p:spPr>
          <a:xfrm flipV="1">
            <a:off x="1240403" y="2178657"/>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82D8BB7-B82B-BD94-A071-EF39A3EDB70F}"/>
              </a:ext>
            </a:extLst>
          </p:cNvPr>
          <p:cNvCxnSpPr>
            <a:cxnSpLocks/>
          </p:cNvCxnSpPr>
          <p:nvPr/>
        </p:nvCxnSpPr>
        <p:spPr>
          <a:xfrm flipV="1">
            <a:off x="1679050" y="1757238"/>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6EE70D-987F-8EDC-E323-D7F26E652886}"/>
              </a:ext>
            </a:extLst>
          </p:cNvPr>
          <p:cNvCxnSpPr>
            <a:cxnSpLocks/>
          </p:cNvCxnSpPr>
          <p:nvPr/>
        </p:nvCxnSpPr>
        <p:spPr>
          <a:xfrm flipV="1">
            <a:off x="2125481" y="2372654"/>
            <a:ext cx="0" cy="286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FCE0EE-4F08-87E0-6123-6463E0D5AA54}"/>
              </a:ext>
            </a:extLst>
          </p:cNvPr>
          <p:cNvCxnSpPr>
            <a:cxnSpLocks/>
          </p:cNvCxnSpPr>
          <p:nvPr/>
        </p:nvCxnSpPr>
        <p:spPr>
          <a:xfrm flipV="1">
            <a:off x="2532323" y="1959186"/>
            <a:ext cx="0" cy="699715"/>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A96ED8A-C52E-2E27-4455-8A203A559BFC}"/>
                  </a:ext>
                </a:extLst>
              </p:cNvPr>
              <p:cNvSpPr txBox="1"/>
              <p:nvPr/>
            </p:nvSpPr>
            <p:spPr>
              <a:xfrm>
                <a:off x="1096741" y="1796173"/>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44" name="TextBox 43">
                <a:extLst>
                  <a:ext uri="{FF2B5EF4-FFF2-40B4-BE49-F238E27FC236}">
                    <a16:creationId xmlns:a16="http://schemas.microsoft.com/office/drawing/2014/main" id="{CA96ED8A-C52E-2E27-4455-8A203A559BFC}"/>
                  </a:ext>
                </a:extLst>
              </p:cNvPr>
              <p:cNvSpPr txBox="1">
                <a:spLocks noRot="1" noChangeAspect="1" noMove="1" noResize="1" noEditPoints="1" noAdjustHandles="1" noChangeArrowheads="1" noChangeShapeType="1" noTextEdit="1"/>
              </p:cNvSpPr>
              <p:nvPr/>
            </p:nvSpPr>
            <p:spPr>
              <a:xfrm>
                <a:off x="1096741" y="1796173"/>
                <a:ext cx="292644" cy="276999"/>
              </a:xfrm>
              <a:prstGeom prst="rect">
                <a:avLst/>
              </a:prstGeom>
              <a:blipFill>
                <a:blip r:embed="rId3"/>
                <a:stretch>
                  <a:fillRect l="-10417" r="-4167"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739CEA31-CB3E-0C93-154F-C5C4A08A2446}"/>
                  </a:ext>
                </a:extLst>
              </p:cNvPr>
              <p:cNvSpPr txBox="1"/>
              <p:nvPr/>
            </p:nvSpPr>
            <p:spPr>
              <a:xfrm>
                <a:off x="1535388" y="1376889"/>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45" name="TextBox 44">
                <a:extLst>
                  <a:ext uri="{FF2B5EF4-FFF2-40B4-BE49-F238E27FC236}">
                    <a16:creationId xmlns:a16="http://schemas.microsoft.com/office/drawing/2014/main" id="{739CEA31-CB3E-0C93-154F-C5C4A08A2446}"/>
                  </a:ext>
                </a:extLst>
              </p:cNvPr>
              <p:cNvSpPr txBox="1">
                <a:spLocks noRot="1" noChangeAspect="1" noMove="1" noResize="1" noEditPoints="1" noAdjustHandles="1" noChangeArrowheads="1" noChangeShapeType="1" noTextEdit="1"/>
              </p:cNvSpPr>
              <p:nvPr/>
            </p:nvSpPr>
            <p:spPr>
              <a:xfrm>
                <a:off x="1535388" y="1376889"/>
                <a:ext cx="287323" cy="276999"/>
              </a:xfrm>
              <a:prstGeom prst="rect">
                <a:avLst/>
              </a:prstGeom>
              <a:blipFill>
                <a:blip r:embed="rId4"/>
                <a:stretch>
                  <a:fillRect l="-10638" r="-4255"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B5942D0A-4E18-2D3C-2D07-F53C6828CC42}"/>
                  </a:ext>
                </a:extLst>
              </p:cNvPr>
              <p:cNvSpPr txBox="1"/>
              <p:nvPr/>
            </p:nvSpPr>
            <p:spPr>
              <a:xfrm>
                <a:off x="2029527" y="1999418"/>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48" name="TextBox 47">
                <a:extLst>
                  <a:ext uri="{FF2B5EF4-FFF2-40B4-BE49-F238E27FC236}">
                    <a16:creationId xmlns:a16="http://schemas.microsoft.com/office/drawing/2014/main" id="{B5942D0A-4E18-2D3C-2D07-F53C6828CC42}"/>
                  </a:ext>
                </a:extLst>
              </p:cNvPr>
              <p:cNvSpPr txBox="1">
                <a:spLocks noRot="1" noChangeAspect="1" noMove="1" noResize="1" noEditPoints="1" noAdjustHandles="1" noChangeArrowheads="1" noChangeShapeType="1" noTextEdit="1"/>
              </p:cNvSpPr>
              <p:nvPr/>
            </p:nvSpPr>
            <p:spPr>
              <a:xfrm>
                <a:off x="2029527" y="1999418"/>
                <a:ext cx="292644" cy="276999"/>
              </a:xfrm>
              <a:prstGeom prst="rect">
                <a:avLst/>
              </a:prstGeom>
              <a:blipFill>
                <a:blip r:embed="rId5"/>
                <a:stretch>
                  <a:fillRect l="-10417" r="-4167"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C06F185F-F590-8BC9-F496-474F4C3FF171}"/>
                  </a:ext>
                </a:extLst>
              </p:cNvPr>
              <p:cNvSpPr txBox="1"/>
              <p:nvPr/>
            </p:nvSpPr>
            <p:spPr>
              <a:xfrm>
                <a:off x="2419605" y="1610171"/>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51" name="TextBox 50">
                <a:extLst>
                  <a:ext uri="{FF2B5EF4-FFF2-40B4-BE49-F238E27FC236}">
                    <a16:creationId xmlns:a16="http://schemas.microsoft.com/office/drawing/2014/main" id="{C06F185F-F590-8BC9-F496-474F4C3FF171}"/>
                  </a:ext>
                </a:extLst>
              </p:cNvPr>
              <p:cNvSpPr txBox="1">
                <a:spLocks noRot="1" noChangeAspect="1" noMove="1" noResize="1" noEditPoints="1" noAdjustHandles="1" noChangeArrowheads="1" noChangeShapeType="1" noTextEdit="1"/>
              </p:cNvSpPr>
              <p:nvPr/>
            </p:nvSpPr>
            <p:spPr>
              <a:xfrm>
                <a:off x="2419605" y="1610171"/>
                <a:ext cx="292644" cy="276999"/>
              </a:xfrm>
              <a:prstGeom prst="rect">
                <a:avLst/>
              </a:prstGeom>
              <a:blipFill>
                <a:blip r:embed="rId6"/>
                <a:stretch>
                  <a:fillRect l="-10417" r="-4167" b="-19565"/>
                </a:stretch>
              </a:blipFill>
            </p:spPr>
            <p:txBody>
              <a:bodyPr/>
              <a:lstStyle/>
              <a:p>
                <a:r>
                  <a:rPr lang="en-SG">
                    <a:noFill/>
                  </a:rPr>
                  <a:t> </a:t>
                </a:r>
              </a:p>
            </p:txBody>
          </p:sp>
        </mc:Fallback>
      </mc:AlternateContent>
      <p:cxnSp>
        <p:nvCxnSpPr>
          <p:cNvPr id="53" name="Straight Connector 52">
            <a:extLst>
              <a:ext uri="{FF2B5EF4-FFF2-40B4-BE49-F238E27FC236}">
                <a16:creationId xmlns:a16="http://schemas.microsoft.com/office/drawing/2014/main" id="{F21FF41F-EE9E-7768-9B18-2F2B8F0C6C1B}"/>
              </a:ext>
            </a:extLst>
          </p:cNvPr>
          <p:cNvCxnSpPr/>
          <p:nvPr/>
        </p:nvCxnSpPr>
        <p:spPr>
          <a:xfrm flipV="1">
            <a:off x="4052425" y="2175328"/>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AA437D-9695-4698-E5F4-91EF2248564A}"/>
              </a:ext>
            </a:extLst>
          </p:cNvPr>
          <p:cNvCxnSpPr>
            <a:cxnSpLocks/>
          </p:cNvCxnSpPr>
          <p:nvPr/>
        </p:nvCxnSpPr>
        <p:spPr>
          <a:xfrm flipV="1">
            <a:off x="4491072" y="1753909"/>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6F4D7D2-788D-63F1-AFBE-8DFF9EF20E6D}"/>
              </a:ext>
            </a:extLst>
          </p:cNvPr>
          <p:cNvCxnSpPr>
            <a:cxnSpLocks/>
          </p:cNvCxnSpPr>
          <p:nvPr/>
        </p:nvCxnSpPr>
        <p:spPr>
          <a:xfrm flipV="1">
            <a:off x="4882011" y="2366160"/>
            <a:ext cx="0" cy="286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CF0433D-A72C-D7E1-623D-4A3EAF4C7C1A}"/>
              </a:ext>
            </a:extLst>
          </p:cNvPr>
          <p:cNvCxnSpPr>
            <a:cxnSpLocks/>
          </p:cNvCxnSpPr>
          <p:nvPr/>
        </p:nvCxnSpPr>
        <p:spPr>
          <a:xfrm flipV="1">
            <a:off x="3610775" y="2455256"/>
            <a:ext cx="0" cy="20571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0602FAD9-FED7-BCCF-4259-5ED1E1124D1A}"/>
                  </a:ext>
                </a:extLst>
              </p:cNvPr>
              <p:cNvSpPr txBox="1"/>
              <p:nvPr/>
            </p:nvSpPr>
            <p:spPr>
              <a:xfrm>
                <a:off x="3908763" y="1792844"/>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58" name="TextBox 57">
                <a:extLst>
                  <a:ext uri="{FF2B5EF4-FFF2-40B4-BE49-F238E27FC236}">
                    <a16:creationId xmlns:a16="http://schemas.microsoft.com/office/drawing/2014/main" id="{0602FAD9-FED7-BCCF-4259-5ED1E1124D1A}"/>
                  </a:ext>
                </a:extLst>
              </p:cNvPr>
              <p:cNvSpPr txBox="1">
                <a:spLocks noRot="1" noChangeAspect="1" noMove="1" noResize="1" noEditPoints="1" noAdjustHandles="1" noChangeArrowheads="1" noChangeShapeType="1" noTextEdit="1"/>
              </p:cNvSpPr>
              <p:nvPr/>
            </p:nvSpPr>
            <p:spPr>
              <a:xfrm>
                <a:off x="3908763" y="1792844"/>
                <a:ext cx="292644" cy="276999"/>
              </a:xfrm>
              <a:prstGeom prst="rect">
                <a:avLst/>
              </a:prstGeom>
              <a:blipFill>
                <a:blip r:embed="rId7"/>
                <a:stretch>
                  <a:fillRect l="-10417" r="-6250"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8574ED5-F10D-100D-0F02-EC1A9A5BE41B}"/>
                  </a:ext>
                </a:extLst>
              </p:cNvPr>
              <p:cNvSpPr txBox="1"/>
              <p:nvPr/>
            </p:nvSpPr>
            <p:spPr>
              <a:xfrm>
                <a:off x="4347410" y="1373560"/>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59" name="TextBox 58">
                <a:extLst>
                  <a:ext uri="{FF2B5EF4-FFF2-40B4-BE49-F238E27FC236}">
                    <a16:creationId xmlns:a16="http://schemas.microsoft.com/office/drawing/2014/main" id="{E8574ED5-F10D-100D-0F02-EC1A9A5BE41B}"/>
                  </a:ext>
                </a:extLst>
              </p:cNvPr>
              <p:cNvSpPr txBox="1">
                <a:spLocks noRot="1" noChangeAspect="1" noMove="1" noResize="1" noEditPoints="1" noAdjustHandles="1" noChangeArrowheads="1" noChangeShapeType="1" noTextEdit="1"/>
              </p:cNvSpPr>
              <p:nvPr/>
            </p:nvSpPr>
            <p:spPr>
              <a:xfrm>
                <a:off x="4347410" y="1373560"/>
                <a:ext cx="287323" cy="276999"/>
              </a:xfrm>
              <a:prstGeom prst="rect">
                <a:avLst/>
              </a:prstGeom>
              <a:blipFill>
                <a:blip r:embed="rId8"/>
                <a:stretch>
                  <a:fillRect l="-10638" r="-6383"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0D62230F-156B-4E1D-4597-DA6255B64EC4}"/>
                  </a:ext>
                </a:extLst>
              </p:cNvPr>
              <p:cNvSpPr txBox="1"/>
              <p:nvPr/>
            </p:nvSpPr>
            <p:spPr>
              <a:xfrm>
                <a:off x="4786057" y="1992924"/>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60" name="TextBox 59">
                <a:extLst>
                  <a:ext uri="{FF2B5EF4-FFF2-40B4-BE49-F238E27FC236}">
                    <a16:creationId xmlns:a16="http://schemas.microsoft.com/office/drawing/2014/main" id="{0D62230F-156B-4E1D-4597-DA6255B64EC4}"/>
                  </a:ext>
                </a:extLst>
              </p:cNvPr>
              <p:cNvSpPr txBox="1">
                <a:spLocks noRot="1" noChangeAspect="1" noMove="1" noResize="1" noEditPoints="1" noAdjustHandles="1" noChangeArrowheads="1" noChangeShapeType="1" noTextEdit="1"/>
              </p:cNvSpPr>
              <p:nvPr/>
            </p:nvSpPr>
            <p:spPr>
              <a:xfrm>
                <a:off x="4786057" y="1992924"/>
                <a:ext cx="292644" cy="276999"/>
              </a:xfrm>
              <a:prstGeom prst="rect">
                <a:avLst/>
              </a:prstGeom>
              <a:blipFill>
                <a:blip r:embed="rId9"/>
                <a:stretch>
                  <a:fillRect l="-10417" r="-6250"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25DEB8E7-E8D3-086D-F605-BCA655AF9091}"/>
                  </a:ext>
                </a:extLst>
              </p:cNvPr>
              <p:cNvSpPr txBox="1"/>
              <p:nvPr/>
            </p:nvSpPr>
            <p:spPr>
              <a:xfrm>
                <a:off x="3448158" y="2089161"/>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61" name="TextBox 60">
                <a:extLst>
                  <a:ext uri="{FF2B5EF4-FFF2-40B4-BE49-F238E27FC236}">
                    <a16:creationId xmlns:a16="http://schemas.microsoft.com/office/drawing/2014/main" id="{25DEB8E7-E8D3-086D-F605-BCA655AF9091}"/>
                  </a:ext>
                </a:extLst>
              </p:cNvPr>
              <p:cNvSpPr txBox="1">
                <a:spLocks noRot="1" noChangeAspect="1" noMove="1" noResize="1" noEditPoints="1" noAdjustHandles="1" noChangeArrowheads="1" noChangeShapeType="1" noTextEdit="1"/>
              </p:cNvSpPr>
              <p:nvPr/>
            </p:nvSpPr>
            <p:spPr>
              <a:xfrm>
                <a:off x="3448158" y="2089161"/>
                <a:ext cx="414472" cy="276999"/>
              </a:xfrm>
              <a:prstGeom prst="rect">
                <a:avLst/>
              </a:prstGeom>
              <a:blipFill>
                <a:blip r:embed="rId10"/>
                <a:stretch>
                  <a:fillRect l="-5882" r="-4412" b="-20000"/>
                </a:stretch>
              </a:blipFill>
            </p:spPr>
            <p:txBody>
              <a:bodyPr/>
              <a:lstStyle/>
              <a:p>
                <a:r>
                  <a:rPr lang="en-SG">
                    <a:noFill/>
                  </a:rPr>
                  <a:t> </a:t>
                </a:r>
              </a:p>
            </p:txBody>
          </p:sp>
        </mc:Fallback>
      </mc:AlternateContent>
      <p:cxnSp>
        <p:nvCxnSpPr>
          <p:cNvPr id="62" name="Straight Connector 61">
            <a:extLst>
              <a:ext uri="{FF2B5EF4-FFF2-40B4-BE49-F238E27FC236}">
                <a16:creationId xmlns:a16="http://schemas.microsoft.com/office/drawing/2014/main" id="{31E6D4FD-FC46-AC7A-1DEB-3426B74C13F0}"/>
              </a:ext>
            </a:extLst>
          </p:cNvPr>
          <p:cNvCxnSpPr/>
          <p:nvPr/>
        </p:nvCxnSpPr>
        <p:spPr>
          <a:xfrm flipV="1">
            <a:off x="7088618" y="2183895"/>
            <a:ext cx="0" cy="4770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5D5C43-2BF8-075B-F756-4E26AB71CF53}"/>
              </a:ext>
            </a:extLst>
          </p:cNvPr>
          <p:cNvCxnSpPr>
            <a:cxnSpLocks/>
          </p:cNvCxnSpPr>
          <p:nvPr/>
        </p:nvCxnSpPr>
        <p:spPr>
          <a:xfrm flipV="1">
            <a:off x="7524604" y="1762476"/>
            <a:ext cx="0" cy="898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89E3C03-16D2-CC89-0FD5-72C4DD782382}"/>
              </a:ext>
            </a:extLst>
          </p:cNvPr>
          <p:cNvCxnSpPr>
            <a:cxnSpLocks/>
          </p:cNvCxnSpPr>
          <p:nvPr/>
        </p:nvCxnSpPr>
        <p:spPr>
          <a:xfrm flipV="1">
            <a:off x="6181950" y="1850523"/>
            <a:ext cx="0" cy="8180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4FB8AB1-BFA3-F26E-4A0D-02BE2E85EE77}"/>
              </a:ext>
            </a:extLst>
          </p:cNvPr>
          <p:cNvCxnSpPr>
            <a:cxnSpLocks/>
          </p:cNvCxnSpPr>
          <p:nvPr/>
        </p:nvCxnSpPr>
        <p:spPr>
          <a:xfrm flipV="1">
            <a:off x="6644308" y="2438863"/>
            <a:ext cx="0" cy="20571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102E9CBC-A58C-F037-CF30-AE2597CCD627}"/>
                  </a:ext>
                </a:extLst>
              </p:cNvPr>
              <p:cNvSpPr txBox="1"/>
              <p:nvPr/>
            </p:nvSpPr>
            <p:spPr>
              <a:xfrm>
                <a:off x="6942296" y="1776451"/>
                <a:ext cx="2926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0</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68" name="TextBox 67">
                <a:extLst>
                  <a:ext uri="{FF2B5EF4-FFF2-40B4-BE49-F238E27FC236}">
                    <a16:creationId xmlns:a16="http://schemas.microsoft.com/office/drawing/2014/main" id="{102E9CBC-A58C-F037-CF30-AE2597CCD627}"/>
                  </a:ext>
                </a:extLst>
              </p:cNvPr>
              <p:cNvSpPr txBox="1">
                <a:spLocks noRot="1" noChangeAspect="1" noMove="1" noResize="1" noEditPoints="1" noAdjustHandles="1" noChangeArrowheads="1" noChangeShapeType="1" noTextEdit="1"/>
              </p:cNvSpPr>
              <p:nvPr/>
            </p:nvSpPr>
            <p:spPr>
              <a:xfrm>
                <a:off x="6942296" y="1776451"/>
                <a:ext cx="292644" cy="276999"/>
              </a:xfrm>
              <a:prstGeom prst="rect">
                <a:avLst/>
              </a:prstGeom>
              <a:blipFill>
                <a:blip r:embed="rId11"/>
                <a:stretch>
                  <a:fillRect l="-10417" r="-4167"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9FDF7D5A-A006-0F23-2F53-736D503A1BE2}"/>
                  </a:ext>
                </a:extLst>
              </p:cNvPr>
              <p:cNvSpPr txBox="1"/>
              <p:nvPr/>
            </p:nvSpPr>
            <p:spPr>
              <a:xfrm>
                <a:off x="7380943" y="1357167"/>
                <a:ext cx="2873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69" name="TextBox 68">
                <a:extLst>
                  <a:ext uri="{FF2B5EF4-FFF2-40B4-BE49-F238E27FC236}">
                    <a16:creationId xmlns:a16="http://schemas.microsoft.com/office/drawing/2014/main" id="{9FDF7D5A-A006-0F23-2F53-736D503A1BE2}"/>
                  </a:ext>
                </a:extLst>
              </p:cNvPr>
              <p:cNvSpPr txBox="1">
                <a:spLocks noRot="1" noChangeAspect="1" noMove="1" noResize="1" noEditPoints="1" noAdjustHandles="1" noChangeArrowheads="1" noChangeShapeType="1" noTextEdit="1"/>
              </p:cNvSpPr>
              <p:nvPr/>
            </p:nvSpPr>
            <p:spPr>
              <a:xfrm>
                <a:off x="7380943" y="1357167"/>
                <a:ext cx="287323" cy="276999"/>
              </a:xfrm>
              <a:prstGeom prst="rect">
                <a:avLst/>
              </a:prstGeom>
              <a:blipFill>
                <a:blip r:embed="rId12"/>
                <a:stretch>
                  <a:fillRect l="-10638" r="-4255" b="-20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BB725003-E7A6-452C-6914-7655EA2540D2}"/>
                  </a:ext>
                </a:extLst>
              </p:cNvPr>
              <p:cNvSpPr txBox="1"/>
              <p:nvPr/>
            </p:nvSpPr>
            <p:spPr>
              <a:xfrm>
                <a:off x="6064001" y="1545149"/>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2</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89" name="TextBox 88">
                <a:extLst>
                  <a:ext uri="{FF2B5EF4-FFF2-40B4-BE49-F238E27FC236}">
                    <a16:creationId xmlns:a16="http://schemas.microsoft.com/office/drawing/2014/main" id="{BB725003-E7A6-452C-6914-7655EA2540D2}"/>
                  </a:ext>
                </a:extLst>
              </p:cNvPr>
              <p:cNvSpPr txBox="1">
                <a:spLocks noRot="1" noChangeAspect="1" noMove="1" noResize="1" noEditPoints="1" noAdjustHandles="1" noChangeArrowheads="1" noChangeShapeType="1" noTextEdit="1"/>
              </p:cNvSpPr>
              <p:nvPr/>
            </p:nvSpPr>
            <p:spPr>
              <a:xfrm>
                <a:off x="6064001" y="1545149"/>
                <a:ext cx="414472" cy="276999"/>
              </a:xfrm>
              <a:prstGeom prst="rect">
                <a:avLst/>
              </a:prstGeom>
              <a:blipFill>
                <a:blip r:embed="rId13"/>
                <a:stretch>
                  <a:fillRect l="-5882" r="-4412" b="-1956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3DD57466-02C8-7E99-C9F5-2C284C2F4A93}"/>
                  </a:ext>
                </a:extLst>
              </p:cNvPr>
              <p:cNvSpPr txBox="1"/>
              <p:nvPr/>
            </p:nvSpPr>
            <p:spPr>
              <a:xfrm>
                <a:off x="6481691" y="2072768"/>
                <a:ext cx="41447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1</m:t>
                          </m:r>
                        </m:sub>
                      </m:sSub>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93" name="TextBox 92">
                <a:extLst>
                  <a:ext uri="{FF2B5EF4-FFF2-40B4-BE49-F238E27FC236}">
                    <a16:creationId xmlns:a16="http://schemas.microsoft.com/office/drawing/2014/main" id="{3DD57466-02C8-7E99-C9F5-2C284C2F4A93}"/>
                  </a:ext>
                </a:extLst>
              </p:cNvPr>
              <p:cNvSpPr txBox="1">
                <a:spLocks noRot="1" noChangeAspect="1" noMove="1" noResize="1" noEditPoints="1" noAdjustHandles="1" noChangeArrowheads="1" noChangeShapeType="1" noTextEdit="1"/>
              </p:cNvSpPr>
              <p:nvPr/>
            </p:nvSpPr>
            <p:spPr>
              <a:xfrm>
                <a:off x="6481691" y="2072768"/>
                <a:ext cx="414472" cy="276999"/>
              </a:xfrm>
              <a:prstGeom prst="rect">
                <a:avLst/>
              </a:prstGeom>
              <a:blipFill>
                <a:blip r:embed="rId14"/>
                <a:stretch>
                  <a:fillRect l="-5882" r="-5882" b="-22222"/>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87EA6B11-7088-D227-E516-B0922B959273}"/>
                  </a:ext>
                </a:extLst>
              </p:cNvPr>
              <p:cNvSpPr txBox="1"/>
              <p:nvPr/>
            </p:nvSpPr>
            <p:spPr>
              <a:xfrm>
                <a:off x="1778915" y="3037840"/>
                <a:ext cx="17312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98" name="TextBox 97">
                <a:extLst>
                  <a:ext uri="{FF2B5EF4-FFF2-40B4-BE49-F238E27FC236}">
                    <a16:creationId xmlns:a16="http://schemas.microsoft.com/office/drawing/2014/main" id="{87EA6B11-7088-D227-E516-B0922B959273}"/>
                  </a:ext>
                </a:extLst>
              </p:cNvPr>
              <p:cNvSpPr txBox="1">
                <a:spLocks noRot="1" noChangeAspect="1" noMove="1" noResize="1" noEditPoints="1" noAdjustHandles="1" noChangeArrowheads="1" noChangeShapeType="1" noTextEdit="1"/>
              </p:cNvSpPr>
              <p:nvPr/>
            </p:nvSpPr>
            <p:spPr>
              <a:xfrm>
                <a:off x="1778915" y="3037840"/>
                <a:ext cx="173124" cy="276999"/>
              </a:xfrm>
              <a:prstGeom prst="rect">
                <a:avLst/>
              </a:prstGeom>
              <a:blipFill>
                <a:blip r:embed="rId15"/>
                <a:stretch>
                  <a:fillRect l="-17857" r="-21429" b="-2174"/>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33FDF52D-25B8-E9F7-12A2-9C677C1AB201}"/>
                  </a:ext>
                </a:extLst>
              </p:cNvPr>
              <p:cNvSpPr txBox="1"/>
              <p:nvPr/>
            </p:nvSpPr>
            <p:spPr>
              <a:xfrm>
                <a:off x="4020695" y="3037840"/>
                <a:ext cx="3173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SG">
                          <a:latin typeface="Cambria Math" panose="02040503050406030204" pitchFamily="18" charset="0"/>
                          <a:cs typeface="Segoe UI Semilight" panose="020B0402040204020203" pitchFamily="34" charset="0"/>
                        </a:rPr>
                        <m:t>A</m:t>
                      </m:r>
                      <m:r>
                        <m:rPr>
                          <m:nor/>
                        </m:rPr>
                        <a:rPr lang="en-SG" b="1" i="0" smtClean="0">
                          <a:latin typeface="Cambria Math" panose="02040503050406030204" pitchFamily="18" charset="0"/>
                          <a:cs typeface="Segoe UI Semilight" panose="020B0402040204020203" pitchFamily="34" charset="0"/>
                        </a:rPr>
                        <m:t>x</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99" name="TextBox 98">
                <a:extLst>
                  <a:ext uri="{FF2B5EF4-FFF2-40B4-BE49-F238E27FC236}">
                    <a16:creationId xmlns:a16="http://schemas.microsoft.com/office/drawing/2014/main" id="{33FDF52D-25B8-E9F7-12A2-9C677C1AB201}"/>
                  </a:ext>
                </a:extLst>
              </p:cNvPr>
              <p:cNvSpPr txBox="1">
                <a:spLocks noRot="1" noChangeAspect="1" noMove="1" noResize="1" noEditPoints="1" noAdjustHandles="1" noChangeArrowheads="1" noChangeShapeType="1" noTextEdit="1"/>
              </p:cNvSpPr>
              <p:nvPr/>
            </p:nvSpPr>
            <p:spPr>
              <a:xfrm>
                <a:off x="4020695" y="3037840"/>
                <a:ext cx="317395" cy="276999"/>
              </a:xfrm>
              <a:prstGeom prst="rect">
                <a:avLst/>
              </a:prstGeom>
              <a:blipFill>
                <a:blip r:embed="rId16"/>
                <a:stretch>
                  <a:fillRect l="-17308" r="-9615" b="-1087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ADAC3AF8-5D7F-7919-8872-3EFE465B04A8}"/>
                  </a:ext>
                </a:extLst>
              </p:cNvPr>
              <p:cNvSpPr txBox="1"/>
              <p:nvPr/>
            </p:nvSpPr>
            <p:spPr>
              <a:xfrm>
                <a:off x="6644308" y="2993154"/>
                <a:ext cx="42409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cs typeface="Segoe UI Semilight" panose="020B0402040204020203" pitchFamily="34" charset="0"/>
                            </a:rPr>
                          </m:ctrlPr>
                        </m:sSupPr>
                        <m:e>
                          <m:r>
                            <a:rPr lang="en-SG" b="0" i="1" smtClean="0">
                              <a:latin typeface="Cambria Math" panose="02040503050406030204" pitchFamily="18" charset="0"/>
                              <a:cs typeface="Segoe UI Semilight" panose="020B0402040204020203" pitchFamily="34" charset="0"/>
                            </a:rPr>
                            <m:t>𝐴</m:t>
                          </m:r>
                        </m:e>
                        <m:sup>
                          <m:r>
                            <a:rPr lang="en-SG" b="0" i="1" smtClean="0">
                              <a:latin typeface="Cambria Math" panose="02040503050406030204" pitchFamily="18" charset="0"/>
                              <a:cs typeface="Segoe UI Semilight" panose="020B0402040204020203" pitchFamily="34" charset="0"/>
                            </a:rPr>
                            <m:t>2</m:t>
                          </m:r>
                        </m:sup>
                      </m:sSup>
                      <m:r>
                        <m:rPr>
                          <m:nor/>
                        </m:rPr>
                        <a:rPr lang="en-SG" b="1" i="0" smtClean="0">
                          <a:latin typeface="Cambria Math" panose="02040503050406030204" pitchFamily="18" charset="0"/>
                          <a:cs typeface="Segoe UI Semilight" panose="020B0402040204020203" pitchFamily="34" charset="0"/>
                        </a:rPr>
                        <m:t>x</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100" name="TextBox 99">
                <a:extLst>
                  <a:ext uri="{FF2B5EF4-FFF2-40B4-BE49-F238E27FC236}">
                    <a16:creationId xmlns:a16="http://schemas.microsoft.com/office/drawing/2014/main" id="{ADAC3AF8-5D7F-7919-8872-3EFE465B04A8}"/>
                  </a:ext>
                </a:extLst>
              </p:cNvPr>
              <p:cNvSpPr txBox="1">
                <a:spLocks noRot="1" noChangeAspect="1" noMove="1" noResize="1" noEditPoints="1" noAdjustHandles="1" noChangeArrowheads="1" noChangeShapeType="1" noTextEdit="1"/>
              </p:cNvSpPr>
              <p:nvPr/>
            </p:nvSpPr>
            <p:spPr>
              <a:xfrm>
                <a:off x="6644308" y="2993154"/>
                <a:ext cx="424090" cy="276999"/>
              </a:xfrm>
              <a:prstGeom prst="rect">
                <a:avLst/>
              </a:prstGeom>
              <a:blipFill>
                <a:blip r:embed="rId17"/>
                <a:stretch>
                  <a:fillRect l="-11429" r="-7143" b="-13333"/>
                </a:stretch>
              </a:blipFill>
            </p:spPr>
            <p:txBody>
              <a:bodyPr/>
              <a:lstStyle/>
              <a:p>
                <a:r>
                  <a:rPr lang="en-SG">
                    <a:noFill/>
                  </a:rPr>
                  <a:t> </a:t>
                </a:r>
              </a:p>
            </p:txBody>
          </p:sp>
        </mc:Fallback>
      </mc:AlternateContent>
      <p:sp>
        <p:nvSpPr>
          <p:cNvPr id="101" name="TextBox 100">
            <a:extLst>
              <a:ext uri="{FF2B5EF4-FFF2-40B4-BE49-F238E27FC236}">
                <a16:creationId xmlns:a16="http://schemas.microsoft.com/office/drawing/2014/main" id="{FEB5B88B-0263-A0DA-3EEE-9A29A853858C}"/>
              </a:ext>
            </a:extLst>
          </p:cNvPr>
          <p:cNvSpPr txBox="1"/>
          <p:nvPr/>
        </p:nvSpPr>
        <p:spPr>
          <a:xfrm>
            <a:off x="8253454" y="2149997"/>
            <a:ext cx="812787" cy="707886"/>
          </a:xfrm>
          <a:prstGeom prst="rect">
            <a:avLst/>
          </a:prstGeom>
          <a:noFill/>
        </p:spPr>
        <p:txBody>
          <a:bodyPr wrap="square" rtlCol="0">
            <a:spAutoFit/>
          </a:bodyPr>
          <a:lstStyle/>
          <a:p>
            <a:pPr algn="l"/>
            <a:r>
              <a:rPr lang="en-SG" sz="4000" i="1">
                <a:latin typeface="Segoe UI Semilight" panose="020B0402040204020203" pitchFamily="34" charset="0"/>
                <a:cs typeface="Segoe UI Semilight" panose="020B0402040204020203" pitchFamily="34" charset="0"/>
              </a:rPr>
              <a:t>…</a:t>
            </a:r>
          </a:p>
        </p:txBody>
      </p:sp>
      <p:sp>
        <p:nvSpPr>
          <p:cNvPr id="102" name="Oval 101">
            <a:extLst>
              <a:ext uri="{FF2B5EF4-FFF2-40B4-BE49-F238E27FC236}">
                <a16:creationId xmlns:a16="http://schemas.microsoft.com/office/drawing/2014/main" id="{A1E49C17-34B9-EC35-8E5D-3C2027931DBF}"/>
              </a:ext>
            </a:extLst>
          </p:cNvPr>
          <p:cNvSpPr/>
          <p:nvPr/>
        </p:nvSpPr>
        <p:spPr>
          <a:xfrm rot="2623486">
            <a:off x="1148502" y="2639131"/>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5FF068F-CDDF-9B66-1082-A71F2AF95D18}"/>
              </a:ext>
            </a:extLst>
          </p:cNvPr>
          <p:cNvSpPr/>
          <p:nvPr/>
        </p:nvSpPr>
        <p:spPr>
          <a:xfrm>
            <a:off x="1584367" y="2634735"/>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C5C60D62-15EA-4D08-011A-49DBAEAF4600}"/>
              </a:ext>
            </a:extLst>
          </p:cNvPr>
          <p:cNvSpPr/>
          <p:nvPr/>
        </p:nvSpPr>
        <p:spPr>
          <a:xfrm rot="281892">
            <a:off x="2022730" y="2649402"/>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608B31-329A-86DE-AAB8-A7FBC0DE8578}"/>
              </a:ext>
            </a:extLst>
          </p:cNvPr>
          <p:cNvSpPr/>
          <p:nvPr/>
        </p:nvSpPr>
        <p:spPr>
          <a:xfrm rot="21296199">
            <a:off x="2437475" y="2644886"/>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A3A49ED3-46F6-FED8-7DAF-E829541BD642}"/>
              </a:ext>
            </a:extLst>
          </p:cNvPr>
          <p:cNvCxnSpPr>
            <a:cxnSpLocks/>
            <a:stCxn id="102" idx="7"/>
            <a:endCxn id="103" idx="2"/>
          </p:cNvCxnSpPr>
          <p:nvPr/>
        </p:nvCxnSpPr>
        <p:spPr>
          <a:xfrm flipV="1">
            <a:off x="1347407" y="2734200"/>
            <a:ext cx="236960" cy="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D208D0A-EC4E-4FA7-B5B1-7BD476D1FF55}"/>
              </a:ext>
            </a:extLst>
          </p:cNvPr>
          <p:cNvCxnSpPr>
            <a:cxnSpLocks/>
            <a:stCxn id="103" idx="6"/>
            <a:endCxn id="104" idx="2"/>
          </p:cNvCxnSpPr>
          <p:nvPr/>
        </p:nvCxnSpPr>
        <p:spPr>
          <a:xfrm>
            <a:off x="1783296" y="2734200"/>
            <a:ext cx="239768" cy="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FCB4A55-4E78-973B-3306-D090EDEBF71D}"/>
              </a:ext>
            </a:extLst>
          </p:cNvPr>
          <p:cNvCxnSpPr>
            <a:cxnSpLocks/>
            <a:stCxn id="104" idx="6"/>
            <a:endCxn id="105" idx="2"/>
          </p:cNvCxnSpPr>
          <p:nvPr/>
        </p:nvCxnSpPr>
        <p:spPr>
          <a:xfrm flipV="1">
            <a:off x="2221325" y="2753129"/>
            <a:ext cx="216538"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E3398616-7BF3-E0CF-6194-F0460844529C}"/>
              </a:ext>
            </a:extLst>
          </p:cNvPr>
          <p:cNvCxnSpPr>
            <a:cxnSpLocks/>
            <a:stCxn id="105" idx="6"/>
          </p:cNvCxnSpPr>
          <p:nvPr/>
        </p:nvCxnSpPr>
        <p:spPr>
          <a:xfrm flipV="1">
            <a:off x="2636016" y="2734199"/>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B5EF29-5158-18AA-EB05-E487BB2F2AAE}"/>
              </a:ext>
            </a:extLst>
          </p:cNvPr>
          <p:cNvCxnSpPr>
            <a:cxnSpLocks/>
          </p:cNvCxnSpPr>
          <p:nvPr/>
        </p:nvCxnSpPr>
        <p:spPr>
          <a:xfrm flipV="1">
            <a:off x="935696" y="2741456"/>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4E7E209A-A76F-EF1D-5DF2-3B510BF194BE}"/>
              </a:ext>
            </a:extLst>
          </p:cNvPr>
          <p:cNvSpPr/>
          <p:nvPr/>
        </p:nvSpPr>
        <p:spPr>
          <a:xfrm rot="2623486">
            <a:off x="3507617" y="2621193"/>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DAF6CDF-712C-F7E3-6389-98E26C641CC0}"/>
              </a:ext>
            </a:extLst>
          </p:cNvPr>
          <p:cNvSpPr/>
          <p:nvPr/>
        </p:nvSpPr>
        <p:spPr>
          <a:xfrm>
            <a:off x="3943482" y="2616797"/>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992E350-065F-95C6-A0BD-AA74A1287C7C}"/>
              </a:ext>
            </a:extLst>
          </p:cNvPr>
          <p:cNvSpPr/>
          <p:nvPr/>
        </p:nvSpPr>
        <p:spPr>
          <a:xfrm rot="281892">
            <a:off x="4381845" y="2631464"/>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EEB8B30-D633-5C71-1184-499B29554D02}"/>
              </a:ext>
            </a:extLst>
          </p:cNvPr>
          <p:cNvSpPr/>
          <p:nvPr/>
        </p:nvSpPr>
        <p:spPr>
          <a:xfrm rot="21296199">
            <a:off x="4796590" y="2626948"/>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B96F29D1-9994-EB06-6D01-BDE8AB43810A}"/>
              </a:ext>
            </a:extLst>
          </p:cNvPr>
          <p:cNvCxnSpPr>
            <a:cxnSpLocks/>
            <a:stCxn id="111" idx="7"/>
            <a:endCxn id="112" idx="2"/>
          </p:cNvCxnSpPr>
          <p:nvPr/>
        </p:nvCxnSpPr>
        <p:spPr>
          <a:xfrm flipV="1">
            <a:off x="3706522" y="2716262"/>
            <a:ext cx="236960" cy="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2B2A6AB-0C7D-23C8-6C7C-66628162793D}"/>
              </a:ext>
            </a:extLst>
          </p:cNvPr>
          <p:cNvCxnSpPr>
            <a:cxnSpLocks/>
            <a:stCxn id="112" idx="6"/>
            <a:endCxn id="113" idx="2"/>
          </p:cNvCxnSpPr>
          <p:nvPr/>
        </p:nvCxnSpPr>
        <p:spPr>
          <a:xfrm>
            <a:off x="4142411" y="2716262"/>
            <a:ext cx="239768" cy="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99C9B9C-3700-8CEB-3D30-F229F388CE02}"/>
              </a:ext>
            </a:extLst>
          </p:cNvPr>
          <p:cNvCxnSpPr>
            <a:cxnSpLocks/>
            <a:stCxn id="113" idx="6"/>
            <a:endCxn id="114" idx="2"/>
          </p:cNvCxnSpPr>
          <p:nvPr/>
        </p:nvCxnSpPr>
        <p:spPr>
          <a:xfrm flipV="1">
            <a:off x="4580440" y="2735191"/>
            <a:ext cx="216538"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82D4D41-3D89-81CD-90F8-03B6FC3B4648}"/>
              </a:ext>
            </a:extLst>
          </p:cNvPr>
          <p:cNvCxnSpPr>
            <a:cxnSpLocks/>
            <a:stCxn id="114" idx="6"/>
          </p:cNvCxnSpPr>
          <p:nvPr/>
        </p:nvCxnSpPr>
        <p:spPr>
          <a:xfrm flipV="1">
            <a:off x="4995131" y="2716261"/>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44B7948-BD29-6796-10D3-C903C8FFCA99}"/>
              </a:ext>
            </a:extLst>
          </p:cNvPr>
          <p:cNvCxnSpPr>
            <a:cxnSpLocks/>
          </p:cNvCxnSpPr>
          <p:nvPr/>
        </p:nvCxnSpPr>
        <p:spPr>
          <a:xfrm flipV="1">
            <a:off x="3294811" y="2723518"/>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4C269AA6-4796-50FC-4BE6-CF0B53ADC2BE}"/>
              </a:ext>
            </a:extLst>
          </p:cNvPr>
          <p:cNvSpPr/>
          <p:nvPr/>
        </p:nvSpPr>
        <p:spPr>
          <a:xfrm rot="2623486">
            <a:off x="6116643" y="2656443"/>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991A20D-B003-4179-6A7F-B46BF2B9611C}"/>
              </a:ext>
            </a:extLst>
          </p:cNvPr>
          <p:cNvSpPr/>
          <p:nvPr/>
        </p:nvSpPr>
        <p:spPr>
          <a:xfrm>
            <a:off x="6552508" y="2652047"/>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8A0185FD-6784-A096-55A2-A2F4C785C623}"/>
              </a:ext>
            </a:extLst>
          </p:cNvPr>
          <p:cNvSpPr/>
          <p:nvPr/>
        </p:nvSpPr>
        <p:spPr>
          <a:xfrm rot="281892">
            <a:off x="6990871" y="2666714"/>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0AF2C23-D15D-DD50-DAD3-12A1689DF960}"/>
              </a:ext>
            </a:extLst>
          </p:cNvPr>
          <p:cNvSpPr/>
          <p:nvPr/>
        </p:nvSpPr>
        <p:spPr>
          <a:xfrm rot="21296199">
            <a:off x="7405616" y="2662198"/>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89924350-ABD4-0F11-570F-D71CE1D2181A}"/>
              </a:ext>
            </a:extLst>
          </p:cNvPr>
          <p:cNvCxnSpPr>
            <a:cxnSpLocks/>
            <a:stCxn id="120" idx="7"/>
            <a:endCxn id="121" idx="2"/>
          </p:cNvCxnSpPr>
          <p:nvPr/>
        </p:nvCxnSpPr>
        <p:spPr>
          <a:xfrm flipV="1">
            <a:off x="6315548" y="2751512"/>
            <a:ext cx="236960" cy="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72F51CA-9EB8-193B-4A3E-1CA7860CB2B7}"/>
              </a:ext>
            </a:extLst>
          </p:cNvPr>
          <p:cNvCxnSpPr>
            <a:cxnSpLocks/>
            <a:stCxn id="121" idx="6"/>
            <a:endCxn id="122" idx="2"/>
          </p:cNvCxnSpPr>
          <p:nvPr/>
        </p:nvCxnSpPr>
        <p:spPr>
          <a:xfrm>
            <a:off x="6751437" y="2751512"/>
            <a:ext cx="239768" cy="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D9F8EA5-95F8-A2DE-28C6-B313EADF36D1}"/>
              </a:ext>
            </a:extLst>
          </p:cNvPr>
          <p:cNvCxnSpPr>
            <a:cxnSpLocks/>
            <a:stCxn id="122" idx="6"/>
            <a:endCxn id="123" idx="2"/>
          </p:cNvCxnSpPr>
          <p:nvPr/>
        </p:nvCxnSpPr>
        <p:spPr>
          <a:xfrm flipV="1">
            <a:off x="7189466" y="2770441"/>
            <a:ext cx="216538"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8893B01-23AA-4CBE-5E73-BEF3705ADF0E}"/>
              </a:ext>
            </a:extLst>
          </p:cNvPr>
          <p:cNvCxnSpPr>
            <a:cxnSpLocks/>
            <a:stCxn id="123" idx="6"/>
          </p:cNvCxnSpPr>
          <p:nvPr/>
        </p:nvCxnSpPr>
        <p:spPr>
          <a:xfrm flipV="1">
            <a:off x="7604157" y="2751511"/>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857A26D-BC7F-F50E-1B2C-D3D85FC52A35}"/>
              </a:ext>
            </a:extLst>
          </p:cNvPr>
          <p:cNvCxnSpPr>
            <a:cxnSpLocks/>
          </p:cNvCxnSpPr>
          <p:nvPr/>
        </p:nvCxnSpPr>
        <p:spPr>
          <a:xfrm flipV="1">
            <a:off x="5903837" y="2758768"/>
            <a:ext cx="219777" cy="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CB7B553-4A29-91AC-1DF2-2E7F499BC8FC}"/>
              </a:ext>
            </a:extLst>
          </p:cNvPr>
          <p:cNvGrpSpPr/>
          <p:nvPr/>
        </p:nvGrpSpPr>
        <p:grpSpPr>
          <a:xfrm>
            <a:off x="1010845" y="3497836"/>
            <a:ext cx="6899254" cy="1238438"/>
            <a:chOff x="895470" y="3487637"/>
            <a:chExt cx="6899254" cy="1238438"/>
          </a:xfrm>
        </p:grpSpPr>
        <p:sp>
          <p:nvSpPr>
            <p:cNvPr id="10" name="Oval 9">
              <a:extLst>
                <a:ext uri="{FF2B5EF4-FFF2-40B4-BE49-F238E27FC236}">
                  <a16:creationId xmlns:a16="http://schemas.microsoft.com/office/drawing/2014/main" id="{6DD4A93C-6CB9-420B-C8D8-F5AA36257BDC}"/>
                </a:ext>
              </a:extLst>
            </p:cNvPr>
            <p:cNvSpPr/>
            <p:nvPr/>
          </p:nvSpPr>
          <p:spPr>
            <a:xfrm>
              <a:off x="895470" y="3835403"/>
              <a:ext cx="198929" cy="198929"/>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C3C58ED-DF5D-86DC-3A21-BFD7414041FF}"/>
                </a:ext>
              </a:extLst>
            </p:cNvPr>
            <p:cNvSpPr/>
            <p:nvPr/>
          </p:nvSpPr>
          <p:spPr>
            <a:xfrm rot="981940">
              <a:off x="1367717" y="3487637"/>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923726-30E1-9339-9DE5-F057147E65FB}"/>
                </a:ext>
              </a:extLst>
            </p:cNvPr>
            <p:cNvSpPr/>
            <p:nvPr/>
          </p:nvSpPr>
          <p:spPr>
            <a:xfrm>
              <a:off x="1378408" y="4152085"/>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0CE3B7B-E53A-BE66-D204-CDAD2F8135FC}"/>
                </a:ext>
              </a:extLst>
            </p:cNvPr>
            <p:cNvSpPr/>
            <p:nvPr/>
          </p:nvSpPr>
          <p:spPr>
            <a:xfrm>
              <a:off x="1911375" y="3820888"/>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73C56F1-CA87-E622-B08B-1DB2B62D8DFE}"/>
                </a:ext>
              </a:extLst>
            </p:cNvPr>
            <p:cNvSpPr/>
            <p:nvPr/>
          </p:nvSpPr>
          <p:spPr>
            <a:xfrm>
              <a:off x="2534037" y="3820889"/>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E085849-7B3C-0D13-0335-00295ED3E02D}"/>
                </a:ext>
              </a:extLst>
            </p:cNvPr>
            <p:cNvCxnSpPr>
              <a:cxnSpLocks/>
              <a:stCxn id="10" idx="5"/>
              <a:endCxn id="12" idx="1"/>
            </p:cNvCxnSpPr>
            <p:nvPr/>
          </p:nvCxnSpPr>
          <p:spPr>
            <a:xfrm>
              <a:off x="1065267" y="4005200"/>
              <a:ext cx="342273" cy="176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83EFBB-470B-483B-0E34-8010C1F1E699}"/>
                </a:ext>
              </a:extLst>
            </p:cNvPr>
            <p:cNvCxnSpPr>
              <a:cxnSpLocks/>
              <a:stCxn id="10" idx="7"/>
              <a:endCxn id="11" idx="3"/>
            </p:cNvCxnSpPr>
            <p:nvPr/>
          </p:nvCxnSpPr>
          <p:spPr>
            <a:xfrm flipV="1">
              <a:off x="1065267" y="3634767"/>
              <a:ext cx="314614" cy="229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01F21-3ADA-934B-8DA6-3519CB04A988}"/>
                </a:ext>
              </a:extLst>
            </p:cNvPr>
            <p:cNvCxnSpPr>
              <a:cxnSpLocks/>
              <a:stCxn id="13" idx="1"/>
              <a:endCxn id="11" idx="6"/>
            </p:cNvCxnSpPr>
            <p:nvPr/>
          </p:nvCxnSpPr>
          <p:spPr>
            <a:xfrm flipH="1" flipV="1">
              <a:off x="1562616" y="3615128"/>
              <a:ext cx="377891" cy="234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77C1C0-52B2-5A0C-2165-C8A4F59F06C3}"/>
                </a:ext>
              </a:extLst>
            </p:cNvPr>
            <p:cNvCxnSpPr>
              <a:cxnSpLocks/>
              <a:stCxn id="12" idx="7"/>
              <a:endCxn id="13" idx="3"/>
            </p:cNvCxnSpPr>
            <p:nvPr/>
          </p:nvCxnSpPr>
          <p:spPr>
            <a:xfrm flipV="1">
              <a:off x="1548205" y="3990685"/>
              <a:ext cx="392302" cy="190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59DC43B-4E80-2C57-E0A6-08BE0DBD385F}"/>
                </a:ext>
              </a:extLst>
            </p:cNvPr>
            <p:cNvCxnSpPr>
              <a:cxnSpLocks/>
              <a:stCxn id="13" idx="6"/>
              <a:endCxn id="14" idx="2"/>
            </p:cNvCxnSpPr>
            <p:nvPr/>
          </p:nvCxnSpPr>
          <p:spPr>
            <a:xfrm>
              <a:off x="2110304" y="3920353"/>
              <a:ext cx="423733"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B004805-616E-D192-54DE-195AFAA33244}"/>
                </a:ext>
              </a:extLst>
            </p:cNvPr>
            <p:cNvSpPr/>
            <p:nvPr/>
          </p:nvSpPr>
          <p:spPr>
            <a:xfrm>
              <a:off x="3435708" y="3852050"/>
              <a:ext cx="198929" cy="198929"/>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0B46FD3-85DB-8C89-169C-9BF3361F53DB}"/>
                </a:ext>
              </a:extLst>
            </p:cNvPr>
            <p:cNvSpPr/>
            <p:nvPr/>
          </p:nvSpPr>
          <p:spPr>
            <a:xfrm rot="981940">
              <a:off x="3907955" y="3504284"/>
              <a:ext cx="198929" cy="198929"/>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072CEEF-22DF-721F-B06A-DA407022B64A}"/>
                </a:ext>
              </a:extLst>
            </p:cNvPr>
            <p:cNvSpPr/>
            <p:nvPr/>
          </p:nvSpPr>
          <p:spPr>
            <a:xfrm>
              <a:off x="3918646" y="4168732"/>
              <a:ext cx="198929" cy="198929"/>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0E7F501-3FB4-359E-5449-E726A2CFB3EA}"/>
                </a:ext>
              </a:extLst>
            </p:cNvPr>
            <p:cNvSpPr/>
            <p:nvPr/>
          </p:nvSpPr>
          <p:spPr>
            <a:xfrm>
              <a:off x="4451613" y="3837535"/>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4360C8C-80CD-9BEC-D06A-4D446EC17D2F}"/>
                </a:ext>
              </a:extLst>
            </p:cNvPr>
            <p:cNvSpPr/>
            <p:nvPr/>
          </p:nvSpPr>
          <p:spPr>
            <a:xfrm>
              <a:off x="5074275" y="3837536"/>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03197F08-890D-5736-FA5C-E295C9CAE12A}"/>
                </a:ext>
              </a:extLst>
            </p:cNvPr>
            <p:cNvCxnSpPr>
              <a:cxnSpLocks/>
              <a:stCxn id="37" idx="5"/>
              <a:endCxn id="40" idx="1"/>
            </p:cNvCxnSpPr>
            <p:nvPr/>
          </p:nvCxnSpPr>
          <p:spPr>
            <a:xfrm>
              <a:off x="3605505" y="4021847"/>
              <a:ext cx="342273" cy="176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8133B3-6E2D-7062-1D4F-78401BBB50AA}"/>
                </a:ext>
              </a:extLst>
            </p:cNvPr>
            <p:cNvCxnSpPr>
              <a:cxnSpLocks/>
              <a:stCxn id="37" idx="7"/>
              <a:endCxn id="39" idx="3"/>
            </p:cNvCxnSpPr>
            <p:nvPr/>
          </p:nvCxnSpPr>
          <p:spPr>
            <a:xfrm flipV="1">
              <a:off x="3605505" y="3651414"/>
              <a:ext cx="314614" cy="229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8735241-AA24-DBA0-8640-A98835ECE06F}"/>
                </a:ext>
              </a:extLst>
            </p:cNvPr>
            <p:cNvCxnSpPr>
              <a:cxnSpLocks/>
              <a:stCxn id="46" idx="1"/>
              <a:endCxn id="39" idx="6"/>
            </p:cNvCxnSpPr>
            <p:nvPr/>
          </p:nvCxnSpPr>
          <p:spPr>
            <a:xfrm flipH="1" flipV="1">
              <a:off x="4102854" y="3631775"/>
              <a:ext cx="377891" cy="234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9CEBC5-9C3D-FEDF-1E8E-EB3478968587}"/>
                </a:ext>
              </a:extLst>
            </p:cNvPr>
            <p:cNvCxnSpPr>
              <a:cxnSpLocks/>
              <a:stCxn id="40" idx="7"/>
              <a:endCxn id="46" idx="3"/>
            </p:cNvCxnSpPr>
            <p:nvPr/>
          </p:nvCxnSpPr>
          <p:spPr>
            <a:xfrm flipV="1">
              <a:off x="4088443" y="4007332"/>
              <a:ext cx="392302" cy="190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810211-D962-65DD-F185-CE6BA87CEA04}"/>
                </a:ext>
              </a:extLst>
            </p:cNvPr>
            <p:cNvCxnSpPr>
              <a:cxnSpLocks/>
              <a:stCxn id="46" idx="6"/>
              <a:endCxn id="47" idx="2"/>
            </p:cNvCxnSpPr>
            <p:nvPr/>
          </p:nvCxnSpPr>
          <p:spPr>
            <a:xfrm>
              <a:off x="4650542" y="3937000"/>
              <a:ext cx="423733" cy="1"/>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E0868B1B-6EB4-ADE0-00D5-74603D314123}"/>
                </a:ext>
              </a:extLst>
            </p:cNvPr>
            <p:cNvSpPr/>
            <p:nvPr/>
          </p:nvSpPr>
          <p:spPr>
            <a:xfrm>
              <a:off x="5957228" y="3853407"/>
              <a:ext cx="198929" cy="198929"/>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E7FFA24-55B6-E61B-62C4-49010586A8C8}"/>
                </a:ext>
              </a:extLst>
            </p:cNvPr>
            <p:cNvSpPr/>
            <p:nvPr/>
          </p:nvSpPr>
          <p:spPr>
            <a:xfrm rot="981940">
              <a:off x="6429475" y="3505641"/>
              <a:ext cx="198929" cy="198929"/>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A746E44-B456-D204-A38F-23D9798C5849}"/>
                </a:ext>
              </a:extLst>
            </p:cNvPr>
            <p:cNvSpPr/>
            <p:nvPr/>
          </p:nvSpPr>
          <p:spPr>
            <a:xfrm>
              <a:off x="6440166" y="4170089"/>
              <a:ext cx="198929" cy="198929"/>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C11D237-5733-1824-D068-70D00939129C}"/>
                </a:ext>
              </a:extLst>
            </p:cNvPr>
            <p:cNvSpPr/>
            <p:nvPr/>
          </p:nvSpPr>
          <p:spPr>
            <a:xfrm>
              <a:off x="6973133" y="3838892"/>
              <a:ext cx="198929" cy="198929"/>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9216C0A-A79E-ACAE-5778-A2063A1D1D0D}"/>
                </a:ext>
              </a:extLst>
            </p:cNvPr>
            <p:cNvSpPr/>
            <p:nvPr/>
          </p:nvSpPr>
          <p:spPr>
            <a:xfrm>
              <a:off x="7595795" y="3838893"/>
              <a:ext cx="198929" cy="198929"/>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7C9EB12D-92D2-8D4B-755A-91C2F11ED1D8}"/>
                </a:ext>
              </a:extLst>
            </p:cNvPr>
            <p:cNvCxnSpPr>
              <a:cxnSpLocks/>
              <a:stCxn id="67" idx="5"/>
              <a:endCxn id="71" idx="1"/>
            </p:cNvCxnSpPr>
            <p:nvPr/>
          </p:nvCxnSpPr>
          <p:spPr>
            <a:xfrm>
              <a:off x="6127025" y="4023204"/>
              <a:ext cx="342273" cy="176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A77270-D7B5-56C3-7F49-67AFC6694E7D}"/>
                </a:ext>
              </a:extLst>
            </p:cNvPr>
            <p:cNvCxnSpPr>
              <a:cxnSpLocks/>
              <a:stCxn id="67" idx="7"/>
              <a:endCxn id="70" idx="3"/>
            </p:cNvCxnSpPr>
            <p:nvPr/>
          </p:nvCxnSpPr>
          <p:spPr>
            <a:xfrm flipV="1">
              <a:off x="6127025" y="3652771"/>
              <a:ext cx="314614" cy="229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EBA3988-B895-237D-A5C2-3CDDD2B68749}"/>
                </a:ext>
              </a:extLst>
            </p:cNvPr>
            <p:cNvCxnSpPr>
              <a:cxnSpLocks/>
              <a:stCxn id="72" idx="1"/>
              <a:endCxn id="70" idx="6"/>
            </p:cNvCxnSpPr>
            <p:nvPr/>
          </p:nvCxnSpPr>
          <p:spPr>
            <a:xfrm flipH="1" flipV="1">
              <a:off x="6624374" y="3633132"/>
              <a:ext cx="377891" cy="234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08942DC-8E45-4293-0061-9018AD39CCD3}"/>
                </a:ext>
              </a:extLst>
            </p:cNvPr>
            <p:cNvCxnSpPr>
              <a:cxnSpLocks/>
              <a:stCxn id="71" idx="7"/>
              <a:endCxn id="72" idx="3"/>
            </p:cNvCxnSpPr>
            <p:nvPr/>
          </p:nvCxnSpPr>
          <p:spPr>
            <a:xfrm flipV="1">
              <a:off x="6609963" y="4008689"/>
              <a:ext cx="392302" cy="190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A774067-7250-6051-147F-30B6781ED0A9}"/>
                </a:ext>
              </a:extLst>
            </p:cNvPr>
            <p:cNvCxnSpPr>
              <a:cxnSpLocks/>
              <a:stCxn id="72" idx="6"/>
              <a:endCxn id="73" idx="2"/>
            </p:cNvCxnSpPr>
            <p:nvPr/>
          </p:nvCxnSpPr>
          <p:spPr>
            <a:xfrm>
              <a:off x="7172062" y="3938357"/>
              <a:ext cx="423733" cy="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10BE400A-F255-05E4-67C4-A674E492D218}"/>
                    </a:ext>
                  </a:extLst>
                </p:cNvPr>
                <p:cNvSpPr txBox="1"/>
                <p:nvPr/>
              </p:nvSpPr>
              <p:spPr>
                <a:xfrm>
                  <a:off x="1778915" y="4449076"/>
                  <a:ext cx="17312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nor/>
                          </m:rPr>
                          <a:rPr lang="en-SG" b="1" i="0" smtClean="0">
                            <a:latin typeface="Cambria Math" panose="02040503050406030204" pitchFamily="18" charset="0"/>
                            <a:cs typeface="Segoe UI Semilight" panose="020B0402040204020203" pitchFamily="34" charset="0"/>
                          </a:rPr>
                          <m:t>x</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79" name="TextBox 78">
                  <a:extLst>
                    <a:ext uri="{FF2B5EF4-FFF2-40B4-BE49-F238E27FC236}">
                      <a16:creationId xmlns:a16="http://schemas.microsoft.com/office/drawing/2014/main" id="{10BE400A-F255-05E4-67C4-A674E492D218}"/>
                    </a:ext>
                  </a:extLst>
                </p:cNvPr>
                <p:cNvSpPr txBox="1">
                  <a:spLocks noRot="1" noChangeAspect="1" noMove="1" noResize="1" noEditPoints="1" noAdjustHandles="1" noChangeArrowheads="1" noChangeShapeType="1" noTextEdit="1"/>
                </p:cNvSpPr>
                <p:nvPr/>
              </p:nvSpPr>
              <p:spPr>
                <a:xfrm>
                  <a:off x="1778915" y="4449076"/>
                  <a:ext cx="173124" cy="276999"/>
                </a:xfrm>
                <a:prstGeom prst="rect">
                  <a:avLst/>
                </a:prstGeom>
                <a:blipFill>
                  <a:blip r:embed="rId18"/>
                  <a:stretch>
                    <a:fillRect l="-17857" r="-21429" b="-4444"/>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609577BF-D43D-4CB2-C67F-D6EE1D53DDB9}"/>
                    </a:ext>
                  </a:extLst>
                </p:cNvPr>
                <p:cNvSpPr txBox="1"/>
                <p:nvPr/>
              </p:nvSpPr>
              <p:spPr>
                <a:xfrm>
                  <a:off x="3927391" y="4449076"/>
                  <a:ext cx="3173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SG" smtClean="0">
                            <a:latin typeface="Cambria Math" panose="02040503050406030204" pitchFamily="18" charset="0"/>
                            <a:cs typeface="Segoe UI Semilight" panose="020B0402040204020203" pitchFamily="34" charset="0"/>
                          </a:rPr>
                          <m:t>A</m:t>
                        </m:r>
                        <m:r>
                          <m:rPr>
                            <m:nor/>
                          </m:rPr>
                          <a:rPr lang="en-SG" b="1" i="0" smtClean="0">
                            <a:latin typeface="Cambria Math" panose="02040503050406030204" pitchFamily="18" charset="0"/>
                            <a:cs typeface="Segoe UI Semilight" panose="020B0402040204020203" pitchFamily="34" charset="0"/>
                          </a:rPr>
                          <m:t>x</m:t>
                        </m:r>
                      </m:oMath>
                    </m:oMathPara>
                  </a14:m>
                  <a:endParaRPr lang="en-SG" b="1" i="1" dirty="0">
                    <a:latin typeface="Segoe UI Semilight" panose="020B0402040204020203" pitchFamily="34" charset="0"/>
                    <a:cs typeface="Segoe UI Semilight" panose="020B0402040204020203" pitchFamily="34" charset="0"/>
                  </a:endParaRPr>
                </a:p>
              </p:txBody>
            </p:sp>
          </mc:Choice>
          <mc:Fallback>
            <p:sp>
              <p:nvSpPr>
                <p:cNvPr id="80" name="TextBox 79">
                  <a:extLst>
                    <a:ext uri="{FF2B5EF4-FFF2-40B4-BE49-F238E27FC236}">
                      <a16:creationId xmlns:a16="http://schemas.microsoft.com/office/drawing/2014/main" id="{609577BF-D43D-4CB2-C67F-D6EE1D53DDB9}"/>
                    </a:ext>
                  </a:extLst>
                </p:cNvPr>
                <p:cNvSpPr txBox="1">
                  <a:spLocks noRot="1" noChangeAspect="1" noMove="1" noResize="1" noEditPoints="1" noAdjustHandles="1" noChangeArrowheads="1" noChangeShapeType="1" noTextEdit="1"/>
                </p:cNvSpPr>
                <p:nvPr/>
              </p:nvSpPr>
              <p:spPr>
                <a:xfrm>
                  <a:off x="3927391" y="4449076"/>
                  <a:ext cx="317395" cy="276999"/>
                </a:xfrm>
                <a:prstGeom prst="rect">
                  <a:avLst/>
                </a:prstGeom>
                <a:blipFill>
                  <a:blip r:embed="rId19"/>
                  <a:stretch>
                    <a:fillRect l="-15385" r="-9615" b="-1111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390B3DF5-3D43-AD29-3951-6BF662CFF2F6}"/>
                    </a:ext>
                  </a:extLst>
                </p:cNvPr>
                <p:cNvSpPr txBox="1"/>
                <p:nvPr/>
              </p:nvSpPr>
              <p:spPr>
                <a:xfrm>
                  <a:off x="6434028" y="4438466"/>
                  <a:ext cx="42409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cs typeface="Segoe UI Semilight" panose="020B0402040204020203" pitchFamily="34" charset="0"/>
                              </a:rPr>
                            </m:ctrlPr>
                          </m:sSupPr>
                          <m:e>
                            <m:r>
                              <a:rPr lang="en-SG" b="0" i="1" smtClean="0">
                                <a:latin typeface="Cambria Math" panose="02040503050406030204" pitchFamily="18" charset="0"/>
                                <a:cs typeface="Segoe UI Semilight" panose="020B0402040204020203" pitchFamily="34" charset="0"/>
                              </a:rPr>
                              <m:t>𝐴</m:t>
                            </m:r>
                          </m:e>
                          <m:sup>
                            <m:r>
                              <a:rPr lang="en-SG" b="0" i="1" smtClean="0">
                                <a:latin typeface="Cambria Math" panose="02040503050406030204" pitchFamily="18" charset="0"/>
                                <a:cs typeface="Segoe UI Semilight" panose="020B0402040204020203" pitchFamily="34" charset="0"/>
                              </a:rPr>
                              <m:t>2</m:t>
                            </m:r>
                          </m:sup>
                        </m:sSup>
                        <m:r>
                          <m:rPr>
                            <m:nor/>
                          </m:rPr>
                          <a:rPr lang="en-SG" b="1" i="0" smtClean="0">
                            <a:latin typeface="Cambria Math" panose="02040503050406030204" pitchFamily="18" charset="0"/>
                            <a:cs typeface="Segoe UI Semilight" panose="020B0402040204020203" pitchFamily="34" charset="0"/>
                          </a:rPr>
                          <m:t>x</m:t>
                        </m:r>
                      </m:oMath>
                    </m:oMathPara>
                  </a14:m>
                  <a:endParaRPr lang="en-SG" b="1" i="1">
                    <a:latin typeface="Segoe UI Semilight" panose="020B0402040204020203" pitchFamily="34" charset="0"/>
                    <a:cs typeface="Segoe UI Semilight" panose="020B0402040204020203" pitchFamily="34" charset="0"/>
                  </a:endParaRPr>
                </a:p>
              </p:txBody>
            </p:sp>
          </mc:Choice>
          <mc:Fallback>
            <p:sp>
              <p:nvSpPr>
                <p:cNvPr id="81" name="TextBox 80">
                  <a:extLst>
                    <a:ext uri="{FF2B5EF4-FFF2-40B4-BE49-F238E27FC236}">
                      <a16:creationId xmlns:a16="http://schemas.microsoft.com/office/drawing/2014/main" id="{390B3DF5-3D43-AD29-3951-6BF662CFF2F6}"/>
                    </a:ext>
                  </a:extLst>
                </p:cNvPr>
                <p:cNvSpPr txBox="1">
                  <a:spLocks noRot="1" noChangeAspect="1" noMove="1" noResize="1" noEditPoints="1" noAdjustHandles="1" noChangeArrowheads="1" noChangeShapeType="1" noTextEdit="1"/>
                </p:cNvSpPr>
                <p:nvPr/>
              </p:nvSpPr>
              <p:spPr>
                <a:xfrm>
                  <a:off x="6434028" y="4438466"/>
                  <a:ext cx="424090" cy="276999"/>
                </a:xfrm>
                <a:prstGeom prst="rect">
                  <a:avLst/>
                </a:prstGeom>
                <a:blipFill>
                  <a:blip r:embed="rId20"/>
                  <a:stretch>
                    <a:fillRect l="-10000" r="-7143" b="-11111"/>
                  </a:stretch>
                </a:blipFill>
              </p:spPr>
              <p:txBody>
                <a:bodyPr/>
                <a:lstStyle/>
                <a:p>
                  <a:r>
                    <a:rPr lang="en-SG">
                      <a:noFill/>
                    </a:rPr>
                    <a:t> </a:t>
                  </a:r>
                </a:p>
              </p:txBody>
            </p:sp>
          </mc:Fallback>
        </mc:AlternateContent>
      </p:grpSp>
      <p:grpSp>
        <p:nvGrpSpPr>
          <p:cNvPr id="6" name="Group 5">
            <a:extLst>
              <a:ext uri="{FF2B5EF4-FFF2-40B4-BE49-F238E27FC236}">
                <a16:creationId xmlns:a16="http://schemas.microsoft.com/office/drawing/2014/main" id="{D4195925-0FA3-8717-88EB-5B24B63D808D}"/>
              </a:ext>
            </a:extLst>
          </p:cNvPr>
          <p:cNvGrpSpPr/>
          <p:nvPr/>
        </p:nvGrpSpPr>
        <p:grpSpPr>
          <a:xfrm>
            <a:off x="689205" y="5011688"/>
            <a:ext cx="2680644" cy="855150"/>
            <a:chOff x="457143" y="5409261"/>
            <a:chExt cx="2680644" cy="855150"/>
          </a:xfrm>
        </p:grpSpPr>
        <p:sp>
          <p:nvSpPr>
            <p:cNvPr id="82" name="TextBox 81">
              <a:extLst>
                <a:ext uri="{FF2B5EF4-FFF2-40B4-BE49-F238E27FC236}">
                  <a16:creationId xmlns:a16="http://schemas.microsoft.com/office/drawing/2014/main" id="{239190EB-FDC6-2013-4F29-943DFE273FBB}"/>
                </a:ext>
              </a:extLst>
            </p:cNvPr>
            <p:cNvSpPr txBox="1"/>
            <p:nvPr/>
          </p:nvSpPr>
          <p:spPr>
            <a:xfrm>
              <a:off x="514902" y="5792712"/>
              <a:ext cx="2537874" cy="369332"/>
            </a:xfrm>
            <a:prstGeom prst="rect">
              <a:avLst/>
            </a:prstGeom>
            <a:noFill/>
          </p:spPr>
          <p:txBody>
            <a:bodyPr wrap="none" rtlCol="0">
              <a:spAutoFit/>
            </a:bodyPr>
            <a:lstStyle/>
            <a:p>
              <a:r>
                <a:rPr lang="en-US" i="1" dirty="0">
                  <a:latin typeface="Segoe UI Semilight" panose="020B0402040204020203" pitchFamily="34" charset="0"/>
                  <a:cs typeface="Segoe UI Semilight" panose="020B0402040204020203" pitchFamily="34" charset="0"/>
                </a:rPr>
                <a:t>Generalize to any graph</a:t>
              </a:r>
            </a:p>
          </p:txBody>
        </p:sp>
        <p:sp>
          <p:nvSpPr>
            <p:cNvPr id="83" name="Rectangle: Rounded Corners 82">
              <a:extLst>
                <a:ext uri="{FF2B5EF4-FFF2-40B4-BE49-F238E27FC236}">
                  <a16:creationId xmlns:a16="http://schemas.microsoft.com/office/drawing/2014/main" id="{F813AF51-9938-306F-16C1-EC15C8408178}"/>
                </a:ext>
              </a:extLst>
            </p:cNvPr>
            <p:cNvSpPr/>
            <p:nvPr/>
          </p:nvSpPr>
          <p:spPr>
            <a:xfrm>
              <a:off x="457143" y="5578850"/>
              <a:ext cx="2680644" cy="685561"/>
            </a:xfrm>
            <a:prstGeom prst="roundRect">
              <a:avLst>
                <a:gd name="adj" fmla="val 19180"/>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Box 83">
              <a:extLst>
                <a:ext uri="{FF2B5EF4-FFF2-40B4-BE49-F238E27FC236}">
                  <a16:creationId xmlns:a16="http://schemas.microsoft.com/office/drawing/2014/main" id="{FBCA65B9-7780-7447-C10E-89F77F5084D8}"/>
                </a:ext>
              </a:extLst>
            </p:cNvPr>
            <p:cNvSpPr txBox="1"/>
            <p:nvPr/>
          </p:nvSpPr>
          <p:spPr>
            <a:xfrm>
              <a:off x="590754" y="5409261"/>
              <a:ext cx="1545742" cy="338554"/>
            </a:xfrm>
            <a:prstGeom prst="rect">
              <a:avLst/>
            </a:prstGeom>
            <a:solidFill>
              <a:schemeClr val="bg2"/>
            </a:solidFill>
          </p:spPr>
          <p:txBody>
            <a:bodyPr wrap="square" rtlCol="0">
              <a:spAutoFit/>
            </a:bodyPr>
            <a:lstStyle/>
            <a:p>
              <a:pPr algn="l"/>
              <a:r>
                <a:rPr lang="en-AU" sz="1600" i="1">
                  <a:solidFill>
                    <a:srgbClr val="0070C0"/>
                  </a:solidFill>
                  <a:latin typeface="Segoe UI Semilight" panose="020B0402040204020203" pitchFamily="34" charset="0"/>
                  <a:cs typeface="Segoe UI Semilight" panose="020B0402040204020203" pitchFamily="34" charset="0"/>
                </a:rPr>
                <a:t>Generalization</a:t>
              </a:r>
            </a:p>
          </p:txBody>
        </p:sp>
      </p:grpSp>
      <p:grpSp>
        <p:nvGrpSpPr>
          <p:cNvPr id="5" name="Group 4">
            <a:extLst>
              <a:ext uri="{FF2B5EF4-FFF2-40B4-BE49-F238E27FC236}">
                <a16:creationId xmlns:a16="http://schemas.microsoft.com/office/drawing/2014/main" id="{9AEDE853-2568-7512-3BFE-CA59F7D7A7D5}"/>
              </a:ext>
            </a:extLst>
          </p:cNvPr>
          <p:cNvGrpSpPr/>
          <p:nvPr/>
        </p:nvGrpSpPr>
        <p:grpSpPr>
          <a:xfrm>
            <a:off x="4122794" y="4823512"/>
            <a:ext cx="4700022" cy="1280932"/>
            <a:chOff x="4137932" y="5254746"/>
            <a:chExt cx="4700022" cy="1280932"/>
          </a:xfrm>
        </p:grpSpPr>
        <p:sp>
          <p:nvSpPr>
            <p:cNvPr id="86" name="Rectangle: Rounded Corners 85">
              <a:extLst>
                <a:ext uri="{FF2B5EF4-FFF2-40B4-BE49-F238E27FC236}">
                  <a16:creationId xmlns:a16="http://schemas.microsoft.com/office/drawing/2014/main" id="{D3A469AE-DB02-54C0-A5AC-B88A6B72121B}"/>
                </a:ext>
              </a:extLst>
            </p:cNvPr>
            <p:cNvSpPr/>
            <p:nvPr/>
          </p:nvSpPr>
          <p:spPr>
            <a:xfrm>
              <a:off x="4137932" y="5428215"/>
              <a:ext cx="4700022" cy="1107463"/>
            </a:xfrm>
            <a:prstGeom prst="roundRect">
              <a:avLst>
                <a:gd name="adj" fmla="val 19180"/>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TextBox 86">
              <a:extLst>
                <a:ext uri="{FF2B5EF4-FFF2-40B4-BE49-F238E27FC236}">
                  <a16:creationId xmlns:a16="http://schemas.microsoft.com/office/drawing/2014/main" id="{9EBAE917-4E5D-F7A9-7FDA-6838CD443962}"/>
                </a:ext>
              </a:extLst>
            </p:cNvPr>
            <p:cNvSpPr txBox="1"/>
            <p:nvPr/>
          </p:nvSpPr>
          <p:spPr>
            <a:xfrm>
              <a:off x="4457934" y="5254746"/>
              <a:ext cx="2348712" cy="338554"/>
            </a:xfrm>
            <a:prstGeom prst="rect">
              <a:avLst/>
            </a:prstGeom>
            <a:solidFill>
              <a:schemeClr val="bg2"/>
            </a:solidFill>
          </p:spPr>
          <p:txBody>
            <a:bodyPr wrap="square" rtlCol="0">
              <a:spAutoFit/>
            </a:bodyPr>
            <a:lstStyle/>
            <a:p>
              <a:pPr algn="l"/>
              <a:r>
                <a:rPr lang="en-AU" sz="1600" i="1" dirty="0">
                  <a:solidFill>
                    <a:srgbClr val="0070C0"/>
                  </a:solidFill>
                  <a:latin typeface="Segoe UI Semilight" panose="020B0402040204020203" pitchFamily="34" charset="0"/>
                  <a:cs typeface="Segoe UI Semilight" panose="020B0402040204020203" pitchFamily="34" charset="0"/>
                </a:rPr>
                <a:t>Graph Convolution Filter</a:t>
              </a:r>
            </a:p>
          </p:txBody>
        </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449218EC-C22D-D2D6-3D85-AB4CCCC007D4}"/>
                    </a:ext>
                  </a:extLst>
                </p:cNvPr>
                <p:cNvSpPr txBox="1"/>
                <p:nvPr/>
              </p:nvSpPr>
              <p:spPr>
                <a:xfrm>
                  <a:off x="6751437" y="5622582"/>
                  <a:ext cx="1795522" cy="75642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cs typeface="Segoe UI Semilight" panose="020B0402040204020203" pitchFamily="34" charset="0"/>
                          </a:rPr>
                          <m:t>h</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r>
                          <m:rPr>
                            <m:nor/>
                          </m:rPr>
                          <a:rPr lang="en-SG" b="0" i="0" smtClean="0">
                            <a:latin typeface="Cambria Math" panose="02040503050406030204" pitchFamily="18" charset="0"/>
                            <a:ea typeface="Cambria Math" panose="02040503050406030204" pitchFamily="18" charset="0"/>
                            <a:cs typeface="Segoe UI Semilight" panose="020B0402040204020203" pitchFamily="34" charset="0"/>
                          </a:rPr>
                          <m:t>x</m:t>
                        </m:r>
                        <m:r>
                          <m:rPr>
                            <m:nor/>
                          </m:rPr>
                          <a:rPr lang="en-SG" b="0" i="0" smtClean="0">
                            <a:latin typeface="Cambria Math" panose="02040503050406030204" pitchFamily="18" charset="0"/>
                            <a:ea typeface="Cambria Math" panose="02040503050406030204" pitchFamily="18" charset="0"/>
                            <a:cs typeface="Segoe UI Semilight" panose="020B0402040204020203" pitchFamily="34" charset="0"/>
                          </a:rPr>
                          <m:t> =</m:t>
                        </m:r>
                        <m:nary>
                          <m:naryPr>
                            <m:chr m:val="∑"/>
                            <m:ctrlPr>
                              <a:rPr lang="en-SG" b="0" i="1" smtClean="0">
                                <a:latin typeface="Cambria Math" panose="02040503050406030204" pitchFamily="18" charset="0"/>
                                <a:ea typeface="Cambria Math" panose="02040503050406030204" pitchFamily="18" charset="0"/>
                                <a:cs typeface="Segoe UI Semilight" panose="020B0402040204020203" pitchFamily="34" charset="0"/>
                              </a:rPr>
                            </m:ctrlPr>
                          </m:naryPr>
                          <m:sub>
                            <m:r>
                              <m:rPr>
                                <m:brk m:alnAt="23"/>
                              </m:rPr>
                              <a:rPr lang="en-SG"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b="0" i="1" smtClean="0">
                                <a:latin typeface="Cambria Math" panose="02040503050406030204" pitchFamily="18" charset="0"/>
                                <a:ea typeface="Cambria Math" panose="02040503050406030204" pitchFamily="18" charset="0"/>
                                <a:cs typeface="Segoe UI Semilight" panose="020B0402040204020203" pitchFamily="34" charset="0"/>
                              </a:rPr>
                              <m:t>0</m:t>
                            </m:r>
                          </m:sub>
                          <m:sup>
                            <m:r>
                              <a:rPr lang="en-SG" b="0" i="1" smtClean="0">
                                <a:latin typeface="Cambria Math" panose="02040503050406030204" pitchFamily="18" charset="0"/>
                                <a:ea typeface="Cambria Math" panose="02040503050406030204" pitchFamily="18" charset="0"/>
                                <a:cs typeface="Segoe UI Semilight" panose="020B0402040204020203" pitchFamily="34" charset="0"/>
                              </a:rPr>
                              <m:t>𝑛</m:t>
                            </m:r>
                          </m:sup>
                          <m:e>
                            <m:sSub>
                              <m:sSubPr>
                                <m:ctrlPr>
                                  <a:rPr lang="en-SG"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ea typeface="Cambria Math" panose="02040503050406030204" pitchFamily="18" charset="0"/>
                                    <a:cs typeface="Segoe UI Semilight" panose="020B0402040204020203" pitchFamily="34" charset="0"/>
                                  </a:rPr>
                                  <m:t>h</m:t>
                                </m:r>
                              </m:e>
                              <m:sub>
                                <m:r>
                                  <a:rPr lang="en-SG" b="0" i="1" smtClean="0">
                                    <a:latin typeface="Cambria Math" panose="02040503050406030204" pitchFamily="18" charset="0"/>
                                    <a:ea typeface="Cambria Math" panose="02040503050406030204" pitchFamily="18" charset="0"/>
                                    <a:cs typeface="Segoe UI Semilight" panose="020B0402040204020203" pitchFamily="34" charset="0"/>
                                  </a:rPr>
                                  <m:t>𝑖</m:t>
                                </m:r>
                              </m:sub>
                            </m:sSub>
                            <m:sSup>
                              <m:sSupPr>
                                <m:ctrlPr>
                                  <a:rPr lang="en-SG" b="0" i="1" smtClean="0">
                                    <a:latin typeface="Cambria Math" panose="02040503050406030204" pitchFamily="18" charset="0"/>
                                    <a:ea typeface="Cambria Math" panose="02040503050406030204" pitchFamily="18" charset="0"/>
                                    <a:cs typeface="Segoe UI Semilight" panose="020B0402040204020203" pitchFamily="34" charset="0"/>
                                  </a:rPr>
                                </m:ctrlPr>
                              </m:sSupPr>
                              <m:e>
                                <m:r>
                                  <a:rPr lang="en-SG" b="0" i="1" smtClean="0">
                                    <a:latin typeface="Cambria Math" panose="02040503050406030204" pitchFamily="18" charset="0"/>
                                    <a:ea typeface="Cambria Math" panose="02040503050406030204" pitchFamily="18" charset="0"/>
                                    <a:cs typeface="Segoe UI Semilight" panose="020B0402040204020203" pitchFamily="34" charset="0"/>
                                  </a:rPr>
                                  <m:t>𝐴</m:t>
                                </m:r>
                              </m:e>
                              <m:sup>
                                <m:r>
                                  <a:rPr lang="en-SG" b="0" i="1" smtClean="0">
                                    <a:latin typeface="Cambria Math" panose="02040503050406030204" pitchFamily="18" charset="0"/>
                                    <a:ea typeface="Cambria Math" panose="02040503050406030204" pitchFamily="18" charset="0"/>
                                    <a:cs typeface="Segoe UI Semilight" panose="020B0402040204020203" pitchFamily="34" charset="0"/>
                                  </a:rPr>
                                  <m:t>𝑛</m:t>
                                </m:r>
                              </m:sup>
                            </m:sSup>
                            <m:r>
                              <m:rPr>
                                <m:nor/>
                              </m:rPr>
                              <a:rPr lang="en-SG" b="0" i="0" smtClean="0">
                                <a:latin typeface="Cambria Math" panose="02040503050406030204" pitchFamily="18" charset="0"/>
                                <a:ea typeface="Cambria Math" panose="02040503050406030204" pitchFamily="18" charset="0"/>
                                <a:cs typeface="Segoe UI Semilight" panose="020B0402040204020203" pitchFamily="34" charset="0"/>
                              </a:rPr>
                              <m:t>x</m:t>
                            </m:r>
                          </m:e>
                        </m:nary>
                      </m:oMath>
                    </m:oMathPara>
                  </a14:m>
                  <a:endParaRPr lang="en-SG" i="1" dirty="0">
                    <a:latin typeface="Segoe UI Semilight" panose="020B0402040204020203" pitchFamily="34" charset="0"/>
                    <a:cs typeface="Segoe UI Semilight" panose="020B0402040204020203" pitchFamily="34" charset="0"/>
                  </a:endParaRPr>
                </a:p>
              </p:txBody>
            </p:sp>
          </mc:Choice>
          <mc:Fallback>
            <p:sp>
              <p:nvSpPr>
                <p:cNvPr id="88" name="TextBox 87">
                  <a:extLst>
                    <a:ext uri="{FF2B5EF4-FFF2-40B4-BE49-F238E27FC236}">
                      <a16:creationId xmlns:a16="http://schemas.microsoft.com/office/drawing/2014/main" id="{449218EC-C22D-D2D6-3D85-AB4CCCC007D4}"/>
                    </a:ext>
                  </a:extLst>
                </p:cNvPr>
                <p:cNvSpPr txBox="1">
                  <a:spLocks noRot="1" noChangeAspect="1" noMove="1" noResize="1" noEditPoints="1" noAdjustHandles="1" noChangeArrowheads="1" noChangeShapeType="1" noTextEdit="1"/>
                </p:cNvSpPr>
                <p:nvPr/>
              </p:nvSpPr>
              <p:spPr>
                <a:xfrm>
                  <a:off x="6751437" y="5622582"/>
                  <a:ext cx="1795522" cy="756426"/>
                </a:xfrm>
                <a:prstGeom prst="rect">
                  <a:avLst/>
                </a:prstGeom>
                <a:blipFill>
                  <a:blip r:embed="rId21"/>
                  <a:stretch>
                    <a:fillRect/>
                  </a:stretch>
                </a:blipFill>
              </p:spPr>
              <p:txBody>
                <a:bodyPr/>
                <a:lstStyle/>
                <a:p>
                  <a:r>
                    <a:rPr lang="en-SG">
                      <a:noFill/>
                    </a:rPr>
                    <a:t> </a:t>
                  </a:r>
                </a:p>
              </p:txBody>
            </p:sp>
          </mc:Fallback>
        </mc:AlternateContent>
        <p:sp>
          <p:nvSpPr>
            <p:cNvPr id="4" name="TextBox 3">
              <a:extLst>
                <a:ext uri="{FF2B5EF4-FFF2-40B4-BE49-F238E27FC236}">
                  <a16:creationId xmlns:a16="http://schemas.microsoft.com/office/drawing/2014/main" id="{D14C6A18-10B0-6DCC-FD65-61937161E59E}"/>
                </a:ext>
              </a:extLst>
            </p:cNvPr>
            <p:cNvSpPr txBox="1"/>
            <p:nvPr/>
          </p:nvSpPr>
          <p:spPr>
            <a:xfrm>
              <a:off x="4251352" y="5674183"/>
              <a:ext cx="2348712" cy="646331"/>
            </a:xfrm>
            <a:prstGeom prst="rect">
              <a:avLst/>
            </a:prstGeom>
            <a:noFill/>
          </p:spPr>
          <p:txBody>
            <a:bodyPr wrap="square">
              <a:spAutoFit/>
            </a:bodyPr>
            <a:lstStyle/>
            <a:p>
              <a:r>
                <a:rPr lang="en-SG" i="1">
                  <a:latin typeface="Segoe UI Semilight" panose="020B0402040204020203" pitchFamily="34" charset="0"/>
                  <a:cs typeface="Segoe UI Semilight" panose="020B0402040204020203" pitchFamily="34" charset="0"/>
                </a:rPr>
                <a:t>Weighted sum of different degree shifts</a:t>
              </a:r>
              <a:endParaRPr lang="en-US" i="1">
                <a:latin typeface="Segoe UI Semilight" panose="020B0402040204020203" pitchFamily="34" charset="0"/>
                <a:cs typeface="Segoe UI Semilight" panose="020B0402040204020203" pitchFamily="34" charset="0"/>
              </a:endParaRPr>
            </a:p>
          </p:txBody>
        </p:sp>
      </p:grpSp>
      <p:grpSp>
        <p:nvGrpSpPr>
          <p:cNvPr id="7" name="Group 6">
            <a:extLst>
              <a:ext uri="{FF2B5EF4-FFF2-40B4-BE49-F238E27FC236}">
                <a16:creationId xmlns:a16="http://schemas.microsoft.com/office/drawing/2014/main" id="{4188EFBF-D1C4-C29F-A385-DCBFDD412445}"/>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F77A31D6-5CF3-EFED-6902-9EABD9D0640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9" name="Straight Connector 8">
              <a:extLst>
                <a:ext uri="{FF2B5EF4-FFF2-40B4-BE49-F238E27FC236}">
                  <a16:creationId xmlns:a16="http://schemas.microsoft.com/office/drawing/2014/main" id="{712971A1-DC80-C275-C9AC-D61D1283B23C}"/>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133307-6219-C8DA-BB68-28237EBB958F}"/>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2B53942A-EADD-1050-0B4A-699AA409DC7F}"/>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8" name="Straight Connector 17">
              <a:extLst>
                <a:ext uri="{FF2B5EF4-FFF2-40B4-BE49-F238E27FC236}">
                  <a16:creationId xmlns:a16="http://schemas.microsoft.com/office/drawing/2014/main" id="{0813E0BA-E9A2-A00A-7A93-9F0C02712AB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5B86A9DF-5577-0512-9C6A-FCAC96B0C49A}"/>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21" name="Straight Connector 20">
              <a:extLst>
                <a:ext uri="{FF2B5EF4-FFF2-40B4-BE49-F238E27FC236}">
                  <a16:creationId xmlns:a16="http://schemas.microsoft.com/office/drawing/2014/main" id="{EF08BF64-2D2D-BFA4-50D9-78737E06CBEB}"/>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F508340B-BD3B-3341-7F3F-29446E3D10A0}"/>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491776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588C-B5A5-0CA2-35CF-FCB1E3B23DB2}"/>
              </a:ext>
            </a:extLst>
          </p:cNvPr>
          <p:cNvSpPr>
            <a:spLocks noGrp="1"/>
          </p:cNvSpPr>
          <p:nvPr>
            <p:ph type="title"/>
          </p:nvPr>
        </p:nvSpPr>
        <p:spPr/>
        <p:txBody>
          <a:bodyPr/>
          <a:lstStyle/>
          <a:p>
            <a:r>
              <a:rPr lang="en-SG"/>
              <a:t>General Spatial GNN layer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B8EB61C-AD7C-A59F-9598-11806B118EB1}"/>
                  </a:ext>
                </a:extLst>
              </p:cNvPr>
              <p:cNvSpPr txBox="1"/>
              <p:nvPr/>
            </p:nvSpPr>
            <p:spPr>
              <a:xfrm>
                <a:off x="1363999" y="3010795"/>
                <a:ext cx="2428535" cy="10085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SG" sz="2400" b="0" i="1" smtClean="0">
                          <a:latin typeface="Cambria Math" panose="02040503050406030204" pitchFamily="18" charset="0"/>
                          <a:cs typeface="Segoe UI Semilight" panose="020B0402040204020203" pitchFamily="34" charset="0"/>
                        </a:rPr>
                        <m:t>h</m:t>
                      </m:r>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x</m:t>
                      </m:r>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 =</m:t>
                      </m:r>
                      <m:nary>
                        <m:naryPr>
                          <m:chr m:val="∑"/>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naryPr>
                        <m:sub>
                          <m:r>
                            <m:rPr>
                              <m:brk m:alnAt="23"/>
                            </m:r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=0</m:t>
                          </m:r>
                        </m:sub>
                        <m:sup>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𝑛</m:t>
                          </m:r>
                        </m:sup>
                        <m:e>
                          <m:sSub>
                            <m:sSub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h</m:t>
                              </m:r>
                            </m:e>
                            <m:sub>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𝑖</m:t>
                              </m:r>
                            </m:sub>
                          </m:sSub>
                          <m:sSup>
                            <m:sSup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𝐴</m:t>
                              </m:r>
                            </m:e>
                            <m:sup>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𝑛</m:t>
                              </m:r>
                            </m:sup>
                          </m:sSup>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x</m:t>
                          </m:r>
                        </m:e>
                      </m:nary>
                    </m:oMath>
                  </m:oMathPara>
                </a14:m>
                <a:endParaRPr lang="en-SG" sz="2400" i="1" dirty="0">
                  <a:latin typeface="Segoe UI Semilight" panose="020B0402040204020203" pitchFamily="34" charset="0"/>
                  <a:cs typeface="Segoe UI Semilight" panose="020B0402040204020203" pitchFamily="34" charset="0"/>
                </a:endParaRPr>
              </a:p>
            </p:txBody>
          </p:sp>
        </mc:Choice>
        <mc:Fallback>
          <p:sp>
            <p:nvSpPr>
              <p:cNvPr id="5" name="TextBox 4">
                <a:extLst>
                  <a:ext uri="{FF2B5EF4-FFF2-40B4-BE49-F238E27FC236}">
                    <a16:creationId xmlns:a16="http://schemas.microsoft.com/office/drawing/2014/main" id="{2B8EB61C-AD7C-A59F-9598-11806B118EB1}"/>
                  </a:ext>
                </a:extLst>
              </p:cNvPr>
              <p:cNvSpPr txBox="1">
                <a:spLocks noRot="1" noChangeAspect="1" noMove="1" noResize="1" noEditPoints="1" noAdjustHandles="1" noChangeArrowheads="1" noChangeShapeType="1" noTextEdit="1"/>
              </p:cNvSpPr>
              <p:nvPr/>
            </p:nvSpPr>
            <p:spPr>
              <a:xfrm>
                <a:off x="1363999" y="3010795"/>
                <a:ext cx="2428535" cy="1008546"/>
              </a:xfrm>
              <a:prstGeom prst="rect">
                <a:avLst/>
              </a:prstGeom>
              <a:blipFill>
                <a:blip r:embed="rId2"/>
                <a:stretch>
                  <a:fillRect/>
                </a:stretch>
              </a:blipFill>
            </p:spPr>
            <p:txBody>
              <a:bodyPr/>
              <a:lstStyle/>
              <a:p>
                <a:r>
                  <a:rPr lang="en-SG">
                    <a:noFill/>
                  </a:rPr>
                  <a:t> </a:t>
                </a:r>
              </a:p>
            </p:txBody>
          </p:sp>
        </mc:Fallback>
      </mc:AlternateContent>
      <p:sp>
        <p:nvSpPr>
          <p:cNvPr id="12" name="TextBox 11">
            <a:extLst>
              <a:ext uri="{FF2B5EF4-FFF2-40B4-BE49-F238E27FC236}">
                <a16:creationId xmlns:a16="http://schemas.microsoft.com/office/drawing/2014/main" id="{4B15E281-2045-2DBA-246B-6A3D201B06E7}"/>
              </a:ext>
            </a:extLst>
          </p:cNvPr>
          <p:cNvSpPr txBox="1"/>
          <p:nvPr/>
        </p:nvSpPr>
        <p:spPr>
          <a:xfrm>
            <a:off x="5000773" y="3191902"/>
            <a:ext cx="3109762" cy="646331"/>
          </a:xfrm>
          <a:prstGeom prst="rect">
            <a:avLst/>
          </a:prstGeom>
          <a:noFill/>
        </p:spPr>
        <p:txBody>
          <a:bodyPr wrap="none" rtlCol="0">
            <a:spAutoFit/>
          </a:bodyPr>
          <a:lstStyle/>
          <a:p>
            <a:r>
              <a:rPr lang="en-US" i="1">
                <a:latin typeface="Segoe UI Semilight" panose="020B0402040204020203" pitchFamily="34" charset="0"/>
                <a:cs typeface="Segoe UI Semilight" panose="020B0402040204020203" pitchFamily="34" charset="0"/>
              </a:rPr>
              <a:t>Generalized Convolution Filter</a:t>
            </a:r>
          </a:p>
          <a:p>
            <a:r>
              <a:rPr lang="en-US" i="1">
                <a:latin typeface="Segoe UI Semilight" panose="020B0402040204020203" pitchFamily="34" charset="0"/>
                <a:cs typeface="Segoe UI Semilight" panose="020B0402040204020203" pitchFamily="34" charset="0"/>
              </a:rPr>
              <a:t>From Graph Signal Processing</a:t>
            </a:r>
          </a:p>
        </p:txBody>
      </p:sp>
      <p:grpSp>
        <p:nvGrpSpPr>
          <p:cNvPr id="3" name="Group 2">
            <a:extLst>
              <a:ext uri="{FF2B5EF4-FFF2-40B4-BE49-F238E27FC236}">
                <a16:creationId xmlns:a16="http://schemas.microsoft.com/office/drawing/2014/main" id="{A67BAED4-7694-DAEA-1DFC-3EED50665F51}"/>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13939E95-F1F5-3211-BDF8-57DE4CCF50C6}"/>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0410AC16-C260-E1FB-A558-7F05F4BF38A2}"/>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6760D9-1B3C-9EE6-7DB7-1BA729675EA9}"/>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BD55F595-286D-9CFA-C8D7-C5B546F40CC9}"/>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9" name="Straight Connector 8">
              <a:extLst>
                <a:ext uri="{FF2B5EF4-FFF2-40B4-BE49-F238E27FC236}">
                  <a16:creationId xmlns:a16="http://schemas.microsoft.com/office/drawing/2014/main" id="{F4B9AE3B-661E-09DF-BB80-D557EBC18328}"/>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1F707A23-5E30-01D2-3625-06B2AEBA05B1}"/>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1" name="Straight Connector 10">
              <a:extLst>
                <a:ext uri="{FF2B5EF4-FFF2-40B4-BE49-F238E27FC236}">
                  <a16:creationId xmlns:a16="http://schemas.microsoft.com/office/drawing/2014/main" id="{84FD3265-E55B-0E90-A35D-AD2B5EE6A1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7550CAF1-3B5C-F270-C519-685B9C21114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3805692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588C-B5A5-0CA2-35CF-FCB1E3B23DB2}"/>
              </a:ext>
            </a:extLst>
          </p:cNvPr>
          <p:cNvSpPr>
            <a:spLocks noGrp="1"/>
          </p:cNvSpPr>
          <p:nvPr>
            <p:ph type="title"/>
          </p:nvPr>
        </p:nvSpPr>
        <p:spPr/>
        <p:txBody>
          <a:bodyPr/>
          <a:lstStyle/>
          <a:p>
            <a:r>
              <a:rPr lang="en-SG"/>
              <a:t>General Spatial GNN layer</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974B60B-EA25-435F-C6D8-F12653668488}"/>
                  </a:ext>
                </a:extLst>
              </p:cNvPr>
              <p:cNvSpPr txBox="1"/>
              <p:nvPr/>
            </p:nvSpPr>
            <p:spPr>
              <a:xfrm>
                <a:off x="869477" y="2063194"/>
                <a:ext cx="242853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x</m:t>
                          </m:r>
                        </m:e>
                        <m:sup>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sup>
                      </m:sSup>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m:t>
                      </m:r>
                      <m:sSub>
                        <m:sSub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h</m:t>
                          </m:r>
                        </m:e>
                        <m:sub>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1</m:t>
                          </m:r>
                        </m:sub>
                      </m:sSub>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Ax</m:t>
                      </m:r>
                    </m:oMath>
                  </m:oMathPara>
                </a14:m>
                <a:endParaRPr lang="en-SG" sz="2400" i="1">
                  <a:latin typeface="Segoe UI Semilight" panose="020B0402040204020203" pitchFamily="34" charset="0"/>
                  <a:cs typeface="Segoe UI Semilight" panose="020B0402040204020203" pitchFamily="34" charset="0"/>
                </a:endParaRPr>
              </a:p>
            </p:txBody>
          </p:sp>
        </mc:Choice>
        <mc:Fallback>
          <p:sp>
            <p:nvSpPr>
              <p:cNvPr id="10" name="TextBox 9">
                <a:extLst>
                  <a:ext uri="{FF2B5EF4-FFF2-40B4-BE49-F238E27FC236}">
                    <a16:creationId xmlns:a16="http://schemas.microsoft.com/office/drawing/2014/main" id="{4974B60B-EA25-435F-C6D8-F12653668488}"/>
                  </a:ext>
                </a:extLst>
              </p:cNvPr>
              <p:cNvSpPr txBox="1">
                <a:spLocks noRot="1" noChangeAspect="1" noMove="1" noResize="1" noEditPoints="1" noAdjustHandles="1" noChangeArrowheads="1" noChangeShapeType="1" noTextEdit="1"/>
              </p:cNvSpPr>
              <p:nvPr/>
            </p:nvSpPr>
            <p:spPr>
              <a:xfrm>
                <a:off x="869477" y="2063194"/>
                <a:ext cx="2428535" cy="369332"/>
              </a:xfrm>
              <a:prstGeom prst="rect">
                <a:avLst/>
              </a:prstGeom>
              <a:blipFill>
                <a:blip r:embed="rId2"/>
                <a:stretch>
                  <a:fillRect b="-16393"/>
                </a:stretch>
              </a:blipFill>
            </p:spPr>
            <p:txBody>
              <a:bodyPr/>
              <a:lstStyle/>
              <a:p>
                <a:r>
                  <a:rPr lang="en-SG">
                    <a:noFill/>
                  </a:rPr>
                  <a:t> </a:t>
                </a:r>
              </a:p>
            </p:txBody>
          </p:sp>
        </mc:Fallback>
      </mc:AlternateContent>
      <p:sp>
        <p:nvSpPr>
          <p:cNvPr id="13" name="TextBox 12">
            <a:extLst>
              <a:ext uri="{FF2B5EF4-FFF2-40B4-BE49-F238E27FC236}">
                <a16:creationId xmlns:a16="http://schemas.microsoft.com/office/drawing/2014/main" id="{224E9400-A859-ED27-FBB8-D27C8A6C293A}"/>
              </a:ext>
            </a:extLst>
          </p:cNvPr>
          <p:cNvSpPr txBox="1"/>
          <p:nvPr/>
        </p:nvSpPr>
        <p:spPr>
          <a:xfrm>
            <a:off x="4334257" y="1786195"/>
            <a:ext cx="3760004" cy="923330"/>
          </a:xfrm>
          <a:prstGeom prst="rect">
            <a:avLst/>
          </a:prstGeom>
          <a:noFill/>
        </p:spPr>
        <p:txBody>
          <a:bodyPr wrap="none" rtlCol="0">
            <a:spAutoFit/>
          </a:bodyPr>
          <a:lstStyle/>
          <a:p>
            <a:r>
              <a:rPr lang="en-US" i="1">
                <a:latin typeface="Segoe UI Semilight" panose="020B0402040204020203" pitchFamily="34" charset="0"/>
                <a:cs typeface="Segoe UI Semilight" panose="020B0402040204020203" pitchFamily="34" charset="0"/>
              </a:rPr>
              <a:t>Higher Dimensional Convolutions</a:t>
            </a:r>
          </a:p>
          <a:p>
            <a:r>
              <a:rPr lang="en-US" i="1">
                <a:latin typeface="Segoe UI Semilight" panose="020B0402040204020203" pitchFamily="34" charset="0"/>
                <a:cs typeface="Segoe UI Semilight" panose="020B0402040204020203" pitchFamily="34" charset="0"/>
              </a:rPr>
              <a:t>are done in additional layers, so only</a:t>
            </a:r>
          </a:p>
          <a:p>
            <a:r>
              <a:rPr lang="en-US" i="1">
                <a:latin typeface="Segoe UI Semilight" panose="020B0402040204020203" pitchFamily="34" charset="0"/>
                <a:cs typeface="Segoe UI Semilight" panose="020B0402040204020203" pitchFamily="34" charset="0"/>
              </a:rPr>
              <a:t>First degree convolution is necessary.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BD638D1-C8B4-B987-EAB6-9AB63465739B}"/>
                  </a:ext>
                </a:extLst>
              </p:cNvPr>
              <p:cNvSpPr txBox="1"/>
              <p:nvPr/>
            </p:nvSpPr>
            <p:spPr>
              <a:xfrm>
                <a:off x="1886215" y="3605980"/>
                <a:ext cx="4896084" cy="1866793"/>
              </a:xfrm>
              <a:prstGeom prst="rect">
                <a:avLst/>
              </a:prstGeom>
              <a:noFill/>
            </p:spPr>
            <p:txBody>
              <a:bodyPr wrap="none" lIns="0" tIns="0" rIns="0" bIns="0" rtlCol="0">
                <a:spAutoFit/>
              </a:bodyPr>
              <a:lstStyle/>
              <a:p>
                <a14:m>
                  <m:oMath xmlns:m="http://schemas.openxmlformats.org/officeDocument/2006/math">
                    <m:d>
                      <m:dPr>
                        <m:begChr m:val="["/>
                        <m:endChr m:val="]"/>
                        <m:ctrlPr>
                          <a:rPr lang="en-SG" sz="2400" i="1" smtClean="0">
                            <a:latin typeface="Cambria Math" panose="02040503050406030204" pitchFamily="18" charset="0"/>
                            <a:cs typeface="Segoe UI Semilight" panose="020B0402040204020203" pitchFamily="34" charset="0"/>
                          </a:rPr>
                        </m:ctrlPr>
                      </m:dPr>
                      <m:e>
                        <m:m>
                          <m:mPr>
                            <m:mcs>
                              <m:mc>
                                <m:mcPr>
                                  <m:count m:val="1"/>
                                  <m:mcJc m:val="center"/>
                                </m:mcPr>
                              </m:mc>
                            </m:mcs>
                            <m:ctrlPr>
                              <a:rPr lang="en-SG" sz="2400" i="1">
                                <a:latin typeface="Cambria Math" panose="02040503050406030204" pitchFamily="18" charset="0"/>
                                <a:cs typeface="Segoe UI Semilight" panose="020B0402040204020203" pitchFamily="34" charset="0"/>
                              </a:rPr>
                            </m:ctrlPr>
                          </m:mPr>
                          <m:mr>
                            <m:e>
                              <m:sSubSup>
                                <m:sSubSupPr>
                                  <m:ctrlPr>
                                    <a:rPr lang="en-SG" sz="2400" i="1" smtClean="0">
                                      <a:latin typeface="Cambria Math" panose="02040503050406030204" pitchFamily="18" charset="0"/>
                                      <a:cs typeface="Segoe UI Semilight" panose="020B0402040204020203" pitchFamily="34" charset="0"/>
                                    </a:rPr>
                                  </m:ctrlPr>
                                </m:sSubSupPr>
                                <m:e>
                                  <m:r>
                                    <a:rPr lang="en-SG" sz="2400" b="0" i="1" smtClean="0">
                                      <a:latin typeface="Cambria Math" panose="02040503050406030204" pitchFamily="18" charset="0"/>
                                      <a:cs typeface="Segoe UI Semilight" panose="020B0402040204020203" pitchFamily="34" charset="0"/>
                                    </a:rPr>
                                    <m:t>𝑥</m:t>
                                  </m:r>
                                </m:e>
                                <m:sub>
                                  <m:r>
                                    <a:rPr lang="en-SG" sz="2400" b="0" i="1" smtClean="0">
                                      <a:latin typeface="Cambria Math" panose="02040503050406030204" pitchFamily="18" charset="0"/>
                                      <a:cs typeface="Segoe UI Semilight" panose="020B0402040204020203" pitchFamily="34" charset="0"/>
                                    </a:rPr>
                                    <m:t>1</m:t>
                                  </m:r>
                                </m:sub>
                                <m:sup>
                                  <m:r>
                                    <a:rPr lang="en-SG" sz="2400" b="0" i="1" smtClean="0">
                                      <a:latin typeface="Cambria Math" panose="02040503050406030204" pitchFamily="18" charset="0"/>
                                      <a:cs typeface="Segoe UI Semilight" panose="020B0402040204020203" pitchFamily="34" charset="0"/>
                                    </a:rPr>
                                    <m:t>′</m:t>
                                  </m:r>
                                </m:sup>
                              </m:sSubSup>
                            </m:e>
                          </m:mr>
                          <m:mr>
                            <m:e>
                              <m:sSubSup>
                                <m:sSubSupPr>
                                  <m:ctrlPr>
                                    <a:rPr lang="en-SG" sz="2400" i="1">
                                      <a:latin typeface="Cambria Math" panose="02040503050406030204" pitchFamily="18" charset="0"/>
                                      <a:cs typeface="Segoe UI Semilight" panose="020B0402040204020203" pitchFamily="34" charset="0"/>
                                    </a:rPr>
                                  </m:ctrlPr>
                                </m:sSubSupPr>
                                <m:e>
                                  <m:r>
                                    <a:rPr lang="en-SG" sz="2400" i="1">
                                      <a:latin typeface="Cambria Math" panose="02040503050406030204" pitchFamily="18" charset="0"/>
                                      <a:cs typeface="Segoe UI Semilight" panose="020B0402040204020203" pitchFamily="34" charset="0"/>
                                    </a:rPr>
                                    <m:t>𝑥</m:t>
                                  </m:r>
                                </m:e>
                                <m:sub>
                                  <m:r>
                                    <a:rPr lang="en-SG" sz="2400" b="0" i="1" smtClean="0">
                                      <a:latin typeface="Cambria Math" panose="02040503050406030204" pitchFamily="18" charset="0"/>
                                      <a:cs typeface="Segoe UI Semilight" panose="020B0402040204020203" pitchFamily="34" charset="0"/>
                                    </a:rPr>
                                    <m:t>2</m:t>
                                  </m:r>
                                </m:sub>
                                <m:sup>
                                  <m:r>
                                    <a:rPr lang="en-SG" sz="2400" i="1">
                                      <a:latin typeface="Cambria Math" panose="02040503050406030204" pitchFamily="18" charset="0"/>
                                      <a:cs typeface="Segoe UI Semilight" panose="020B0402040204020203" pitchFamily="34" charset="0"/>
                                    </a:rPr>
                                    <m:t>′</m:t>
                                  </m:r>
                                </m:sup>
                              </m:sSubSup>
                            </m:e>
                          </m:mr>
                          <m:mr>
                            <m:e>
                              <m:r>
                                <a:rPr lang="en-SG" sz="2400" i="1">
                                  <a:latin typeface="Cambria Math" panose="02040503050406030204" pitchFamily="18" charset="0"/>
                                  <a:cs typeface="Segoe UI Semilight" panose="020B0402040204020203" pitchFamily="34" charset="0"/>
                                </a:rPr>
                                <m:t>⋮</m:t>
                              </m:r>
                            </m:e>
                          </m:mr>
                          <m:mr>
                            <m:e>
                              <m:sSubSup>
                                <m:sSubSupPr>
                                  <m:ctrlPr>
                                    <a:rPr lang="en-SG" sz="2400" i="1">
                                      <a:latin typeface="Cambria Math" panose="02040503050406030204" pitchFamily="18" charset="0"/>
                                      <a:cs typeface="Segoe UI Semilight" panose="020B0402040204020203" pitchFamily="34" charset="0"/>
                                    </a:rPr>
                                  </m:ctrlPr>
                                </m:sSubSupPr>
                                <m:e>
                                  <m:r>
                                    <a:rPr lang="en-SG" sz="2400" i="1">
                                      <a:latin typeface="Cambria Math" panose="02040503050406030204" pitchFamily="18" charset="0"/>
                                      <a:cs typeface="Segoe UI Semilight" panose="020B0402040204020203" pitchFamily="34" charset="0"/>
                                    </a:rPr>
                                    <m:t>𝑥</m:t>
                                  </m:r>
                                </m:e>
                                <m:sub>
                                  <m:r>
                                    <a:rPr lang="en-SG" sz="2400" b="0" i="1" smtClean="0">
                                      <a:latin typeface="Cambria Math" panose="02040503050406030204" pitchFamily="18" charset="0"/>
                                      <a:cs typeface="Segoe UI Semilight" panose="020B0402040204020203" pitchFamily="34" charset="0"/>
                                    </a:rPr>
                                    <m:t>𝑛</m:t>
                                  </m:r>
                                  <m:r>
                                    <a:rPr lang="en-SG" sz="2400" b="0" i="1" smtClean="0">
                                      <a:latin typeface="Cambria Math" panose="02040503050406030204" pitchFamily="18" charset="0"/>
                                      <a:cs typeface="Segoe UI Semilight" panose="020B0402040204020203" pitchFamily="34" charset="0"/>
                                    </a:rPr>
                                    <m:t>−</m:t>
                                  </m:r>
                                  <m:r>
                                    <a:rPr lang="en-SG" sz="2400" b="0" i="1" smtClean="0">
                                      <a:latin typeface="Cambria Math" panose="02040503050406030204" pitchFamily="18" charset="0"/>
                                      <a:cs typeface="Segoe UI Semilight" panose="020B0402040204020203" pitchFamily="34" charset="0"/>
                                    </a:rPr>
                                    <m:t>1</m:t>
                                  </m:r>
                                </m:sub>
                                <m:sup>
                                  <m:r>
                                    <a:rPr lang="en-SG" sz="2400" i="1">
                                      <a:latin typeface="Cambria Math" panose="02040503050406030204" pitchFamily="18" charset="0"/>
                                      <a:cs typeface="Segoe UI Semilight" panose="020B0402040204020203" pitchFamily="34" charset="0"/>
                                    </a:rPr>
                                    <m:t>′</m:t>
                                  </m:r>
                                </m:sup>
                              </m:sSubSup>
                            </m:e>
                          </m:mr>
                          <m:mr>
                            <m:e>
                              <m:sSubSup>
                                <m:sSubSupPr>
                                  <m:ctrlPr>
                                    <a:rPr lang="en-SG" sz="2400" i="1">
                                      <a:latin typeface="Cambria Math" panose="02040503050406030204" pitchFamily="18" charset="0"/>
                                      <a:cs typeface="Segoe UI Semilight" panose="020B0402040204020203" pitchFamily="34" charset="0"/>
                                    </a:rPr>
                                  </m:ctrlPr>
                                </m:sSubSupPr>
                                <m:e>
                                  <m:r>
                                    <a:rPr lang="en-SG" sz="2400" i="1">
                                      <a:latin typeface="Cambria Math" panose="02040503050406030204" pitchFamily="18" charset="0"/>
                                      <a:cs typeface="Segoe UI Semilight" panose="020B0402040204020203" pitchFamily="34" charset="0"/>
                                    </a:rPr>
                                    <m:t>𝑥</m:t>
                                  </m:r>
                                </m:e>
                                <m:sub>
                                  <m:r>
                                    <a:rPr lang="en-SG" sz="2400" b="0" i="1" smtClean="0">
                                      <a:latin typeface="Cambria Math" panose="02040503050406030204" pitchFamily="18" charset="0"/>
                                      <a:cs typeface="Segoe UI Semilight" panose="020B0402040204020203" pitchFamily="34" charset="0"/>
                                    </a:rPr>
                                    <m:t>𝑛</m:t>
                                  </m:r>
                                </m:sub>
                                <m:sup>
                                  <m:r>
                                    <a:rPr lang="en-SG" sz="2400" i="1">
                                      <a:latin typeface="Cambria Math" panose="02040503050406030204" pitchFamily="18" charset="0"/>
                                      <a:cs typeface="Segoe UI Semilight" panose="020B0402040204020203" pitchFamily="34" charset="0"/>
                                    </a:rPr>
                                    <m:t>′</m:t>
                                  </m:r>
                                </m:sup>
                              </m:sSubSup>
                            </m:e>
                          </m:mr>
                        </m:m>
                      </m:e>
                    </m:d>
                    <m:r>
                      <a:rPr lang="en-SG" sz="2400" b="0" i="1" smtClean="0">
                        <a:latin typeface="Cambria Math" panose="02040503050406030204" pitchFamily="18" charset="0"/>
                        <a:cs typeface="Segoe UI Semilight" panose="020B0402040204020203" pitchFamily="34" charset="0"/>
                      </a:rPr>
                      <m:t>=</m:t>
                    </m:r>
                    <m:sSub>
                      <m:sSubPr>
                        <m:ctrlPr>
                          <a:rPr lang="en-SG" sz="2400" b="0" i="1" smtClean="0">
                            <a:latin typeface="Cambria Math" panose="02040503050406030204" pitchFamily="18" charset="0"/>
                            <a:cs typeface="Segoe UI Semilight" panose="020B0402040204020203" pitchFamily="34" charset="0"/>
                          </a:rPr>
                        </m:ctrlPr>
                      </m:sSubPr>
                      <m:e>
                        <m:r>
                          <a:rPr lang="en-SG" sz="2400" b="0" i="1" smtClean="0">
                            <a:latin typeface="Cambria Math" panose="02040503050406030204" pitchFamily="18" charset="0"/>
                            <a:cs typeface="Segoe UI Semilight" panose="020B0402040204020203" pitchFamily="34" charset="0"/>
                          </a:rPr>
                          <m:t>h</m:t>
                        </m:r>
                      </m:e>
                      <m:sub>
                        <m:r>
                          <a:rPr lang="en-SG" sz="2400" b="0" i="1" smtClean="0">
                            <a:latin typeface="Cambria Math" panose="02040503050406030204" pitchFamily="18" charset="0"/>
                            <a:cs typeface="Segoe UI Semilight" panose="020B0402040204020203" pitchFamily="34" charset="0"/>
                          </a:rPr>
                          <m:t>1</m:t>
                        </m:r>
                      </m:sub>
                    </m:sSub>
                    <m:d>
                      <m:dPr>
                        <m:begChr m:val="["/>
                        <m:endChr m:val="]"/>
                        <m:ctrlPr>
                          <a:rPr lang="en-SG" sz="2400" b="0"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sz="2400" b="0" i="1" smtClean="0">
                                <a:latin typeface="Cambria Math" panose="02040503050406030204" pitchFamily="18" charset="0"/>
                                <a:cs typeface="Segoe UI Semilight" panose="020B0402040204020203" pitchFamily="34" charset="0"/>
                              </a:rPr>
                            </m:ctrlPr>
                          </m:mPr>
                          <m:mr>
                            <m:e>
                              <m:r>
                                <m:rPr>
                                  <m:brk m:alnAt="7"/>
                                </m:rPr>
                                <a:rPr lang="en-SG" sz="2400" b="0" i="1" smtClean="0">
                                  <a:latin typeface="Cambria Math" panose="02040503050406030204" pitchFamily="18" charset="0"/>
                                  <a:cs typeface="Segoe UI Semilight" panose="020B0402040204020203" pitchFamily="34" charset="0"/>
                                </a:rPr>
                                <m:t>0</m:t>
                              </m:r>
                            </m:e>
                            <m:e>
                              <m:r>
                                <a:rPr lang="en-SG" sz="2400" b="0" i="1" smtClean="0">
                                  <a:latin typeface="Cambria Math" panose="02040503050406030204" pitchFamily="18" charset="0"/>
                                  <a:cs typeface="Segoe UI Semilight" panose="020B0402040204020203" pitchFamily="34" charset="0"/>
                                </a:rPr>
                                <m:t>0</m:t>
                              </m:r>
                            </m:e>
                            <m:e>
                              <m:r>
                                <a:rPr lang="en-SG" sz="2400" b="0" i="1" smtClean="0">
                                  <a:latin typeface="Cambria Math" panose="02040503050406030204" pitchFamily="18" charset="0"/>
                                  <a:cs typeface="Segoe UI Semilight" panose="020B0402040204020203" pitchFamily="34" charset="0"/>
                                </a:rPr>
                                <m:t>1</m:t>
                              </m:r>
                            </m:e>
                            <m:e>
                              <m:r>
                                <a:rPr lang="en-SG" sz="2400" b="0" i="1" smtClean="0">
                                  <a:latin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cs typeface="Segoe UI Semilight" panose="020B0402040204020203" pitchFamily="34" charset="0"/>
                                </a:rPr>
                                <m:t>1</m:t>
                              </m:r>
                            </m:e>
                          </m:mr>
                          <m:mr>
                            <m:e>
                              <m:r>
                                <a:rPr lang="en-SG" sz="2400" b="0" i="1" smtClean="0">
                                  <a:latin typeface="Cambria Math" panose="02040503050406030204" pitchFamily="18" charset="0"/>
                                  <a:cs typeface="Segoe UI Semilight" panose="020B0402040204020203" pitchFamily="34" charset="0"/>
                                </a:rPr>
                                <m:t>0</m:t>
                              </m:r>
                            </m:e>
                            <m:e>
                              <m:r>
                                <a:rPr lang="en-SG" sz="2400" b="0" i="1" smtClean="0">
                                  <a:latin typeface="Cambria Math" panose="02040503050406030204" pitchFamily="18" charset="0"/>
                                  <a:cs typeface="Segoe UI Semilight" panose="020B0402040204020203" pitchFamily="34" charset="0"/>
                                </a:rPr>
                                <m:t>0</m:t>
                              </m:r>
                            </m:e>
                            <m:e>
                              <m:r>
                                <a:rPr lang="en-SG" sz="2400" b="0" i="1" smtClean="0">
                                  <a:latin typeface="Cambria Math" panose="02040503050406030204" pitchFamily="18" charset="0"/>
                                  <a:cs typeface="Segoe UI Semilight" panose="020B0402040204020203" pitchFamily="34" charset="0"/>
                                </a:rPr>
                                <m:t>1</m:t>
                              </m:r>
                            </m:e>
                            <m:e>
                              <m:r>
                                <a:rPr lang="en-SG" sz="2400" b="0" i="1" smtClean="0">
                                  <a:latin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cs typeface="Segoe UI Semilight" panose="020B0402040204020203" pitchFamily="34" charset="0"/>
                                </a:rPr>
                                <m:t>0</m:t>
                              </m:r>
                            </m:e>
                          </m:mr>
                          <m:mr>
                            <m:e>
                              <m:r>
                                <a:rPr lang="en-SG" sz="2400" b="0" i="1" smtClean="0">
                                  <a:latin typeface="Cambria Math" panose="02040503050406030204" pitchFamily="18" charset="0"/>
                                  <a:cs typeface="Segoe UI Semilight" panose="020B0402040204020203" pitchFamily="34" charset="0"/>
                                </a:rPr>
                                <m:t>1</m:t>
                              </m:r>
                            </m:e>
                            <m:e>
                              <m:r>
                                <a:rPr lang="en-SG" sz="2400" b="0" i="1" smtClean="0">
                                  <a:latin typeface="Cambria Math" panose="02040503050406030204" pitchFamily="18" charset="0"/>
                                  <a:cs typeface="Segoe UI Semilight" panose="020B0402040204020203" pitchFamily="34" charset="0"/>
                                </a:rPr>
                                <m:t>1</m:t>
                              </m:r>
                            </m:e>
                            <m:e>
                              <m:r>
                                <a:rPr lang="en-SG" sz="2400" b="0" i="1" smtClean="0">
                                  <a:latin typeface="Cambria Math" panose="02040503050406030204" pitchFamily="18" charset="0"/>
                                  <a:cs typeface="Segoe UI Semilight" panose="020B0402040204020203" pitchFamily="34" charset="0"/>
                                </a:rPr>
                                <m:t>0</m:t>
                              </m:r>
                            </m:e>
                            <m:e>
                              <m:r>
                                <a:rPr lang="en-SG" sz="2400" b="0" i="1" smtClean="0">
                                  <a:latin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cs typeface="Segoe UI Semilight" panose="020B0402040204020203" pitchFamily="34" charset="0"/>
                                </a:rPr>
                                <m:t>1</m:t>
                              </m:r>
                            </m:e>
                          </m:mr>
                          <m:mr>
                            <m:e>
                              <m:r>
                                <a:rPr lang="en-SG" sz="2400" b="0" i="1" smtClean="0">
                                  <a:latin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cs typeface="Segoe UI Semilight" panose="020B0402040204020203" pitchFamily="34" charset="0"/>
                                </a:rPr>
                                <m:t>⋮</m:t>
                              </m:r>
                            </m:e>
                          </m:mr>
                          <m:mr>
                            <m:e>
                              <m:r>
                                <a:rPr lang="en-SG" sz="2400" b="0" i="1" smtClean="0">
                                  <a:latin typeface="Cambria Math" panose="02040503050406030204" pitchFamily="18" charset="0"/>
                                  <a:cs typeface="Segoe UI Semilight" panose="020B0402040204020203" pitchFamily="34" charset="0"/>
                                </a:rPr>
                                <m:t>1</m:t>
                              </m:r>
                            </m:e>
                            <m:e>
                              <m:r>
                                <a:rPr lang="en-SG" sz="2400" b="0" i="1" smtClean="0">
                                  <a:latin typeface="Cambria Math" panose="02040503050406030204" pitchFamily="18" charset="0"/>
                                  <a:cs typeface="Segoe UI Semilight" panose="020B0402040204020203" pitchFamily="34" charset="0"/>
                                </a:rPr>
                                <m:t>0</m:t>
                              </m:r>
                            </m:e>
                            <m:e>
                              <m:r>
                                <a:rPr lang="en-SG" sz="2400" b="0" i="1" smtClean="0">
                                  <a:latin typeface="Cambria Math" panose="02040503050406030204" pitchFamily="18" charset="0"/>
                                  <a:cs typeface="Segoe UI Semilight" panose="020B0402040204020203" pitchFamily="34" charset="0"/>
                                </a:rPr>
                                <m:t>1</m:t>
                              </m:r>
                            </m:e>
                            <m:e>
                              <m:r>
                                <a:rPr lang="en-SG" sz="2400" b="0" i="1" smtClean="0">
                                  <a:latin typeface="Cambria Math" panose="02040503050406030204" pitchFamily="18" charset="0"/>
                                  <a:cs typeface="Segoe UI Semilight" panose="020B0402040204020203" pitchFamily="34" charset="0"/>
                                </a:rPr>
                                <m:t>⋯</m:t>
                              </m:r>
                            </m:e>
                            <m:e>
                              <m:r>
                                <a:rPr lang="en-SG" sz="2400" b="0" i="1" smtClean="0">
                                  <a:latin typeface="Cambria Math" panose="02040503050406030204" pitchFamily="18" charset="0"/>
                                  <a:cs typeface="Segoe UI Semilight" panose="020B0402040204020203" pitchFamily="34" charset="0"/>
                                </a:rPr>
                                <m:t>0</m:t>
                              </m:r>
                            </m:e>
                          </m:mr>
                        </m:m>
                      </m:e>
                    </m:d>
                  </m:oMath>
                </a14:m>
                <a:r>
                  <a:rPr lang="en-SG" sz="2400">
                    <a:cs typeface="Segoe UI Semilight" panose="020B0402040204020203" pitchFamily="34" charset="0"/>
                  </a:rPr>
                  <a:t> </a:t>
                </a:r>
                <a14:m>
                  <m:oMath xmlns:m="http://schemas.openxmlformats.org/officeDocument/2006/math">
                    <m:d>
                      <m:dPr>
                        <m:begChr m:val="["/>
                        <m:endChr m:val="]"/>
                        <m:ctrlPr>
                          <a:rPr lang="en-SG" sz="2400" i="1">
                            <a:latin typeface="Cambria Math" panose="02040503050406030204" pitchFamily="18" charset="0"/>
                            <a:cs typeface="Segoe UI Semilight" panose="020B0402040204020203" pitchFamily="34" charset="0"/>
                          </a:rPr>
                        </m:ctrlPr>
                      </m:dPr>
                      <m:e>
                        <m:m>
                          <m:mPr>
                            <m:mcs>
                              <m:mc>
                                <m:mcPr>
                                  <m:count m:val="1"/>
                                  <m:mcJc m:val="center"/>
                                </m:mcPr>
                              </m:mc>
                            </m:mcs>
                            <m:ctrlPr>
                              <a:rPr lang="en-SG" sz="2400" i="1">
                                <a:latin typeface="Cambria Math" panose="02040503050406030204" pitchFamily="18" charset="0"/>
                                <a:cs typeface="Segoe UI Semilight" panose="020B0402040204020203" pitchFamily="34" charset="0"/>
                              </a:rPr>
                            </m:ctrlPr>
                          </m:mPr>
                          <m:mr>
                            <m:e>
                              <m:sSub>
                                <m:sSubPr>
                                  <m:ctrlPr>
                                    <a:rPr lang="en-SG" sz="2400" i="1">
                                      <a:latin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cs typeface="Segoe UI Semilight" panose="020B0402040204020203" pitchFamily="34" charset="0"/>
                                    </a:rPr>
                                    <m:t>𝑥</m:t>
                                  </m:r>
                                </m:e>
                                <m:sub>
                                  <m:r>
                                    <a:rPr lang="en-SG" sz="2400" i="1">
                                      <a:latin typeface="Cambria Math" panose="02040503050406030204" pitchFamily="18" charset="0"/>
                                      <a:cs typeface="Segoe UI Semilight" panose="020B0402040204020203" pitchFamily="34" charset="0"/>
                                    </a:rPr>
                                    <m:t>1</m:t>
                                  </m:r>
                                </m:sub>
                              </m:sSub>
                            </m:e>
                          </m:mr>
                          <m:mr>
                            <m:e>
                              <m:sSub>
                                <m:sSubPr>
                                  <m:ctrlPr>
                                    <a:rPr lang="en-SG" sz="2400" i="1">
                                      <a:latin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cs typeface="Segoe UI Semilight" panose="020B0402040204020203" pitchFamily="34" charset="0"/>
                                    </a:rPr>
                                    <m:t>𝑥</m:t>
                                  </m:r>
                                </m:e>
                                <m:sub>
                                  <m:r>
                                    <a:rPr lang="en-SG" sz="2400" i="1">
                                      <a:latin typeface="Cambria Math" panose="02040503050406030204" pitchFamily="18" charset="0"/>
                                      <a:cs typeface="Segoe UI Semilight" panose="020B0402040204020203" pitchFamily="34" charset="0"/>
                                    </a:rPr>
                                    <m:t>2</m:t>
                                  </m:r>
                                </m:sub>
                              </m:sSub>
                            </m:e>
                          </m:mr>
                          <m:mr>
                            <m:e>
                              <m:r>
                                <a:rPr lang="en-SG" sz="2400" i="1">
                                  <a:latin typeface="Cambria Math" panose="02040503050406030204" pitchFamily="18" charset="0"/>
                                  <a:cs typeface="Segoe UI Semilight" panose="020B0402040204020203" pitchFamily="34" charset="0"/>
                                </a:rPr>
                                <m:t>⋮</m:t>
                              </m:r>
                            </m:e>
                          </m:mr>
                          <m:mr>
                            <m:e>
                              <m:sSub>
                                <m:sSubPr>
                                  <m:ctrlPr>
                                    <a:rPr lang="en-SG" sz="2400" i="1">
                                      <a:latin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cs typeface="Segoe UI Semilight" panose="020B0402040204020203" pitchFamily="34" charset="0"/>
                                    </a:rPr>
                                    <m:t>𝑥</m:t>
                                  </m:r>
                                </m:e>
                                <m:sub>
                                  <m:r>
                                    <a:rPr lang="en-SG" sz="2400" i="1">
                                      <a:latin typeface="Cambria Math" panose="02040503050406030204" pitchFamily="18" charset="0"/>
                                      <a:cs typeface="Segoe UI Semilight" panose="020B0402040204020203" pitchFamily="34" charset="0"/>
                                    </a:rPr>
                                    <m:t>𝑛</m:t>
                                  </m:r>
                                  <m:r>
                                    <a:rPr lang="en-SG" sz="2400" i="1">
                                      <a:latin typeface="Cambria Math" panose="02040503050406030204" pitchFamily="18" charset="0"/>
                                      <a:cs typeface="Segoe UI Semilight" panose="020B0402040204020203" pitchFamily="34" charset="0"/>
                                    </a:rPr>
                                    <m:t>−</m:t>
                                  </m:r>
                                  <m:r>
                                    <a:rPr lang="en-SG" sz="2400" i="1">
                                      <a:latin typeface="Cambria Math" panose="02040503050406030204" pitchFamily="18" charset="0"/>
                                      <a:cs typeface="Segoe UI Semilight" panose="020B0402040204020203" pitchFamily="34" charset="0"/>
                                    </a:rPr>
                                    <m:t>1</m:t>
                                  </m:r>
                                </m:sub>
                              </m:sSub>
                            </m:e>
                          </m:mr>
                          <m:mr>
                            <m:e>
                              <m:sSub>
                                <m:sSubPr>
                                  <m:ctrlPr>
                                    <a:rPr lang="en-SG" sz="2400" i="1">
                                      <a:latin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cs typeface="Segoe UI Semilight" panose="020B0402040204020203" pitchFamily="34" charset="0"/>
                                    </a:rPr>
                                    <m:t>𝑥</m:t>
                                  </m:r>
                                </m:e>
                                <m:sub>
                                  <m:r>
                                    <a:rPr lang="en-SG" sz="2400" i="1">
                                      <a:latin typeface="Cambria Math" panose="02040503050406030204" pitchFamily="18" charset="0"/>
                                      <a:cs typeface="Segoe UI Semilight" panose="020B0402040204020203" pitchFamily="34" charset="0"/>
                                    </a:rPr>
                                    <m:t>𝑛</m:t>
                                  </m:r>
                                </m:sub>
                              </m:sSub>
                            </m:e>
                          </m:mr>
                        </m:m>
                      </m:e>
                    </m:d>
                  </m:oMath>
                </a14:m>
                <a:endParaRPr lang="en-SG" sz="2400" i="1">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8BD638D1-C8B4-B987-EAB6-9AB63465739B}"/>
                  </a:ext>
                </a:extLst>
              </p:cNvPr>
              <p:cNvSpPr txBox="1">
                <a:spLocks noRot="1" noChangeAspect="1" noMove="1" noResize="1" noEditPoints="1" noAdjustHandles="1" noChangeArrowheads="1" noChangeShapeType="1" noTextEdit="1"/>
              </p:cNvSpPr>
              <p:nvPr/>
            </p:nvSpPr>
            <p:spPr>
              <a:xfrm>
                <a:off x="1886215" y="3605980"/>
                <a:ext cx="4896084" cy="1866793"/>
              </a:xfrm>
              <a:prstGeom prst="rect">
                <a:avLst/>
              </a:prstGeom>
              <a:blipFill>
                <a:blip r:embed="rId3"/>
                <a:stretch>
                  <a:fillRect/>
                </a:stretch>
              </a:blipFill>
            </p:spPr>
            <p:txBody>
              <a:bodyPr/>
              <a:lstStyle/>
              <a:p>
                <a:r>
                  <a:rPr lang="en-SG">
                    <a:noFill/>
                  </a:rPr>
                  <a:t> </a:t>
                </a:r>
              </a:p>
            </p:txBody>
          </p:sp>
        </mc:Fallback>
      </mc:AlternateContent>
      <p:grpSp>
        <p:nvGrpSpPr>
          <p:cNvPr id="4" name="Group 3">
            <a:extLst>
              <a:ext uri="{FF2B5EF4-FFF2-40B4-BE49-F238E27FC236}">
                <a16:creationId xmlns:a16="http://schemas.microsoft.com/office/drawing/2014/main" id="{46E23EE1-1C66-06ED-8C81-4B41583115EA}"/>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EFC95341-442D-92BF-C15A-22FB2948BE3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57C74246-E6B9-DE27-AE1C-E277380D5BF7}"/>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9D7AF7-A815-0F6F-5880-78583EE56F0F}"/>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F2CDB8EE-3FD8-01AC-A9ED-B865E4010EF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9" name="Straight Connector 8">
              <a:extLst>
                <a:ext uri="{FF2B5EF4-FFF2-40B4-BE49-F238E27FC236}">
                  <a16:creationId xmlns:a16="http://schemas.microsoft.com/office/drawing/2014/main" id="{34455BC7-E072-0DC9-AFA0-F84A13DAA3A1}"/>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7">
              <a:extLst>
                <a:ext uri="{FF2B5EF4-FFF2-40B4-BE49-F238E27FC236}">
                  <a16:creationId xmlns:a16="http://schemas.microsoft.com/office/drawing/2014/main" id="{F988A476-C87B-BA97-E927-83598A72EC56}"/>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2" name="Straight Connector 11">
              <a:extLst>
                <a:ext uri="{FF2B5EF4-FFF2-40B4-BE49-F238E27FC236}">
                  <a16:creationId xmlns:a16="http://schemas.microsoft.com/office/drawing/2014/main" id="{AFD99E76-A24D-7E72-440D-30D230B22BD2}"/>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AA422C83-3F91-E44D-7714-718F3574E6AF}"/>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7785413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588C-B5A5-0CA2-35CF-FCB1E3B23DB2}"/>
              </a:ext>
            </a:extLst>
          </p:cNvPr>
          <p:cNvSpPr>
            <a:spLocks noGrp="1"/>
          </p:cNvSpPr>
          <p:nvPr>
            <p:ph type="title"/>
          </p:nvPr>
        </p:nvSpPr>
        <p:spPr/>
        <p:txBody>
          <a:bodyPr/>
          <a:lstStyle/>
          <a:p>
            <a:r>
              <a:rPr lang="en-SG"/>
              <a:t>General Spatial GNN layer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74B60B-EA25-435F-C6D8-F12653668488}"/>
                  </a:ext>
                </a:extLst>
              </p:cNvPr>
              <p:cNvSpPr txBox="1"/>
              <p:nvPr/>
            </p:nvSpPr>
            <p:spPr>
              <a:xfrm>
                <a:off x="869477" y="2063194"/>
                <a:ext cx="242853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X</m:t>
                          </m:r>
                        </m:e>
                        <m:sup>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sup>
                      </m:sSup>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m:t>
                      </m:r>
                      <m:sSub>
                        <m:sSub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h</m:t>
                          </m:r>
                        </m:e>
                        <m:sub>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1</m:t>
                          </m:r>
                        </m:sub>
                      </m:sSub>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AX</m:t>
                      </m:r>
                    </m:oMath>
                  </m:oMathPara>
                </a14:m>
                <a:endParaRPr lang="en-SG" sz="2400" i="1">
                  <a:latin typeface="Segoe UI Semilight" panose="020B0402040204020203" pitchFamily="34" charset="0"/>
                  <a:cs typeface="Segoe UI Semilight" panose="020B0402040204020203" pitchFamily="34" charset="0"/>
                </a:endParaRPr>
              </a:p>
            </p:txBody>
          </p:sp>
        </mc:Choice>
        <mc:Fallback xmlns="">
          <p:sp>
            <p:nvSpPr>
              <p:cNvPr id="10" name="TextBox 9">
                <a:extLst>
                  <a:ext uri="{FF2B5EF4-FFF2-40B4-BE49-F238E27FC236}">
                    <a16:creationId xmlns:a16="http://schemas.microsoft.com/office/drawing/2014/main" id="{4974B60B-EA25-435F-C6D8-F12653668488}"/>
                  </a:ext>
                </a:extLst>
              </p:cNvPr>
              <p:cNvSpPr txBox="1">
                <a:spLocks noRot="1" noChangeAspect="1" noMove="1" noResize="1" noEditPoints="1" noAdjustHandles="1" noChangeArrowheads="1" noChangeShapeType="1" noTextEdit="1"/>
              </p:cNvSpPr>
              <p:nvPr/>
            </p:nvSpPr>
            <p:spPr>
              <a:xfrm>
                <a:off x="869477" y="2063194"/>
                <a:ext cx="2428535" cy="369332"/>
              </a:xfrm>
              <a:prstGeom prst="rect">
                <a:avLst/>
              </a:prstGeom>
              <a:blipFill>
                <a:blip r:embed="rId2"/>
                <a:stretch>
                  <a:fillRect b="-1639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24E9400-A859-ED27-FBB8-D27C8A6C293A}"/>
              </a:ext>
            </a:extLst>
          </p:cNvPr>
          <p:cNvSpPr txBox="1"/>
          <p:nvPr/>
        </p:nvSpPr>
        <p:spPr>
          <a:xfrm>
            <a:off x="3852476" y="2023405"/>
            <a:ext cx="4591321" cy="369332"/>
          </a:xfrm>
          <a:prstGeom prst="rect">
            <a:avLst/>
          </a:prstGeom>
          <a:noFill/>
        </p:spPr>
        <p:txBody>
          <a:bodyPr wrap="none" rtlCol="0">
            <a:spAutoFit/>
          </a:bodyPr>
          <a:lstStyle/>
          <a:p>
            <a:r>
              <a:rPr lang="en-US" i="1">
                <a:latin typeface="Segoe UI Semilight" panose="020B0402040204020203" pitchFamily="34" charset="0"/>
                <a:cs typeface="Segoe UI Semilight" panose="020B0402040204020203" pitchFamily="34" charset="0"/>
              </a:rPr>
              <a:t>Expanded to multi-valued node embeddings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D638D1-C8B4-B987-EAB6-9AB63465739B}"/>
                  </a:ext>
                </a:extLst>
              </p:cNvPr>
              <p:cNvSpPr txBox="1"/>
              <p:nvPr/>
            </p:nvSpPr>
            <p:spPr>
              <a:xfrm>
                <a:off x="476864" y="3340509"/>
                <a:ext cx="8190271" cy="14557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i="1">
                                  <a:latin typeface="Cambria Math" panose="02040503050406030204" pitchFamily="18" charset="0"/>
                                  <a:cs typeface="Segoe UI Semilight" panose="020B0402040204020203" pitchFamily="34" charset="0"/>
                                </a:rPr>
                              </m:ctrlPr>
                            </m:mPr>
                            <m:mr>
                              <m:e>
                                <m:sSubSup>
                                  <m:sSubSupPr>
                                    <m:ctrlPr>
                                      <a:rPr lang="en-SG" i="1" smtClean="0">
                                        <a:latin typeface="Cambria Math" panose="02040503050406030204" pitchFamily="18" charset="0"/>
                                        <a:cs typeface="Segoe UI Semilight" panose="020B0402040204020203" pitchFamily="34" charset="0"/>
                                      </a:rPr>
                                    </m:ctrlPr>
                                  </m:sSubSup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11</m:t>
                                    </m:r>
                                  </m:sub>
                                  <m:sup>
                                    <m:r>
                                      <a:rPr lang="en-SG" b="0" i="1" smtClean="0">
                                        <a:latin typeface="Cambria Math" panose="02040503050406030204" pitchFamily="18" charset="0"/>
                                        <a:cs typeface="Segoe UI Semilight" panose="020B0402040204020203" pitchFamily="34" charset="0"/>
                                      </a:rPr>
                                      <m:t>′</m:t>
                                    </m:r>
                                  </m:sup>
                                </m:sSubSup>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1</m:t>
                                    </m:r>
                                    <m:r>
                                      <a:rPr lang="en-SG" b="0" i="1" smtClean="0">
                                        <a:latin typeface="Cambria Math" panose="02040503050406030204" pitchFamily="18" charset="0"/>
                                        <a:cs typeface="Segoe UI Semilight" panose="020B0402040204020203" pitchFamily="34" charset="0"/>
                                      </a:rPr>
                                      <m:t>2</m:t>
                                    </m:r>
                                  </m:sub>
                                  <m:sup>
                                    <m:r>
                                      <a:rPr lang="en-SG" i="1">
                                        <a:latin typeface="Cambria Math" panose="02040503050406030204" pitchFamily="18" charset="0"/>
                                        <a:cs typeface="Segoe UI Semilight" panose="020B0402040204020203" pitchFamily="34" charset="0"/>
                                      </a:rPr>
                                      <m:t>′</m:t>
                                    </m:r>
                                  </m:sup>
                                </m:sSubSup>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1</m:t>
                                    </m:r>
                                    <m:r>
                                      <a:rPr lang="en-SG" b="0" i="1" smtClean="0">
                                        <a:latin typeface="Cambria Math" panose="02040503050406030204" pitchFamily="18" charset="0"/>
                                        <a:cs typeface="Segoe UI Semilight" panose="020B0402040204020203" pitchFamily="34" charset="0"/>
                                      </a:rPr>
                                      <m:t>3</m:t>
                                    </m:r>
                                  </m:sub>
                                  <m:sup>
                                    <m:r>
                                      <a:rPr lang="en-SG" i="1">
                                        <a:latin typeface="Cambria Math" panose="02040503050406030204" pitchFamily="18" charset="0"/>
                                        <a:cs typeface="Segoe UI Semilight" panose="020B0402040204020203" pitchFamily="34" charset="0"/>
                                      </a:rPr>
                                      <m:t>′</m:t>
                                    </m:r>
                                  </m:sup>
                                </m:sSubSup>
                              </m:e>
                              <m:e>
                                <m:r>
                                  <a:rPr lang="en-SG" b="0" i="1" smtClean="0">
                                    <a:latin typeface="Cambria Math" panose="02040503050406030204" pitchFamily="18" charset="0"/>
                                    <a:cs typeface="Segoe UI Semilight" panose="020B0402040204020203" pitchFamily="34" charset="0"/>
                                  </a:rPr>
                                  <m:t>…</m:t>
                                </m:r>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1</m:t>
                                    </m:r>
                                    <m:r>
                                      <a:rPr lang="en-SG" b="0" i="1" smtClean="0">
                                        <a:latin typeface="Cambria Math" panose="02040503050406030204" pitchFamily="18" charset="0"/>
                                        <a:cs typeface="Segoe UI Semilight" panose="020B0402040204020203" pitchFamily="34" charset="0"/>
                                      </a:rPr>
                                      <m:t>𝑚</m:t>
                                    </m:r>
                                  </m:sub>
                                  <m:sup>
                                    <m:r>
                                      <a:rPr lang="en-SG" i="1">
                                        <a:latin typeface="Cambria Math" panose="02040503050406030204" pitchFamily="18" charset="0"/>
                                        <a:cs typeface="Segoe UI Semilight" panose="020B0402040204020203" pitchFamily="34" charset="0"/>
                                      </a:rPr>
                                      <m:t>′</m:t>
                                    </m:r>
                                  </m:sup>
                                </m:sSubSup>
                              </m:e>
                            </m:mr>
                            <m:mr>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21</m:t>
                                    </m:r>
                                  </m:sub>
                                  <m:sup>
                                    <m:r>
                                      <a:rPr lang="en-SG" i="1">
                                        <a:latin typeface="Cambria Math" panose="02040503050406030204" pitchFamily="18" charset="0"/>
                                        <a:cs typeface="Segoe UI Semilight" panose="020B0402040204020203" pitchFamily="34" charset="0"/>
                                      </a:rPr>
                                      <m:t>′</m:t>
                                    </m:r>
                                  </m:sup>
                                </m:sSubSup>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2</m:t>
                                    </m:r>
                                    <m:r>
                                      <a:rPr lang="en-SG" b="0" i="1" smtClean="0">
                                        <a:latin typeface="Cambria Math" panose="02040503050406030204" pitchFamily="18" charset="0"/>
                                        <a:cs typeface="Segoe UI Semilight" panose="020B0402040204020203" pitchFamily="34" charset="0"/>
                                      </a:rPr>
                                      <m:t>2</m:t>
                                    </m:r>
                                  </m:sub>
                                  <m:sup>
                                    <m:r>
                                      <a:rPr lang="en-SG" i="1">
                                        <a:latin typeface="Cambria Math" panose="02040503050406030204" pitchFamily="18" charset="0"/>
                                        <a:cs typeface="Segoe UI Semilight" panose="020B0402040204020203" pitchFamily="34" charset="0"/>
                                      </a:rPr>
                                      <m:t>′</m:t>
                                    </m:r>
                                  </m:sup>
                                </m:sSubSup>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2</m:t>
                                    </m:r>
                                    <m:r>
                                      <a:rPr lang="en-SG" b="0" i="1" smtClean="0">
                                        <a:latin typeface="Cambria Math" panose="02040503050406030204" pitchFamily="18" charset="0"/>
                                        <a:cs typeface="Segoe UI Semilight" panose="020B0402040204020203" pitchFamily="34" charset="0"/>
                                      </a:rPr>
                                      <m:t>3</m:t>
                                    </m:r>
                                  </m:sub>
                                  <m:sup>
                                    <m:r>
                                      <a:rPr lang="en-SG" i="1">
                                        <a:latin typeface="Cambria Math" panose="02040503050406030204" pitchFamily="18" charset="0"/>
                                        <a:cs typeface="Segoe UI Semilight" panose="020B0402040204020203" pitchFamily="34" charset="0"/>
                                      </a:rPr>
                                      <m:t>′</m:t>
                                    </m:r>
                                  </m:sup>
                                </m:sSubSup>
                              </m:e>
                              <m:e>
                                <m:r>
                                  <a:rPr lang="en-SG" i="1" smtClean="0">
                                    <a:latin typeface="Cambria Math" panose="02040503050406030204" pitchFamily="18" charset="0"/>
                                    <a:cs typeface="Segoe UI Semilight" panose="020B0402040204020203" pitchFamily="34" charset="0"/>
                                  </a:rPr>
                                  <m:t>⋯</m:t>
                                </m:r>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2</m:t>
                                    </m:r>
                                    <m:r>
                                      <a:rPr lang="en-SG" b="0" i="1" smtClean="0">
                                        <a:latin typeface="Cambria Math" panose="02040503050406030204" pitchFamily="18" charset="0"/>
                                        <a:cs typeface="Segoe UI Semilight" panose="020B0402040204020203" pitchFamily="34" charset="0"/>
                                      </a:rPr>
                                      <m:t>𝑚</m:t>
                                    </m:r>
                                  </m:sub>
                                  <m:sup>
                                    <m:r>
                                      <a:rPr lang="en-SG" i="1">
                                        <a:latin typeface="Cambria Math" panose="02040503050406030204" pitchFamily="18" charset="0"/>
                                        <a:cs typeface="Segoe UI Semilight" panose="020B0402040204020203" pitchFamily="34" charset="0"/>
                                      </a:rPr>
                                      <m:t>′</m:t>
                                    </m:r>
                                  </m:sup>
                                </m:sSubSup>
                              </m:e>
                            </m:mr>
                            <m:mr>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m:t>
                                    </m:r>
                                    <m:r>
                                      <a:rPr lang="en-SG" i="1">
                                        <a:latin typeface="Cambria Math" panose="02040503050406030204" pitchFamily="18" charset="0"/>
                                        <a:cs typeface="Segoe UI Semilight" panose="020B0402040204020203" pitchFamily="34" charset="0"/>
                                      </a:rPr>
                                      <m:t>1</m:t>
                                    </m:r>
                                  </m:sub>
                                  <m:sup>
                                    <m:r>
                                      <a:rPr lang="en-SG" i="1">
                                        <a:latin typeface="Cambria Math" panose="02040503050406030204" pitchFamily="18" charset="0"/>
                                        <a:cs typeface="Segoe UI Semilight" panose="020B0402040204020203" pitchFamily="34" charset="0"/>
                                      </a:rPr>
                                      <m:t>′</m:t>
                                    </m:r>
                                  </m:sup>
                                </m:sSubSup>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3</m:t>
                                    </m:r>
                                    <m:r>
                                      <a:rPr lang="en-SG" b="0" i="1" smtClean="0">
                                        <a:latin typeface="Cambria Math" panose="02040503050406030204" pitchFamily="18" charset="0"/>
                                        <a:cs typeface="Segoe UI Semilight" panose="020B0402040204020203" pitchFamily="34" charset="0"/>
                                      </a:rPr>
                                      <m:t>2</m:t>
                                    </m:r>
                                  </m:sub>
                                  <m:sup>
                                    <m:r>
                                      <a:rPr lang="en-SG" i="1">
                                        <a:latin typeface="Cambria Math" panose="02040503050406030204" pitchFamily="18" charset="0"/>
                                        <a:cs typeface="Segoe UI Semilight" panose="020B0402040204020203" pitchFamily="34" charset="0"/>
                                      </a:rPr>
                                      <m:t>′</m:t>
                                    </m:r>
                                  </m:sup>
                                </m:sSubSup>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3</m:t>
                                    </m:r>
                                    <m:r>
                                      <a:rPr lang="en-SG" b="0" i="1" smtClean="0">
                                        <a:latin typeface="Cambria Math" panose="02040503050406030204" pitchFamily="18" charset="0"/>
                                        <a:cs typeface="Segoe UI Semilight" panose="020B0402040204020203" pitchFamily="34" charset="0"/>
                                      </a:rPr>
                                      <m:t>3</m:t>
                                    </m:r>
                                  </m:sub>
                                  <m:sup>
                                    <m:r>
                                      <a:rPr lang="en-SG" i="1">
                                        <a:latin typeface="Cambria Math" panose="02040503050406030204" pitchFamily="18" charset="0"/>
                                        <a:cs typeface="Segoe UI Semilight" panose="020B0402040204020203" pitchFamily="34" charset="0"/>
                                      </a:rPr>
                                      <m:t>′</m:t>
                                    </m:r>
                                  </m:sup>
                                </m:sSubSup>
                              </m:e>
                              <m:e>
                                <m:r>
                                  <a:rPr lang="en-SG" i="1">
                                    <a:latin typeface="Cambria Math" panose="02040503050406030204" pitchFamily="18" charset="0"/>
                                    <a:cs typeface="Segoe UI Semilight" panose="020B0402040204020203" pitchFamily="34" charset="0"/>
                                  </a:rPr>
                                  <m:t>⋯</m:t>
                                </m:r>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3</m:t>
                                    </m:r>
                                    <m:r>
                                      <a:rPr lang="en-SG" b="0" i="1" smtClean="0">
                                        <a:latin typeface="Cambria Math" panose="02040503050406030204" pitchFamily="18" charset="0"/>
                                        <a:cs typeface="Segoe UI Semilight" panose="020B0402040204020203" pitchFamily="34" charset="0"/>
                                      </a:rPr>
                                      <m:t>𝑚</m:t>
                                    </m:r>
                                  </m:sub>
                                  <m:sup>
                                    <m:r>
                                      <a:rPr lang="en-SG" i="1">
                                        <a:latin typeface="Cambria Math" panose="02040503050406030204" pitchFamily="18" charset="0"/>
                                        <a:cs typeface="Segoe UI Semilight" panose="020B0402040204020203" pitchFamily="34" charset="0"/>
                                      </a:rPr>
                                      <m:t>′</m:t>
                                    </m:r>
                                  </m:sup>
                                </m:sSubSup>
                              </m:e>
                            </m:mr>
                            <m:mr>
                              <m:e>
                                <m:r>
                                  <a:rPr lang="en-SG" i="1" smtClean="0">
                                    <a:latin typeface="Cambria Math" panose="02040503050406030204" pitchFamily="18" charset="0"/>
                                    <a:cs typeface="Segoe UI Semilight" panose="020B0402040204020203" pitchFamily="34" charset="0"/>
                                  </a:rPr>
                                  <m:t>⋮</m:t>
                                </m:r>
                              </m:e>
                              <m:e>
                                <m:r>
                                  <a:rPr lang="en-SG" i="1" smtClean="0">
                                    <a:latin typeface="Cambria Math" panose="02040503050406030204" pitchFamily="18" charset="0"/>
                                    <a:cs typeface="Segoe UI Semilight" panose="020B0402040204020203" pitchFamily="34" charset="0"/>
                                  </a:rPr>
                                  <m:t>⋮</m:t>
                                </m:r>
                              </m:e>
                              <m:e>
                                <m:r>
                                  <a:rPr lang="en-SG" i="1" smtClean="0">
                                    <a:latin typeface="Cambria Math" panose="02040503050406030204" pitchFamily="18" charset="0"/>
                                    <a:cs typeface="Segoe UI Semilight" panose="020B0402040204020203" pitchFamily="34" charset="0"/>
                                  </a:rPr>
                                  <m:t>⋮</m:t>
                                </m:r>
                              </m:e>
                              <m:e>
                                <m:r>
                                  <a:rPr lang="en-SG" i="1" smtClean="0">
                                    <a:latin typeface="Cambria Math" panose="02040503050406030204" pitchFamily="18" charset="0"/>
                                    <a:cs typeface="Segoe UI Semilight" panose="020B0402040204020203" pitchFamily="34" charset="0"/>
                                  </a:rPr>
                                  <m:t>⋱</m:t>
                                </m:r>
                              </m:e>
                              <m:e>
                                <m:r>
                                  <a:rPr lang="en-SG" i="1">
                                    <a:latin typeface="Cambria Math" panose="02040503050406030204" pitchFamily="18" charset="0"/>
                                    <a:cs typeface="Segoe UI Semilight" panose="020B0402040204020203" pitchFamily="34" charset="0"/>
                                  </a:rPr>
                                  <m:t>⋮</m:t>
                                </m:r>
                              </m:e>
                            </m:mr>
                            <m:mr>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𝑛</m:t>
                                    </m:r>
                                    <m:r>
                                      <a:rPr lang="en-SG" b="0" i="1" smtClean="0">
                                        <a:latin typeface="Cambria Math" panose="02040503050406030204" pitchFamily="18" charset="0"/>
                                        <a:cs typeface="Segoe UI Semilight" panose="020B0402040204020203" pitchFamily="34" charset="0"/>
                                      </a:rPr>
                                      <m:t>1</m:t>
                                    </m:r>
                                  </m:sub>
                                  <m:sup>
                                    <m:r>
                                      <a:rPr lang="en-SG" i="1">
                                        <a:latin typeface="Cambria Math" panose="02040503050406030204" pitchFamily="18" charset="0"/>
                                        <a:cs typeface="Segoe UI Semilight" panose="020B0402040204020203" pitchFamily="34" charset="0"/>
                                      </a:rPr>
                                      <m:t>′</m:t>
                                    </m:r>
                                  </m:sup>
                                </m:sSubSup>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𝑛</m:t>
                                    </m:r>
                                    <m:r>
                                      <a:rPr lang="en-SG" b="0" i="1" smtClean="0">
                                        <a:latin typeface="Cambria Math" panose="02040503050406030204" pitchFamily="18" charset="0"/>
                                        <a:cs typeface="Segoe UI Semilight" panose="020B0402040204020203" pitchFamily="34" charset="0"/>
                                      </a:rPr>
                                      <m:t>2</m:t>
                                    </m:r>
                                  </m:sub>
                                  <m:sup>
                                    <m:r>
                                      <a:rPr lang="en-SG" i="1">
                                        <a:latin typeface="Cambria Math" panose="02040503050406030204" pitchFamily="18" charset="0"/>
                                        <a:cs typeface="Segoe UI Semilight" panose="020B0402040204020203" pitchFamily="34" charset="0"/>
                                      </a:rPr>
                                      <m:t>′</m:t>
                                    </m:r>
                                  </m:sup>
                                </m:sSubSup>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𝑛</m:t>
                                    </m:r>
                                    <m:r>
                                      <a:rPr lang="en-SG" b="0" i="1" smtClean="0">
                                        <a:latin typeface="Cambria Math" panose="02040503050406030204" pitchFamily="18" charset="0"/>
                                        <a:cs typeface="Segoe UI Semilight" panose="020B0402040204020203" pitchFamily="34" charset="0"/>
                                      </a:rPr>
                                      <m:t>3</m:t>
                                    </m:r>
                                  </m:sub>
                                  <m:sup>
                                    <m:r>
                                      <a:rPr lang="en-SG" i="1">
                                        <a:latin typeface="Cambria Math" panose="02040503050406030204" pitchFamily="18" charset="0"/>
                                        <a:cs typeface="Segoe UI Semilight" panose="020B0402040204020203" pitchFamily="34" charset="0"/>
                                      </a:rPr>
                                      <m:t>′</m:t>
                                    </m:r>
                                  </m:sup>
                                </m:sSubSup>
                              </m:e>
                              <m:e>
                                <m:r>
                                  <a:rPr lang="en-SG" i="1">
                                    <a:latin typeface="Cambria Math" panose="02040503050406030204" pitchFamily="18" charset="0"/>
                                    <a:cs typeface="Segoe UI Semilight" panose="020B0402040204020203" pitchFamily="34" charset="0"/>
                                  </a:rPr>
                                  <m:t>⋯</m:t>
                                </m:r>
                              </m:e>
                              <m:e>
                                <m:sSubSup>
                                  <m:sSubSupPr>
                                    <m:ctrlPr>
                                      <a:rPr lang="en-SG" i="1">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𝑛𝑚</m:t>
                                    </m:r>
                                  </m:sub>
                                  <m:sup>
                                    <m:r>
                                      <a:rPr lang="en-SG" i="1">
                                        <a:latin typeface="Cambria Math" panose="02040503050406030204" pitchFamily="18" charset="0"/>
                                        <a:cs typeface="Segoe UI Semilight" panose="020B0402040204020203" pitchFamily="34" charset="0"/>
                                      </a:rPr>
                                      <m:t>′</m:t>
                                    </m:r>
                                  </m:sup>
                                </m:sSubSup>
                              </m:e>
                            </m:mr>
                          </m:m>
                        </m:e>
                      </m:d>
                      <m:r>
                        <a:rPr lang="en-SG" b="0" i="1" smtClean="0">
                          <a:latin typeface="Cambria Math" panose="02040503050406030204" pitchFamily="18" charset="0"/>
                          <a:cs typeface="Segoe UI Semilight" panose="020B0402040204020203" pitchFamily="34" charset="0"/>
                        </a:rPr>
                        <m:t>=</m:t>
                      </m:r>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h</m:t>
                          </m:r>
                        </m:e>
                        <m:sub>
                          <m:r>
                            <a:rPr lang="en-SG" b="0" i="1" smtClean="0">
                              <a:latin typeface="Cambria Math" panose="02040503050406030204" pitchFamily="18" charset="0"/>
                              <a:cs typeface="Segoe UI Semilight" panose="020B0402040204020203" pitchFamily="34" charset="0"/>
                            </a:rPr>
                            <m:t>1</m:t>
                          </m:r>
                        </m:sub>
                      </m:sSub>
                      <m:d>
                        <m:dPr>
                          <m:begChr m:val="["/>
                          <m:endChr m:val="]"/>
                          <m:ctrlPr>
                            <a:rPr lang="en-SG" b="0"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b="0" i="1" smtClean="0">
                                  <a:latin typeface="Cambria Math" panose="02040503050406030204" pitchFamily="18" charset="0"/>
                                  <a:cs typeface="Segoe UI Semilight" panose="020B0402040204020203" pitchFamily="34" charset="0"/>
                                </a:rPr>
                              </m:ctrlPr>
                            </m:mPr>
                            <m:mr>
                              <m:e>
                                <m:r>
                                  <m:rPr>
                                    <m:brk m:alnAt="7"/>
                                  </m:rP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1</m:t>
                                </m:r>
                              </m:e>
                            </m:mr>
                            <m:mr>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0</m:t>
                                </m:r>
                              </m:e>
                            </m:mr>
                            <m:mr>
                              <m:e>
                                <m:r>
                                  <a:rPr lang="en-SG" b="0" i="1" smtClean="0">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1</m:t>
                                </m:r>
                              </m:e>
                            </m:mr>
                            <m:mr>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m:t>
                                </m:r>
                              </m:e>
                            </m:mr>
                            <m:mr>
                              <m:e>
                                <m:r>
                                  <a:rPr lang="en-SG" b="0" i="1" smtClean="0">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0</m:t>
                                </m:r>
                              </m:e>
                              <m:e>
                                <m:r>
                                  <a:rPr lang="en-SG" b="0" i="1" smtClean="0">
                                    <a:latin typeface="Cambria Math" panose="02040503050406030204" pitchFamily="18" charset="0"/>
                                    <a:cs typeface="Segoe UI Semilight" panose="020B0402040204020203" pitchFamily="34" charset="0"/>
                                  </a:rPr>
                                  <m:t>1</m:t>
                                </m:r>
                              </m:e>
                              <m:e>
                                <m:r>
                                  <a:rPr lang="en-SG" b="0" i="1" smtClean="0">
                                    <a:latin typeface="Cambria Math" panose="02040503050406030204" pitchFamily="18" charset="0"/>
                                    <a:cs typeface="Segoe UI Semilight" panose="020B0402040204020203" pitchFamily="34" charset="0"/>
                                  </a:rPr>
                                  <m:t>⋯</m:t>
                                </m:r>
                              </m:e>
                              <m:e>
                                <m:r>
                                  <a:rPr lang="en-SG" b="0" i="1" smtClean="0">
                                    <a:latin typeface="Cambria Math" panose="02040503050406030204" pitchFamily="18" charset="0"/>
                                    <a:cs typeface="Segoe UI Semilight" panose="020B0402040204020203" pitchFamily="34" charset="0"/>
                                  </a:rPr>
                                  <m:t>0</m:t>
                                </m:r>
                              </m:e>
                            </m:mr>
                          </m:m>
                        </m:e>
                      </m:d>
                      <m:d>
                        <m:dPr>
                          <m:begChr m:val="["/>
                          <m:endChr m:val="]"/>
                          <m:ctrlPr>
                            <a:rPr lang="en-SG" i="1">
                              <a:latin typeface="Cambria Math" panose="02040503050406030204" pitchFamily="18" charset="0"/>
                              <a:cs typeface="Segoe UI Semilight" panose="020B0402040204020203" pitchFamily="34" charset="0"/>
                            </a:rPr>
                          </m:ctrlPr>
                        </m:dPr>
                        <m:e>
                          <m:m>
                            <m:mPr>
                              <m:mcs>
                                <m:mc>
                                  <m:mcPr>
                                    <m:count m:val="5"/>
                                    <m:mcJc m:val="center"/>
                                  </m:mcPr>
                                </m:mc>
                              </m:mcs>
                              <m:ctrlPr>
                                <a:rPr lang="en-SG" i="1">
                                  <a:latin typeface="Cambria Math" panose="02040503050406030204" pitchFamily="18" charset="0"/>
                                  <a:cs typeface="Segoe UI Semilight" panose="020B0402040204020203" pitchFamily="34" charset="0"/>
                                </a:rPr>
                              </m:ctrlPr>
                            </m:mPr>
                            <m:mr>
                              <m:e>
                                <m:sSub>
                                  <m:sSubPr>
                                    <m:ctrlPr>
                                      <a:rPr lang="en-SG"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11</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1</m:t>
                                    </m:r>
                                    <m:r>
                                      <a:rPr lang="en-SG" b="0" i="1" smtClean="0">
                                        <a:latin typeface="Cambria Math" panose="02040503050406030204" pitchFamily="18" charset="0"/>
                                        <a:cs typeface="Segoe UI Semilight" panose="020B0402040204020203" pitchFamily="34" charset="0"/>
                                      </a:rPr>
                                      <m:t>2</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1</m:t>
                                    </m:r>
                                    <m:r>
                                      <a:rPr lang="en-SG" b="0" i="1" smtClean="0">
                                        <a:latin typeface="Cambria Math" panose="02040503050406030204" pitchFamily="18" charset="0"/>
                                        <a:cs typeface="Segoe UI Semilight" panose="020B0402040204020203" pitchFamily="34" charset="0"/>
                                      </a:rPr>
                                      <m:t>3</m:t>
                                    </m:r>
                                  </m:sub>
                                </m:sSub>
                              </m:e>
                              <m:e>
                                <m:r>
                                  <a:rPr lang="en-SG" i="1">
                                    <a:latin typeface="Cambria Math" panose="02040503050406030204" pitchFamily="18" charset="0"/>
                                    <a:cs typeface="Segoe UI Semilight" panose="020B0402040204020203" pitchFamily="34" charset="0"/>
                                  </a:rPr>
                                  <m:t>…</m:t>
                                </m:r>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1</m:t>
                                    </m:r>
                                    <m:r>
                                      <a:rPr lang="en-SG" b="0" i="1" smtClean="0">
                                        <a:latin typeface="Cambria Math" panose="02040503050406030204" pitchFamily="18" charset="0"/>
                                        <a:cs typeface="Segoe UI Semilight" panose="020B0402040204020203" pitchFamily="34" charset="0"/>
                                      </a:rPr>
                                      <m:t>𝑚</m:t>
                                    </m:r>
                                  </m:sub>
                                </m:sSub>
                              </m:e>
                            </m:mr>
                            <m:mr>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r>
                                      <a:rPr lang="en-SG" i="1">
                                        <a:latin typeface="Cambria Math" panose="02040503050406030204" pitchFamily="18" charset="0"/>
                                        <a:cs typeface="Segoe UI Semilight" panose="020B0402040204020203" pitchFamily="34" charset="0"/>
                                      </a:rPr>
                                      <m:t>1</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22</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23</m:t>
                                    </m:r>
                                  </m:sub>
                                </m:sSub>
                              </m:e>
                              <m:e>
                                <m:r>
                                  <a:rPr lang="en-SG" i="1">
                                    <a:latin typeface="Cambria Math" panose="02040503050406030204" pitchFamily="18" charset="0"/>
                                    <a:cs typeface="Segoe UI Semilight" panose="020B0402040204020203" pitchFamily="34" charset="0"/>
                                  </a:rPr>
                                  <m:t>⋯</m:t>
                                </m:r>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2</m:t>
                                    </m:r>
                                    <m:r>
                                      <a:rPr lang="en-SG" b="0" i="1" smtClean="0">
                                        <a:latin typeface="Cambria Math" panose="02040503050406030204" pitchFamily="18" charset="0"/>
                                        <a:cs typeface="Segoe UI Semilight" panose="020B0402040204020203" pitchFamily="34" charset="0"/>
                                      </a:rPr>
                                      <m:t>𝑚</m:t>
                                    </m:r>
                                  </m:sub>
                                </m:sSub>
                              </m:e>
                            </m:mr>
                            <m:mr>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31</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32</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33</m:t>
                                    </m:r>
                                  </m:sub>
                                </m:sSub>
                              </m:e>
                              <m:e>
                                <m:r>
                                  <a:rPr lang="en-SG" i="1">
                                    <a:latin typeface="Cambria Math" panose="02040503050406030204" pitchFamily="18" charset="0"/>
                                    <a:cs typeface="Segoe UI Semilight" panose="020B0402040204020203" pitchFamily="34" charset="0"/>
                                  </a:rPr>
                                  <m:t>⋯</m:t>
                                </m:r>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3</m:t>
                                    </m:r>
                                    <m:r>
                                      <a:rPr lang="en-SG" b="0" i="1" smtClean="0">
                                        <a:latin typeface="Cambria Math" panose="02040503050406030204" pitchFamily="18" charset="0"/>
                                        <a:cs typeface="Segoe UI Semilight" panose="020B0402040204020203" pitchFamily="34" charset="0"/>
                                      </a:rPr>
                                      <m:t>𝑚</m:t>
                                    </m:r>
                                  </m:sub>
                                </m:sSub>
                              </m:e>
                            </m:mr>
                            <m:mr>
                              <m:e>
                                <m:r>
                                  <a:rPr lang="en-SG" i="1">
                                    <a:latin typeface="Cambria Math" panose="02040503050406030204" pitchFamily="18" charset="0"/>
                                    <a:cs typeface="Segoe UI Semilight" panose="020B0402040204020203" pitchFamily="34" charset="0"/>
                                  </a:rPr>
                                  <m:t>⋮</m:t>
                                </m:r>
                              </m:e>
                              <m:e>
                                <m:r>
                                  <a:rPr lang="en-SG" i="1">
                                    <a:latin typeface="Cambria Math" panose="02040503050406030204" pitchFamily="18" charset="0"/>
                                    <a:cs typeface="Segoe UI Semilight" panose="020B0402040204020203" pitchFamily="34" charset="0"/>
                                  </a:rPr>
                                  <m:t>⋮</m:t>
                                </m:r>
                              </m:e>
                              <m:e>
                                <m:r>
                                  <a:rPr lang="en-SG" i="1">
                                    <a:latin typeface="Cambria Math" panose="02040503050406030204" pitchFamily="18" charset="0"/>
                                    <a:cs typeface="Segoe UI Semilight" panose="020B0402040204020203" pitchFamily="34" charset="0"/>
                                  </a:rPr>
                                  <m:t>⋮</m:t>
                                </m:r>
                              </m:e>
                              <m:e>
                                <m:r>
                                  <a:rPr lang="en-SG" i="1">
                                    <a:latin typeface="Cambria Math" panose="02040503050406030204" pitchFamily="18" charset="0"/>
                                    <a:cs typeface="Segoe UI Semilight" panose="020B0402040204020203" pitchFamily="34" charset="0"/>
                                  </a:rPr>
                                  <m:t>⋱</m:t>
                                </m:r>
                              </m:e>
                              <m:e>
                                <m:r>
                                  <a:rPr lang="en-SG" i="1">
                                    <a:latin typeface="Cambria Math" panose="02040503050406030204" pitchFamily="18" charset="0"/>
                                    <a:cs typeface="Segoe UI Semilight" panose="020B0402040204020203" pitchFamily="34" charset="0"/>
                                  </a:rPr>
                                  <m:t>⋮</m:t>
                                </m:r>
                              </m:e>
                            </m:mr>
                            <m:mr>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b="0" i="1" smtClean="0">
                                        <a:latin typeface="Cambria Math" panose="02040503050406030204" pitchFamily="18" charset="0"/>
                                        <a:cs typeface="Segoe UI Semilight" panose="020B0402040204020203" pitchFamily="34" charset="0"/>
                                      </a:rPr>
                                      <m:t>𝑛</m:t>
                                    </m:r>
                                    <m:r>
                                      <a:rPr lang="en-SG" i="1">
                                        <a:latin typeface="Cambria Math" panose="02040503050406030204" pitchFamily="18" charset="0"/>
                                        <a:cs typeface="Segoe UI Semilight" panose="020B0402040204020203" pitchFamily="34" charset="0"/>
                                      </a:rPr>
                                      <m:t>1</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𝑛</m:t>
                                    </m:r>
                                    <m:r>
                                      <a:rPr lang="en-SG" b="0" i="1" smtClean="0">
                                        <a:latin typeface="Cambria Math" panose="02040503050406030204" pitchFamily="18" charset="0"/>
                                        <a:cs typeface="Segoe UI Semilight" panose="020B0402040204020203" pitchFamily="34" charset="0"/>
                                      </a:rPr>
                                      <m:t>2</m:t>
                                    </m:r>
                                  </m:sub>
                                </m:sSub>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𝑛</m:t>
                                    </m:r>
                                    <m:r>
                                      <a:rPr lang="en-SG" b="0" i="1" smtClean="0">
                                        <a:latin typeface="Cambria Math" panose="02040503050406030204" pitchFamily="18" charset="0"/>
                                        <a:cs typeface="Segoe UI Semilight" panose="020B0402040204020203" pitchFamily="34" charset="0"/>
                                      </a:rPr>
                                      <m:t>3</m:t>
                                    </m:r>
                                  </m:sub>
                                </m:sSub>
                              </m:e>
                              <m:e>
                                <m:r>
                                  <a:rPr lang="en-SG" i="1">
                                    <a:latin typeface="Cambria Math" panose="02040503050406030204" pitchFamily="18" charset="0"/>
                                    <a:cs typeface="Segoe UI Semilight" panose="020B0402040204020203" pitchFamily="34" charset="0"/>
                                  </a:rPr>
                                  <m:t>⋯</m:t>
                                </m:r>
                              </m:e>
                              <m:e>
                                <m:sSub>
                                  <m:sSubPr>
                                    <m:ctrlPr>
                                      <a:rPr lang="en-SG" i="1">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cs typeface="Segoe UI Semilight" panose="020B0402040204020203" pitchFamily="34" charset="0"/>
                                      </a:rPr>
                                      <m:t>𝑥</m:t>
                                    </m:r>
                                  </m:e>
                                  <m:sub>
                                    <m:r>
                                      <a:rPr lang="en-SG" i="1">
                                        <a:latin typeface="Cambria Math" panose="02040503050406030204" pitchFamily="18" charset="0"/>
                                        <a:cs typeface="Segoe UI Semilight" panose="020B0402040204020203" pitchFamily="34" charset="0"/>
                                      </a:rPr>
                                      <m:t>𝑛</m:t>
                                    </m:r>
                                    <m:r>
                                      <a:rPr lang="en-SG" b="0" i="1" smtClean="0">
                                        <a:latin typeface="Cambria Math" panose="02040503050406030204" pitchFamily="18" charset="0"/>
                                        <a:cs typeface="Segoe UI Semilight" panose="020B0402040204020203" pitchFamily="34" charset="0"/>
                                      </a:rPr>
                                      <m:t>𝑚</m:t>
                                    </m:r>
                                  </m:sub>
                                </m:sSub>
                              </m:e>
                            </m:mr>
                          </m:m>
                        </m:e>
                      </m:d>
                    </m:oMath>
                  </m:oMathPara>
                </a14:m>
                <a:endParaRPr lang="en-SG" i="1">
                  <a:latin typeface="Segoe UI Semilight" panose="020B0402040204020203" pitchFamily="34" charset="0"/>
                  <a:cs typeface="Segoe UI Semilight" panose="020B0402040204020203" pitchFamily="34" charset="0"/>
                </a:endParaRPr>
              </a:p>
            </p:txBody>
          </p:sp>
        </mc:Choice>
        <mc:Fallback xmlns="">
          <p:sp>
            <p:nvSpPr>
              <p:cNvPr id="3" name="TextBox 2">
                <a:extLst>
                  <a:ext uri="{FF2B5EF4-FFF2-40B4-BE49-F238E27FC236}">
                    <a16:creationId xmlns:a16="http://schemas.microsoft.com/office/drawing/2014/main" id="{8BD638D1-C8B4-B987-EAB6-9AB63465739B}"/>
                  </a:ext>
                </a:extLst>
              </p:cNvPr>
              <p:cNvSpPr txBox="1">
                <a:spLocks noRot="1" noChangeAspect="1" noMove="1" noResize="1" noEditPoints="1" noAdjustHandles="1" noChangeArrowheads="1" noChangeShapeType="1" noTextEdit="1"/>
              </p:cNvSpPr>
              <p:nvPr/>
            </p:nvSpPr>
            <p:spPr>
              <a:xfrm>
                <a:off x="476864" y="3340509"/>
                <a:ext cx="8190271" cy="1455783"/>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088DC2-4040-70AA-E83D-F1C43FC5B981}"/>
              </a:ext>
            </a:extLst>
          </p:cNvPr>
          <p:cNvGrpSpPr/>
          <p:nvPr/>
        </p:nvGrpSpPr>
        <p:grpSpPr>
          <a:xfrm>
            <a:off x="5606623" y="2931388"/>
            <a:ext cx="2982420" cy="726373"/>
            <a:chOff x="5606623" y="2931388"/>
            <a:chExt cx="2982420" cy="726373"/>
          </a:xfrm>
        </p:grpSpPr>
        <p:sp>
          <p:nvSpPr>
            <p:cNvPr id="4" name="Rectangle 3">
              <a:extLst>
                <a:ext uri="{FF2B5EF4-FFF2-40B4-BE49-F238E27FC236}">
                  <a16:creationId xmlns:a16="http://schemas.microsoft.com/office/drawing/2014/main" id="{84F48E26-8A0B-0D79-945C-69060F649E13}"/>
                </a:ext>
              </a:extLst>
            </p:cNvPr>
            <p:cNvSpPr/>
            <p:nvPr/>
          </p:nvSpPr>
          <p:spPr>
            <a:xfrm>
              <a:off x="5751870" y="3340509"/>
              <a:ext cx="2691927" cy="317252"/>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rgbClr val="0070C0"/>
                  </a:solidFill>
                  <a:prstDash val="dash"/>
                </a:ln>
                <a:noFill/>
              </a:endParaRPr>
            </a:p>
          </p:txBody>
        </p:sp>
        <p:sp>
          <p:nvSpPr>
            <p:cNvPr id="5" name="TextBox 4">
              <a:extLst>
                <a:ext uri="{FF2B5EF4-FFF2-40B4-BE49-F238E27FC236}">
                  <a16:creationId xmlns:a16="http://schemas.microsoft.com/office/drawing/2014/main" id="{C89E20A2-CCED-EAFD-7955-147CC1F6A22A}"/>
                </a:ext>
              </a:extLst>
            </p:cNvPr>
            <p:cNvSpPr txBox="1"/>
            <p:nvPr/>
          </p:nvSpPr>
          <p:spPr>
            <a:xfrm>
              <a:off x="5606623" y="2931388"/>
              <a:ext cx="2982420" cy="369332"/>
            </a:xfrm>
            <a:prstGeom prst="rect">
              <a:avLst/>
            </a:prstGeom>
            <a:noFill/>
          </p:spPr>
          <p:txBody>
            <a:bodyPr wrap="none" rtlCol="0">
              <a:spAutoFit/>
            </a:bodyPr>
            <a:lstStyle/>
            <a:p>
              <a:r>
                <a:rPr lang="en-US" i="1">
                  <a:ln>
                    <a:solidFill>
                      <a:srgbClr val="0070C0"/>
                    </a:solidFill>
                  </a:ln>
                  <a:latin typeface="Segoe UI Semilight" panose="020B0402040204020203" pitchFamily="34" charset="0"/>
                  <a:cs typeface="Segoe UI Semilight" panose="020B0402040204020203" pitchFamily="34" charset="0"/>
                </a:rPr>
                <a:t>Transposed feature of node 1</a:t>
              </a:r>
            </a:p>
          </p:txBody>
        </p:sp>
      </p:grpSp>
      <p:grpSp>
        <p:nvGrpSpPr>
          <p:cNvPr id="7" name="Group 6">
            <a:extLst>
              <a:ext uri="{FF2B5EF4-FFF2-40B4-BE49-F238E27FC236}">
                <a16:creationId xmlns:a16="http://schemas.microsoft.com/office/drawing/2014/main" id="{01609CA4-C996-FE58-A514-E471E13B66FA}"/>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A9F539D4-9109-7531-7A45-51314F7E21E5}"/>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9" name="Straight Connector 8">
              <a:extLst>
                <a:ext uri="{FF2B5EF4-FFF2-40B4-BE49-F238E27FC236}">
                  <a16:creationId xmlns:a16="http://schemas.microsoft.com/office/drawing/2014/main" id="{211A5788-F584-C448-5625-25CB0BD14824}"/>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BF016B-F426-66EB-DB36-03C9705FF066}"/>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5">
              <a:extLst>
                <a:ext uri="{FF2B5EF4-FFF2-40B4-BE49-F238E27FC236}">
                  <a16:creationId xmlns:a16="http://schemas.microsoft.com/office/drawing/2014/main" id="{DDF6E677-9D51-31E3-3902-6E134B550F9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E332727E-ECB9-8E48-D1A4-EA4D88CB52CA}"/>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E72CBB6E-1008-0CDF-D304-7DFB3D20B272}"/>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C2951627-C146-A63B-2B10-2F3A3233DC9D}"/>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56EBA7D4-0E03-8B25-A138-B8F9FB154B4B}"/>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160603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588C-B5A5-0CA2-35CF-FCB1E3B23DB2}"/>
              </a:ext>
            </a:extLst>
          </p:cNvPr>
          <p:cNvSpPr>
            <a:spLocks noGrp="1"/>
          </p:cNvSpPr>
          <p:nvPr>
            <p:ph type="title"/>
          </p:nvPr>
        </p:nvSpPr>
        <p:spPr/>
        <p:txBody>
          <a:bodyPr/>
          <a:lstStyle/>
          <a:p>
            <a:r>
              <a:rPr lang="en-SG"/>
              <a:t>General Spatial GNN layer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74B60B-EA25-435F-C6D8-F12653668488}"/>
                  </a:ext>
                </a:extLst>
              </p:cNvPr>
              <p:cNvSpPr txBox="1"/>
              <p:nvPr/>
            </p:nvSpPr>
            <p:spPr>
              <a:xfrm>
                <a:off x="869477" y="2063194"/>
                <a:ext cx="242853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X</m:t>
                          </m:r>
                        </m:e>
                        <m:sup>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m:t>
                          </m:r>
                        </m:sup>
                      </m:sSup>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m:t>
                      </m:r>
                      <m:r>
                        <m:rPr>
                          <m:nor/>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AXW</m:t>
                      </m:r>
                    </m:oMath>
                  </m:oMathPara>
                </a14:m>
                <a:endParaRPr lang="en-SG" sz="2400" i="1">
                  <a:latin typeface="Segoe UI Semilight" panose="020B0402040204020203" pitchFamily="34" charset="0"/>
                  <a:cs typeface="Segoe UI Semilight" panose="020B0402040204020203" pitchFamily="34" charset="0"/>
                </a:endParaRPr>
              </a:p>
            </p:txBody>
          </p:sp>
        </mc:Choice>
        <mc:Fallback xmlns="">
          <p:sp>
            <p:nvSpPr>
              <p:cNvPr id="10" name="TextBox 9">
                <a:extLst>
                  <a:ext uri="{FF2B5EF4-FFF2-40B4-BE49-F238E27FC236}">
                    <a16:creationId xmlns:a16="http://schemas.microsoft.com/office/drawing/2014/main" id="{4974B60B-EA25-435F-C6D8-F12653668488}"/>
                  </a:ext>
                </a:extLst>
              </p:cNvPr>
              <p:cNvSpPr txBox="1">
                <a:spLocks noRot="1" noChangeAspect="1" noMove="1" noResize="1" noEditPoints="1" noAdjustHandles="1" noChangeArrowheads="1" noChangeShapeType="1" noTextEdit="1"/>
              </p:cNvSpPr>
              <p:nvPr/>
            </p:nvSpPr>
            <p:spPr>
              <a:xfrm>
                <a:off x="869477" y="2063194"/>
                <a:ext cx="2428535" cy="369332"/>
              </a:xfrm>
              <a:prstGeom prst="rect">
                <a:avLst/>
              </a:prstGeom>
              <a:blipFill>
                <a:blip r:embed="rId2"/>
                <a:stretch>
                  <a:fillRect b="-983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24E9400-A859-ED27-FBB8-D27C8A6C293A}"/>
              </a:ext>
            </a:extLst>
          </p:cNvPr>
          <p:cNvSpPr txBox="1"/>
          <p:nvPr/>
        </p:nvSpPr>
        <p:spPr>
          <a:xfrm>
            <a:off x="3852476" y="2023405"/>
            <a:ext cx="4713855" cy="369332"/>
          </a:xfrm>
          <a:prstGeom prst="rect">
            <a:avLst/>
          </a:prstGeom>
          <a:noFill/>
        </p:spPr>
        <p:txBody>
          <a:bodyPr wrap="none" rtlCol="0">
            <a:spAutoFit/>
          </a:bodyPr>
          <a:lstStyle/>
          <a:p>
            <a:r>
              <a:rPr lang="en-US" i="1">
                <a:latin typeface="Segoe UI Semilight" panose="020B0402040204020203" pitchFamily="34" charset="0"/>
                <a:cs typeface="Segoe UI Semilight" panose="020B0402040204020203" pitchFamily="34" charset="0"/>
              </a:rPr>
              <a:t>Trainable weight matrix to modify the weights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D638D1-C8B4-B987-EAB6-9AB63465739B}"/>
                  </a:ext>
                </a:extLst>
              </p:cNvPr>
              <p:cNvSpPr txBox="1"/>
              <p:nvPr/>
            </p:nvSpPr>
            <p:spPr>
              <a:xfrm>
                <a:off x="157316" y="3350342"/>
                <a:ext cx="9291484" cy="1193596"/>
              </a:xfrm>
              <a:prstGeom prst="rect">
                <a:avLst/>
              </a:prstGeom>
              <a:noFill/>
            </p:spPr>
            <p:txBody>
              <a:bodyPr wrap="square" lIns="0" tIns="0" rIns="0" bIns="0" rtlCol="0">
                <a:spAutoFit/>
              </a:bodyPr>
              <a:lstStyle/>
              <a:p>
                <a14:m>
                  <m:oMath xmlns:m="http://schemas.openxmlformats.org/officeDocument/2006/math">
                    <m:d>
                      <m:dPr>
                        <m:begChr m:val="["/>
                        <m:endChr m:val="]"/>
                        <m:ctrlPr>
                          <a:rPr lang="en-SG" sz="1500"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sz="1500" i="1">
                                <a:latin typeface="Cambria Math" panose="02040503050406030204" pitchFamily="18" charset="0"/>
                                <a:cs typeface="Segoe UI Semilight" panose="020B0402040204020203" pitchFamily="34" charset="0"/>
                              </a:rPr>
                            </m:ctrlPr>
                          </m:mPr>
                          <m:mr>
                            <m:e>
                              <m:sSubSup>
                                <m:sSubSupPr>
                                  <m:ctrlPr>
                                    <a:rPr lang="en-SG" sz="1500" i="1" smtClean="0">
                                      <a:latin typeface="Cambria Math" panose="02040503050406030204" pitchFamily="18" charset="0"/>
                                      <a:cs typeface="Segoe UI Semilight" panose="020B0402040204020203" pitchFamily="34" charset="0"/>
                                    </a:rPr>
                                  </m:ctrlPr>
                                </m:sSubSupPr>
                                <m:e>
                                  <m:r>
                                    <a:rPr lang="en-SG" sz="1500" b="0" i="1" smtClean="0">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11</m:t>
                                  </m:r>
                                </m:sub>
                                <m:sup>
                                  <m:r>
                                    <a:rPr lang="en-SG" sz="1500" b="0" i="1" smtClean="0">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b="0" i="1" smtClean="0">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𝑘</m:t>
                                  </m:r>
                                </m:sub>
                                <m:sup>
                                  <m:r>
                                    <a:rPr lang="en-SG" sz="1500" i="1">
                                      <a:latin typeface="Cambria Math" panose="02040503050406030204" pitchFamily="18" charset="0"/>
                                      <a:cs typeface="Segoe UI Semilight" panose="020B0402040204020203" pitchFamily="34" charset="0"/>
                                    </a:rPr>
                                    <m:t>′</m:t>
                                  </m:r>
                                </m:sup>
                              </m:sSubSup>
                            </m:e>
                          </m:mr>
                          <m:mr>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21</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i="1" smtClean="0">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𝑘</m:t>
                                  </m:r>
                                </m:sub>
                                <m:sup>
                                  <m:r>
                                    <a:rPr lang="en-SG" sz="1500" i="1">
                                      <a:latin typeface="Cambria Math" panose="02040503050406030204" pitchFamily="18" charset="0"/>
                                      <a:cs typeface="Segoe UI Semilight" panose="020B0402040204020203" pitchFamily="34" charset="0"/>
                                    </a:rPr>
                                    <m:t>′</m:t>
                                  </m:r>
                                </m:sup>
                              </m:sSubSup>
                            </m:e>
                          </m:mr>
                          <m:mr>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m:t>
                                  </m:r>
                                  <m:r>
                                    <a:rPr lang="en-SG" sz="1500" i="1">
                                      <a:latin typeface="Cambria Math" panose="02040503050406030204" pitchFamily="18" charset="0"/>
                                      <a:cs typeface="Segoe UI Semilight" panose="020B0402040204020203" pitchFamily="34" charset="0"/>
                                    </a:rPr>
                                    <m:t>1</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i="1">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𝑘</m:t>
                                  </m:r>
                                </m:sub>
                                <m:sup>
                                  <m:r>
                                    <a:rPr lang="en-SG" sz="1500" i="1">
                                      <a:latin typeface="Cambria Math" panose="02040503050406030204" pitchFamily="18" charset="0"/>
                                      <a:cs typeface="Segoe UI Semilight" panose="020B0402040204020203" pitchFamily="34" charset="0"/>
                                    </a:rPr>
                                    <m:t>′</m:t>
                                  </m:r>
                                </m:sup>
                              </m:sSubSup>
                            </m:e>
                          </m:mr>
                          <m:mr>
                            <m:e>
                              <m:r>
                                <a:rPr lang="en-SG" sz="1500" i="1" smtClean="0">
                                  <a:latin typeface="Cambria Math" panose="02040503050406030204" pitchFamily="18" charset="0"/>
                                  <a:cs typeface="Segoe UI Semilight" panose="020B0402040204020203" pitchFamily="34" charset="0"/>
                                </a:rPr>
                                <m:t>⋮</m:t>
                              </m:r>
                            </m:e>
                            <m:e>
                              <m:r>
                                <a:rPr lang="en-SG" sz="1500" i="1" smtClean="0">
                                  <a:latin typeface="Cambria Math" panose="02040503050406030204" pitchFamily="18" charset="0"/>
                                  <a:cs typeface="Segoe UI Semilight" panose="020B0402040204020203" pitchFamily="34" charset="0"/>
                                </a:rPr>
                                <m:t>⋮</m:t>
                              </m:r>
                            </m:e>
                            <m:e>
                              <m:r>
                                <a:rPr lang="en-SG" sz="1500" i="1" smtClean="0">
                                  <a:latin typeface="Cambria Math" panose="02040503050406030204" pitchFamily="18" charset="0"/>
                                  <a:cs typeface="Segoe UI Semilight" panose="020B0402040204020203" pitchFamily="34" charset="0"/>
                                </a:rPr>
                                <m:t>⋮</m:t>
                              </m:r>
                            </m:e>
                            <m:e>
                              <m:r>
                                <a:rPr lang="en-SG" sz="1500" i="1" smtClean="0">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mr>
                          <m:mr>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1</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i="1">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𝑛𝑘</m:t>
                                  </m:r>
                                </m:sub>
                                <m:sup>
                                  <m:r>
                                    <a:rPr lang="en-SG" sz="1500" i="1">
                                      <a:latin typeface="Cambria Math" panose="02040503050406030204" pitchFamily="18" charset="0"/>
                                      <a:cs typeface="Segoe UI Semilight" panose="020B0402040204020203" pitchFamily="34" charset="0"/>
                                    </a:rPr>
                                    <m:t>′</m:t>
                                  </m:r>
                                </m:sup>
                              </m:sSubSup>
                            </m:e>
                          </m:mr>
                        </m:m>
                      </m:e>
                    </m:d>
                    <m:r>
                      <a:rPr lang="en-SG" sz="1500" b="0" i="1" smtClean="0">
                        <a:latin typeface="Cambria Math" panose="02040503050406030204" pitchFamily="18" charset="0"/>
                        <a:cs typeface="Segoe UI Semilight" panose="020B0402040204020203" pitchFamily="34" charset="0"/>
                      </a:rPr>
                      <m:t>=</m:t>
                    </m:r>
                    <m:d>
                      <m:dPr>
                        <m:begChr m:val="["/>
                        <m:endChr m:val="]"/>
                        <m:ctrlPr>
                          <a:rPr lang="en-SG" sz="1500" b="0"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sz="1500" b="0" i="1" smtClean="0">
                                <a:latin typeface="Cambria Math" panose="02040503050406030204" pitchFamily="18" charset="0"/>
                                <a:cs typeface="Segoe UI Semilight" panose="020B0402040204020203" pitchFamily="34" charset="0"/>
                              </a:rPr>
                            </m:ctrlPr>
                          </m:mPr>
                          <m:mr>
                            <m:e>
                              <m:r>
                                <m:rPr>
                                  <m:brk m:alnAt="7"/>
                                </m:rP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1</m:t>
                              </m:r>
                            </m:e>
                          </m:mr>
                          <m:mr>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0</m:t>
                              </m:r>
                            </m:e>
                          </m:mr>
                          <m:mr>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1</m:t>
                              </m:r>
                            </m:e>
                          </m:mr>
                          <m:mr>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mr>
                          <m:mr>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0</m:t>
                              </m:r>
                            </m:e>
                          </m:mr>
                        </m:m>
                      </m:e>
                    </m:d>
                    <m:d>
                      <m:dPr>
                        <m:begChr m:val="["/>
                        <m:endChr m:val="]"/>
                        <m:ctrlPr>
                          <a:rPr lang="en-SG" sz="1500" i="1">
                            <a:latin typeface="Cambria Math" panose="02040503050406030204" pitchFamily="18" charset="0"/>
                            <a:cs typeface="Segoe UI Semilight" panose="020B0402040204020203" pitchFamily="34" charset="0"/>
                          </a:rPr>
                        </m:ctrlPr>
                      </m:dPr>
                      <m:e>
                        <m:m>
                          <m:mPr>
                            <m:mcs>
                              <m:mc>
                                <m:mcPr>
                                  <m:count m:val="5"/>
                                  <m:mcJc m:val="center"/>
                                </m:mcPr>
                              </m:mc>
                            </m:mcs>
                            <m:ctrlPr>
                              <a:rPr lang="en-SG" sz="1500" i="1">
                                <a:latin typeface="Cambria Math" panose="02040503050406030204" pitchFamily="18" charset="0"/>
                                <a:cs typeface="Segoe UI Semilight" panose="020B0402040204020203" pitchFamily="34" charset="0"/>
                              </a:rPr>
                            </m:ctrlPr>
                          </m:mPr>
                          <m:mr>
                            <m:e>
                              <m:sSub>
                                <m:sSubPr>
                                  <m:ctrlPr>
                                    <a:rPr lang="en-SG" sz="1500" i="1" smtClean="0">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11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𝑚</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m:t>
                                  </m:r>
                                  <m:r>
                                    <a:rPr lang="en-SG" sz="1500" i="1">
                                      <a:latin typeface="Cambria Math" panose="02040503050406030204" pitchFamily="18" charset="0"/>
                                      <a:cs typeface="Segoe UI Semilight" panose="020B0402040204020203" pitchFamily="34" charset="0"/>
                                    </a:rPr>
                                    <m:t>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𝑚</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𝑚</m:t>
                                  </m:r>
                                </m:sub>
                              </m:sSub>
                            </m:e>
                          </m:mr>
                          <m:mr>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mr>
                          <m:mr>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𝑛</m:t>
                                  </m:r>
                                  <m:r>
                                    <a:rPr lang="en-SG" sz="1500" i="1">
                                      <a:latin typeface="Cambria Math" panose="02040503050406030204" pitchFamily="18" charset="0"/>
                                      <a:cs typeface="Segoe UI Semilight" panose="020B0402040204020203" pitchFamily="34" charset="0"/>
                                    </a:rPr>
                                    <m:t>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𝑚</m:t>
                                  </m:r>
                                </m:sub>
                              </m:sSub>
                            </m:e>
                          </m:mr>
                        </m:m>
                      </m:e>
                    </m:d>
                  </m:oMath>
                </a14:m>
                <a:r>
                  <a:rPr lang="en-SG" sz="1500">
                    <a:cs typeface="Segoe UI Semilight" panose="020B0402040204020203" pitchFamily="34" charset="0"/>
                  </a:rPr>
                  <a:t> </a:t>
                </a:r>
                <a14:m>
                  <m:oMath xmlns:m="http://schemas.openxmlformats.org/officeDocument/2006/math">
                    <m:d>
                      <m:dPr>
                        <m:begChr m:val="["/>
                        <m:endChr m:val="]"/>
                        <m:ctrlPr>
                          <a:rPr lang="en-SG" sz="1500" i="1">
                            <a:latin typeface="Cambria Math" panose="02040503050406030204" pitchFamily="18" charset="0"/>
                            <a:cs typeface="Segoe UI Semilight" panose="020B0402040204020203" pitchFamily="34" charset="0"/>
                          </a:rPr>
                        </m:ctrlPr>
                      </m:dPr>
                      <m:e>
                        <m:m>
                          <m:mPr>
                            <m:mcs>
                              <m:mc>
                                <m:mcPr>
                                  <m:count m:val="5"/>
                                  <m:mcJc m:val="center"/>
                                </m:mcPr>
                              </m:mc>
                            </m:mcs>
                            <m:ctrlPr>
                              <a:rPr lang="en-SG" sz="1500" i="1">
                                <a:latin typeface="Cambria Math" panose="02040503050406030204" pitchFamily="18" charset="0"/>
                                <a:cs typeface="Segoe UI Semilight" panose="020B0402040204020203" pitchFamily="34" charset="0"/>
                              </a:rPr>
                            </m:ctrlPr>
                          </m:mP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11</m:t>
                                  </m:r>
                                </m:sub>
                              </m:sSub>
                            </m:e>
                            <m:e>
                              <m:sSub>
                                <m:sSubPr>
                                  <m:ctrlPr>
                                    <a:rPr lang="en-SG" sz="1500" i="1" smtClean="0">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12</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𝑘</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21</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22</m:t>
                                  </m:r>
                                </m:sub>
                              </m:sSub>
                            </m:e>
                            <m:e>
                              <m:sSub>
                                <m:sSubPr>
                                  <m:ctrlPr>
                                    <a:rPr lang="en-SG" sz="1500" i="1" smtClean="0">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𝑘</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31</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32</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33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𝑘</m:t>
                                  </m:r>
                                </m:sub>
                              </m:sSub>
                            </m:e>
                          </m:mr>
                          <m:mr>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m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𝑛</m:t>
                                  </m:r>
                                  <m:r>
                                    <a:rPr lang="en-SG" sz="1500" i="1">
                                      <a:latin typeface="Cambria Math" panose="02040503050406030204" pitchFamily="18" charset="0"/>
                                      <a:cs typeface="Segoe UI Semilight" panose="020B0402040204020203" pitchFamily="34" charset="0"/>
                                    </a:rPr>
                                    <m:t>1</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𝑚</m:t>
                                  </m:r>
                                  <m:r>
                                    <a:rPr lang="en-SG" sz="1500" i="1">
                                      <a:latin typeface="Cambria Math" panose="02040503050406030204" pitchFamily="18" charset="0"/>
                                      <a:cs typeface="Segoe UI Semilight" panose="020B0402040204020203" pitchFamily="34" charset="0"/>
                                    </a:rPr>
                                    <m:t>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𝑚</m:t>
                                  </m:r>
                                  <m:r>
                                    <a:rPr lang="en-SG" sz="1500" i="1">
                                      <a:latin typeface="Cambria Math" panose="02040503050406030204" pitchFamily="18" charset="0"/>
                                      <a:cs typeface="Segoe UI Semilight" panose="020B0402040204020203" pitchFamily="34" charset="0"/>
                                    </a:rPr>
                                    <m:t>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𝑚𝑘</m:t>
                                  </m:r>
                                </m:sub>
                              </m:sSub>
                            </m:e>
                          </m:mr>
                        </m:m>
                      </m:e>
                    </m:d>
                  </m:oMath>
                </a14:m>
                <a:endParaRPr lang="en-SG" sz="1500" i="1">
                  <a:latin typeface="Segoe UI Semilight" panose="020B0402040204020203" pitchFamily="34" charset="0"/>
                  <a:cs typeface="Segoe UI Semilight" panose="020B0402040204020203" pitchFamily="34" charset="0"/>
                </a:endParaRPr>
              </a:p>
            </p:txBody>
          </p:sp>
        </mc:Choice>
        <mc:Fallback xmlns="">
          <p:sp>
            <p:nvSpPr>
              <p:cNvPr id="3" name="TextBox 2">
                <a:extLst>
                  <a:ext uri="{FF2B5EF4-FFF2-40B4-BE49-F238E27FC236}">
                    <a16:creationId xmlns:a16="http://schemas.microsoft.com/office/drawing/2014/main" id="{8BD638D1-C8B4-B987-EAB6-9AB63465739B}"/>
                  </a:ext>
                </a:extLst>
              </p:cNvPr>
              <p:cNvSpPr txBox="1">
                <a:spLocks noRot="1" noChangeAspect="1" noMove="1" noResize="1" noEditPoints="1" noAdjustHandles="1" noChangeArrowheads="1" noChangeShapeType="1" noTextEdit="1"/>
              </p:cNvSpPr>
              <p:nvPr/>
            </p:nvSpPr>
            <p:spPr>
              <a:xfrm>
                <a:off x="157316" y="3350342"/>
                <a:ext cx="9291484" cy="1193596"/>
              </a:xfrm>
              <a:prstGeom prst="rect">
                <a:avLst/>
              </a:prstGeom>
              <a:blipFill>
                <a:blip r:embed="rId3"/>
                <a:stretch>
                  <a:fillRect/>
                </a:stretch>
              </a:blipFill>
            </p:spPr>
            <p:txBody>
              <a:bodyPr/>
              <a:lstStyle/>
              <a:p>
                <a:r>
                  <a:rPr lang="en-US">
                    <a:noFill/>
                  </a:rPr>
                  <a:t> </a:t>
                </a:r>
              </a:p>
            </p:txBody>
          </p:sp>
        </mc:Fallback>
      </mc:AlternateContent>
      <p:sp>
        <p:nvSpPr>
          <p:cNvPr id="5" name="Rectangle: Rounded Corners 4">
            <a:extLst>
              <a:ext uri="{FF2B5EF4-FFF2-40B4-BE49-F238E27FC236}">
                <a16:creationId xmlns:a16="http://schemas.microsoft.com/office/drawing/2014/main" id="{69A0E070-D7D4-84E8-11D9-729A83303774}"/>
              </a:ext>
            </a:extLst>
          </p:cNvPr>
          <p:cNvSpPr/>
          <p:nvPr/>
        </p:nvSpPr>
        <p:spPr>
          <a:xfrm>
            <a:off x="551660" y="4826818"/>
            <a:ext cx="2411802" cy="118627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8A591D8B-7A53-3412-BBBC-8CBFE95A481F}"/>
              </a:ext>
            </a:extLst>
          </p:cNvPr>
          <p:cNvSpPr txBox="1"/>
          <p:nvPr/>
        </p:nvSpPr>
        <p:spPr>
          <a:xfrm>
            <a:off x="594167" y="4954271"/>
            <a:ext cx="2590890" cy="923330"/>
          </a:xfrm>
          <a:prstGeom prst="rect">
            <a:avLst/>
          </a:prstGeom>
          <a:noFill/>
        </p:spPr>
        <p:txBody>
          <a:bodyPr wrap="square" lIns="91440" tIns="45720" rIns="91440" bIns="45720" rtlCol="0" anchor="t">
            <a:spAutoFit/>
          </a:bodyPr>
          <a:lstStyle/>
          <a:p>
            <a:r>
              <a:rPr lang="en-US" i="1">
                <a:latin typeface="Segoe UI Semilight"/>
                <a:cs typeface="Segoe UI Semilight"/>
              </a:rPr>
              <a:t>A is Adjacency matrix</a:t>
            </a:r>
          </a:p>
          <a:p>
            <a:r>
              <a:rPr lang="en-US" i="1">
                <a:cs typeface="Segoe UI Semilight"/>
              </a:rPr>
              <a:t>X is the features</a:t>
            </a:r>
          </a:p>
          <a:p>
            <a:r>
              <a:rPr lang="en-US" i="1">
                <a:cs typeface="Segoe UI Semilight"/>
              </a:rPr>
              <a:t>W is the weight matrix</a:t>
            </a:r>
          </a:p>
        </p:txBody>
      </p:sp>
      <p:grpSp>
        <p:nvGrpSpPr>
          <p:cNvPr id="4" name="Group 3">
            <a:extLst>
              <a:ext uri="{FF2B5EF4-FFF2-40B4-BE49-F238E27FC236}">
                <a16:creationId xmlns:a16="http://schemas.microsoft.com/office/drawing/2014/main" id="{603D8889-1273-9EB6-18D6-EDC91DFDD51B}"/>
              </a:ext>
            </a:extLst>
          </p:cNvPr>
          <p:cNvGrpSpPr/>
          <p:nvPr/>
        </p:nvGrpSpPr>
        <p:grpSpPr>
          <a:xfrm>
            <a:off x="551660" y="6275599"/>
            <a:ext cx="8040689" cy="353497"/>
            <a:chOff x="551656" y="6275595"/>
            <a:chExt cx="8040689" cy="353497"/>
          </a:xfrm>
        </p:grpSpPr>
        <p:sp>
          <p:nvSpPr>
            <p:cNvPr id="6" name="TextBox 2">
              <a:extLst>
                <a:ext uri="{FF2B5EF4-FFF2-40B4-BE49-F238E27FC236}">
                  <a16:creationId xmlns:a16="http://schemas.microsoft.com/office/drawing/2014/main" id="{E0103DE5-E6F6-D183-A196-488A5BDF3948}"/>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7" name="Straight Connector 6">
              <a:extLst>
                <a:ext uri="{FF2B5EF4-FFF2-40B4-BE49-F238E27FC236}">
                  <a16:creationId xmlns:a16="http://schemas.microsoft.com/office/drawing/2014/main" id="{B70D6674-98C5-E00F-89C3-2438D2CAE5DD}"/>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595F8F-961F-22BA-2290-E96BFE9438DC}"/>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5">
              <a:extLst>
                <a:ext uri="{FF2B5EF4-FFF2-40B4-BE49-F238E27FC236}">
                  <a16:creationId xmlns:a16="http://schemas.microsoft.com/office/drawing/2014/main" id="{2A37415F-54BA-8B91-C26E-0AA3AA114AF1}"/>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2" name="Straight Connector 11">
              <a:extLst>
                <a:ext uri="{FF2B5EF4-FFF2-40B4-BE49-F238E27FC236}">
                  <a16:creationId xmlns:a16="http://schemas.microsoft.com/office/drawing/2014/main" id="{B3714C3C-F630-A6F6-4CCA-760CB753944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231BD0AF-6BC4-7DA7-C6CB-10E4CF6B1E9A}"/>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5" name="Straight Connector 14">
              <a:extLst>
                <a:ext uri="{FF2B5EF4-FFF2-40B4-BE49-F238E27FC236}">
                  <a16:creationId xmlns:a16="http://schemas.microsoft.com/office/drawing/2014/main" id="{A4BAF86A-E017-C241-67A4-D95C72225A4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9">
              <a:extLst>
                <a:ext uri="{FF2B5EF4-FFF2-40B4-BE49-F238E27FC236}">
                  <a16:creationId xmlns:a16="http://schemas.microsoft.com/office/drawing/2014/main" id="{550562C1-6FD8-63CB-AE16-49FF214AEEF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6565680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588C-B5A5-0CA2-35CF-FCB1E3B23DB2}"/>
              </a:ext>
            </a:extLst>
          </p:cNvPr>
          <p:cNvSpPr>
            <a:spLocks noGrp="1"/>
          </p:cNvSpPr>
          <p:nvPr>
            <p:ph type="title"/>
          </p:nvPr>
        </p:nvSpPr>
        <p:spPr/>
        <p:txBody>
          <a:bodyPr/>
          <a:lstStyle/>
          <a:p>
            <a:r>
              <a:rPr lang="en-SG"/>
              <a:t>General Spatial GNN layer</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BD638D1-C8B4-B987-EAB6-9AB63465739B}"/>
                  </a:ext>
                </a:extLst>
              </p:cNvPr>
              <p:cNvSpPr txBox="1"/>
              <p:nvPr/>
            </p:nvSpPr>
            <p:spPr>
              <a:xfrm>
                <a:off x="275303" y="1885336"/>
                <a:ext cx="9291484" cy="1193596"/>
              </a:xfrm>
              <a:prstGeom prst="rect">
                <a:avLst/>
              </a:prstGeom>
              <a:noFill/>
            </p:spPr>
            <p:txBody>
              <a:bodyPr wrap="square" lIns="0" tIns="0" rIns="0" bIns="0" rtlCol="0">
                <a:spAutoFit/>
              </a:bodyPr>
              <a:lstStyle/>
              <a:p>
                <a14:m>
                  <m:oMath xmlns:m="http://schemas.openxmlformats.org/officeDocument/2006/math">
                    <m:d>
                      <m:dPr>
                        <m:begChr m:val="["/>
                        <m:endChr m:val="]"/>
                        <m:ctrlPr>
                          <a:rPr lang="en-SG" sz="1500"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sz="1500" i="1">
                                <a:latin typeface="Cambria Math" panose="02040503050406030204" pitchFamily="18" charset="0"/>
                                <a:cs typeface="Segoe UI Semilight" panose="020B0402040204020203" pitchFamily="34" charset="0"/>
                              </a:rPr>
                            </m:ctrlPr>
                          </m:mPr>
                          <m:mr>
                            <m:e>
                              <m:sSubSup>
                                <m:sSubSupPr>
                                  <m:ctrlPr>
                                    <a:rPr lang="en-SG" sz="1500" i="1" smtClean="0">
                                      <a:latin typeface="Cambria Math" panose="02040503050406030204" pitchFamily="18" charset="0"/>
                                      <a:cs typeface="Segoe UI Semilight" panose="020B0402040204020203" pitchFamily="34" charset="0"/>
                                    </a:rPr>
                                  </m:ctrlPr>
                                </m:sSubSupPr>
                                <m:e>
                                  <m:r>
                                    <a:rPr lang="en-SG" sz="1500" b="0" i="1" smtClean="0">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11</m:t>
                                  </m:r>
                                </m:sub>
                                <m:sup>
                                  <m:r>
                                    <a:rPr lang="en-SG" sz="1500" b="0" i="1" smtClean="0">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b="0" i="1" smtClean="0">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𝑘</m:t>
                                  </m:r>
                                </m:sub>
                                <m:sup>
                                  <m:r>
                                    <a:rPr lang="en-SG" sz="1500" i="1">
                                      <a:latin typeface="Cambria Math" panose="02040503050406030204" pitchFamily="18" charset="0"/>
                                      <a:cs typeface="Segoe UI Semilight" panose="020B0402040204020203" pitchFamily="34" charset="0"/>
                                    </a:rPr>
                                    <m:t>′</m:t>
                                  </m:r>
                                </m:sup>
                              </m:sSubSup>
                            </m:e>
                          </m:mr>
                          <m:mr>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21</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i="1" smtClean="0">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𝑘</m:t>
                                  </m:r>
                                </m:sub>
                                <m:sup>
                                  <m:r>
                                    <a:rPr lang="en-SG" sz="1500" i="1">
                                      <a:latin typeface="Cambria Math" panose="02040503050406030204" pitchFamily="18" charset="0"/>
                                      <a:cs typeface="Segoe UI Semilight" panose="020B0402040204020203" pitchFamily="34" charset="0"/>
                                    </a:rPr>
                                    <m:t>′</m:t>
                                  </m:r>
                                </m:sup>
                              </m:sSubSup>
                            </m:e>
                          </m:mr>
                          <m:mr>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m:t>
                                  </m:r>
                                  <m:r>
                                    <a:rPr lang="en-SG" sz="1500" i="1">
                                      <a:latin typeface="Cambria Math" panose="02040503050406030204" pitchFamily="18" charset="0"/>
                                      <a:cs typeface="Segoe UI Semilight" panose="020B0402040204020203" pitchFamily="34" charset="0"/>
                                    </a:rPr>
                                    <m:t>1</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i="1">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𝑘</m:t>
                                  </m:r>
                                </m:sub>
                                <m:sup>
                                  <m:r>
                                    <a:rPr lang="en-SG" sz="1500" i="1">
                                      <a:latin typeface="Cambria Math" panose="02040503050406030204" pitchFamily="18" charset="0"/>
                                      <a:cs typeface="Segoe UI Semilight" panose="020B0402040204020203" pitchFamily="34" charset="0"/>
                                    </a:rPr>
                                    <m:t>′</m:t>
                                  </m:r>
                                </m:sup>
                              </m:sSubSup>
                            </m:e>
                          </m:mr>
                          <m:mr>
                            <m:e>
                              <m:r>
                                <a:rPr lang="en-SG" sz="1500" i="1" smtClean="0">
                                  <a:latin typeface="Cambria Math" panose="02040503050406030204" pitchFamily="18" charset="0"/>
                                  <a:cs typeface="Segoe UI Semilight" panose="020B0402040204020203" pitchFamily="34" charset="0"/>
                                </a:rPr>
                                <m:t>⋮</m:t>
                              </m:r>
                            </m:e>
                            <m:e>
                              <m:r>
                                <a:rPr lang="en-SG" sz="1500" i="1" smtClean="0">
                                  <a:latin typeface="Cambria Math" panose="02040503050406030204" pitchFamily="18" charset="0"/>
                                  <a:cs typeface="Segoe UI Semilight" panose="020B0402040204020203" pitchFamily="34" charset="0"/>
                                </a:rPr>
                                <m:t>⋮</m:t>
                              </m:r>
                            </m:e>
                            <m:e>
                              <m:r>
                                <a:rPr lang="en-SG" sz="1500" i="1" smtClean="0">
                                  <a:latin typeface="Cambria Math" panose="02040503050406030204" pitchFamily="18" charset="0"/>
                                  <a:cs typeface="Segoe UI Semilight" panose="020B0402040204020203" pitchFamily="34" charset="0"/>
                                </a:rPr>
                                <m:t>⋮</m:t>
                              </m:r>
                            </m:e>
                            <m:e>
                              <m:r>
                                <a:rPr lang="en-SG" sz="1500" i="1" smtClean="0">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mr>
                          <m:mr>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1</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i="1">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𝑛𝑘</m:t>
                                  </m:r>
                                </m:sub>
                                <m:sup>
                                  <m:r>
                                    <a:rPr lang="en-SG" sz="1500" i="1">
                                      <a:latin typeface="Cambria Math" panose="02040503050406030204" pitchFamily="18" charset="0"/>
                                      <a:cs typeface="Segoe UI Semilight" panose="020B0402040204020203" pitchFamily="34" charset="0"/>
                                    </a:rPr>
                                    <m:t>′</m:t>
                                  </m:r>
                                </m:sup>
                              </m:sSubSup>
                            </m:e>
                          </m:mr>
                        </m:m>
                      </m:e>
                    </m:d>
                    <m:r>
                      <a:rPr lang="en-SG" sz="1500" b="0" i="1" smtClean="0">
                        <a:latin typeface="Cambria Math" panose="02040503050406030204" pitchFamily="18" charset="0"/>
                        <a:cs typeface="Segoe UI Semilight" panose="020B0402040204020203" pitchFamily="34" charset="0"/>
                      </a:rPr>
                      <m:t>=</m:t>
                    </m:r>
                    <m:d>
                      <m:dPr>
                        <m:begChr m:val="["/>
                        <m:endChr m:val="]"/>
                        <m:ctrlPr>
                          <a:rPr lang="en-SG" sz="1500" b="0"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sz="1500" b="0" i="1" smtClean="0">
                                <a:latin typeface="Cambria Math" panose="02040503050406030204" pitchFamily="18" charset="0"/>
                                <a:cs typeface="Segoe UI Semilight" panose="020B0402040204020203" pitchFamily="34" charset="0"/>
                              </a:rPr>
                            </m:ctrlPr>
                          </m:mPr>
                          <m:mr>
                            <m:e>
                              <m:r>
                                <m:rPr>
                                  <m:brk m:alnAt="7"/>
                                </m:rP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1</m:t>
                              </m:r>
                            </m:e>
                          </m:mr>
                          <m:mr>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0</m:t>
                              </m:r>
                            </m:e>
                          </m:mr>
                          <m:mr>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1</m:t>
                              </m:r>
                            </m:e>
                          </m:mr>
                          <m:mr>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mr>
                          <m:mr>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0</m:t>
                              </m:r>
                            </m:e>
                          </m:mr>
                        </m:m>
                      </m:e>
                    </m:d>
                    <m:d>
                      <m:dPr>
                        <m:begChr m:val="["/>
                        <m:endChr m:val="]"/>
                        <m:ctrlPr>
                          <a:rPr lang="en-SG" sz="1500" i="1">
                            <a:latin typeface="Cambria Math" panose="02040503050406030204" pitchFamily="18" charset="0"/>
                            <a:cs typeface="Segoe UI Semilight" panose="020B0402040204020203" pitchFamily="34" charset="0"/>
                          </a:rPr>
                        </m:ctrlPr>
                      </m:dPr>
                      <m:e>
                        <m:m>
                          <m:mPr>
                            <m:mcs>
                              <m:mc>
                                <m:mcPr>
                                  <m:count m:val="5"/>
                                  <m:mcJc m:val="center"/>
                                </m:mcPr>
                              </m:mc>
                            </m:mcs>
                            <m:ctrlPr>
                              <a:rPr lang="en-SG" sz="1500" i="1">
                                <a:latin typeface="Cambria Math" panose="02040503050406030204" pitchFamily="18" charset="0"/>
                                <a:cs typeface="Segoe UI Semilight" panose="020B0402040204020203" pitchFamily="34" charset="0"/>
                              </a:rPr>
                            </m:ctrlPr>
                          </m:mPr>
                          <m:mr>
                            <m:e>
                              <m:sSub>
                                <m:sSubPr>
                                  <m:ctrlPr>
                                    <a:rPr lang="en-SG" sz="1500" i="1" smtClean="0">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11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𝑚</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m:t>
                                  </m:r>
                                  <m:r>
                                    <a:rPr lang="en-SG" sz="1500" i="1">
                                      <a:latin typeface="Cambria Math" panose="02040503050406030204" pitchFamily="18" charset="0"/>
                                      <a:cs typeface="Segoe UI Semilight" panose="020B0402040204020203" pitchFamily="34" charset="0"/>
                                    </a:rPr>
                                    <m:t>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𝑚</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𝑚</m:t>
                                  </m:r>
                                </m:sub>
                              </m:sSub>
                            </m:e>
                          </m:mr>
                          <m:mr>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mr>
                          <m:mr>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𝑛</m:t>
                                  </m:r>
                                  <m:r>
                                    <a:rPr lang="en-SG" sz="1500" i="1">
                                      <a:latin typeface="Cambria Math" panose="02040503050406030204" pitchFamily="18" charset="0"/>
                                      <a:cs typeface="Segoe UI Semilight" panose="020B0402040204020203" pitchFamily="34" charset="0"/>
                                    </a:rPr>
                                    <m:t>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𝑚</m:t>
                                  </m:r>
                                </m:sub>
                              </m:sSub>
                            </m:e>
                          </m:mr>
                        </m:m>
                      </m:e>
                    </m:d>
                  </m:oMath>
                </a14:m>
                <a:r>
                  <a:rPr lang="en-SG" sz="1500">
                    <a:cs typeface="Segoe UI Semilight" panose="020B0402040204020203" pitchFamily="34" charset="0"/>
                  </a:rPr>
                  <a:t> </a:t>
                </a:r>
                <a14:m>
                  <m:oMath xmlns:m="http://schemas.openxmlformats.org/officeDocument/2006/math">
                    <m:d>
                      <m:dPr>
                        <m:begChr m:val="["/>
                        <m:endChr m:val="]"/>
                        <m:ctrlPr>
                          <a:rPr lang="en-SG" sz="1500" i="1">
                            <a:latin typeface="Cambria Math" panose="02040503050406030204" pitchFamily="18" charset="0"/>
                            <a:cs typeface="Segoe UI Semilight" panose="020B0402040204020203" pitchFamily="34" charset="0"/>
                          </a:rPr>
                        </m:ctrlPr>
                      </m:dPr>
                      <m:e>
                        <m:m>
                          <m:mPr>
                            <m:mcs>
                              <m:mc>
                                <m:mcPr>
                                  <m:count m:val="5"/>
                                  <m:mcJc m:val="center"/>
                                </m:mcPr>
                              </m:mc>
                            </m:mcs>
                            <m:ctrlPr>
                              <a:rPr lang="en-SG" sz="1500" i="1">
                                <a:latin typeface="Cambria Math" panose="02040503050406030204" pitchFamily="18" charset="0"/>
                                <a:cs typeface="Segoe UI Semilight" panose="020B0402040204020203" pitchFamily="34" charset="0"/>
                              </a:rPr>
                            </m:ctrlPr>
                          </m:mP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11</m:t>
                                  </m:r>
                                </m:sub>
                              </m:sSub>
                            </m:e>
                            <m:e>
                              <m:sSub>
                                <m:sSubPr>
                                  <m:ctrlPr>
                                    <a:rPr lang="en-SG" sz="1500" i="1" smtClean="0">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12</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𝑘</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21</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22</m:t>
                                  </m:r>
                                </m:sub>
                              </m:sSub>
                            </m:e>
                            <m:e>
                              <m:sSub>
                                <m:sSubPr>
                                  <m:ctrlPr>
                                    <a:rPr lang="en-SG" sz="1500" i="1" smtClean="0">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𝑘</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31</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32</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33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𝑘</m:t>
                                  </m:r>
                                </m:sub>
                              </m:sSub>
                            </m:e>
                          </m:mr>
                          <m:mr>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m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𝑛</m:t>
                                  </m:r>
                                  <m:r>
                                    <a:rPr lang="en-SG" sz="1500" i="1">
                                      <a:latin typeface="Cambria Math" panose="02040503050406030204" pitchFamily="18" charset="0"/>
                                      <a:cs typeface="Segoe UI Semilight" panose="020B0402040204020203" pitchFamily="34" charset="0"/>
                                    </a:rPr>
                                    <m:t>1</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𝑚</m:t>
                                  </m:r>
                                  <m:r>
                                    <a:rPr lang="en-SG" sz="1500" i="1">
                                      <a:latin typeface="Cambria Math" panose="02040503050406030204" pitchFamily="18" charset="0"/>
                                      <a:cs typeface="Segoe UI Semilight" panose="020B0402040204020203" pitchFamily="34" charset="0"/>
                                    </a:rPr>
                                    <m:t>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𝑚</m:t>
                                  </m:r>
                                  <m:r>
                                    <a:rPr lang="en-SG" sz="1500" i="1">
                                      <a:latin typeface="Cambria Math" panose="02040503050406030204" pitchFamily="18" charset="0"/>
                                      <a:cs typeface="Segoe UI Semilight" panose="020B0402040204020203" pitchFamily="34" charset="0"/>
                                    </a:rPr>
                                    <m:t>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𝑚𝑘</m:t>
                                  </m:r>
                                </m:sub>
                              </m:sSub>
                            </m:e>
                          </m:mr>
                        </m:m>
                      </m:e>
                    </m:d>
                  </m:oMath>
                </a14:m>
                <a:endParaRPr lang="en-SG" sz="1500" i="1">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8BD638D1-C8B4-B987-EAB6-9AB63465739B}"/>
                  </a:ext>
                </a:extLst>
              </p:cNvPr>
              <p:cNvSpPr txBox="1">
                <a:spLocks noRot="1" noChangeAspect="1" noMove="1" noResize="1" noEditPoints="1" noAdjustHandles="1" noChangeArrowheads="1" noChangeShapeType="1" noTextEdit="1"/>
              </p:cNvSpPr>
              <p:nvPr/>
            </p:nvSpPr>
            <p:spPr>
              <a:xfrm>
                <a:off x="275303" y="1885336"/>
                <a:ext cx="9291484" cy="1193596"/>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3E19A03-5081-31DB-A5B6-78C76A53DB12}"/>
                  </a:ext>
                </a:extLst>
              </p:cNvPr>
              <p:cNvSpPr txBox="1"/>
              <p:nvPr/>
            </p:nvSpPr>
            <p:spPr>
              <a:xfrm>
                <a:off x="3921598" y="4400533"/>
                <a:ext cx="3367140" cy="110113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+1)</m:t>
                          </m:r>
                        </m:sup>
                      </m:sSubSup>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Sup>
                            <m:sSubSupPr>
                              <m:ctrlPr>
                                <a:rPr lang="en-SG" sz="2800" b="0" i="1" smtClean="0">
                                  <a:latin typeface="Cambria Math" panose="02040503050406030204" pitchFamily="18" charset="0"/>
                                  <a:cs typeface="Segoe UI Semilight" panose="020B0402040204020203" pitchFamily="34" charset="0"/>
                                </a:rPr>
                              </m:ctrlPr>
                            </m:sSubSupPr>
                            <m:e>
                              <m:sSup>
                                <m:sSupPr>
                                  <m:ctrlPr>
                                    <a:rPr lang="en-SG" sz="2800" b="0" i="1" smtClean="0">
                                      <a:latin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cs typeface="Segoe UI Semilight" panose="020B0402040204020203" pitchFamily="34" charset="0"/>
                                    </a:rPr>
                                    <m:t>𝑊</m:t>
                                  </m:r>
                                </m:e>
                                <m:sup>
                                  <m:r>
                                    <a:rPr lang="en-SG" sz="2800" b="0" i="1" smtClean="0">
                                      <a:latin typeface="Cambria Math" panose="02040503050406030204" pitchFamily="18" charset="0"/>
                                      <a:cs typeface="Segoe UI Semilight" panose="020B0402040204020203" pitchFamily="34" charset="0"/>
                                    </a:rPr>
                                    <m:t>𝑇</m:t>
                                  </m:r>
                                </m:sup>
                              </m:sSup>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𝑗</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e>
                      </m:nary>
                    </m:oMath>
                  </m:oMathPara>
                </a14:m>
                <a:endParaRPr lang="en-SG" sz="2800" i="1">
                  <a:latin typeface="Segoe UI Semilight" panose="020B0402040204020203" pitchFamily="34" charset="0"/>
                  <a:cs typeface="Segoe UI Semilight" panose="020B0402040204020203" pitchFamily="34" charset="0"/>
                </a:endParaRPr>
              </a:p>
            </p:txBody>
          </p:sp>
        </mc:Choice>
        <mc:Fallback>
          <p:sp>
            <p:nvSpPr>
              <p:cNvPr id="4" name="TextBox 3">
                <a:extLst>
                  <a:ext uri="{FF2B5EF4-FFF2-40B4-BE49-F238E27FC236}">
                    <a16:creationId xmlns:a16="http://schemas.microsoft.com/office/drawing/2014/main" id="{73E19A03-5081-31DB-A5B6-78C76A53DB12}"/>
                  </a:ext>
                </a:extLst>
              </p:cNvPr>
              <p:cNvSpPr txBox="1">
                <a:spLocks noRot="1" noChangeAspect="1" noMove="1" noResize="1" noEditPoints="1" noAdjustHandles="1" noChangeArrowheads="1" noChangeShapeType="1" noTextEdit="1"/>
              </p:cNvSpPr>
              <p:nvPr/>
            </p:nvSpPr>
            <p:spPr>
              <a:xfrm>
                <a:off x="3921598" y="4400533"/>
                <a:ext cx="3367140" cy="1101135"/>
              </a:xfrm>
              <a:prstGeom prst="rect">
                <a:avLst/>
              </a:prstGeom>
              <a:blipFill>
                <a:blip r:embed="rId3"/>
                <a:stretch>
                  <a:fillRect/>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12984430-AD42-B938-154C-EEDA014D55A2}"/>
              </a:ext>
            </a:extLst>
          </p:cNvPr>
          <p:cNvSpPr txBox="1"/>
          <p:nvPr/>
        </p:nvSpPr>
        <p:spPr>
          <a:xfrm>
            <a:off x="499676" y="3694889"/>
            <a:ext cx="3015954" cy="369332"/>
          </a:xfrm>
          <a:prstGeom prst="rect">
            <a:avLst/>
          </a:prstGeom>
          <a:noFill/>
        </p:spPr>
        <p:txBody>
          <a:bodyPr wrap="none" rtlCol="0">
            <a:spAutoFit/>
          </a:bodyPr>
          <a:lstStyle/>
          <a:p>
            <a:r>
              <a:rPr lang="en-US" i="1">
                <a:latin typeface="Segoe UI Semilight" panose="020B0402040204020203" pitchFamily="34" charset="0"/>
                <a:cs typeface="Segoe UI Semilight" panose="020B0402040204020203" pitchFamily="34" charset="0"/>
              </a:rPr>
              <a:t>Rewrite in terms of the nodes</a:t>
            </a:r>
          </a:p>
        </p:txBody>
      </p:sp>
      <p:sp>
        <p:nvSpPr>
          <p:cNvPr id="6" name="Oval 5">
            <a:extLst>
              <a:ext uri="{FF2B5EF4-FFF2-40B4-BE49-F238E27FC236}">
                <a16:creationId xmlns:a16="http://schemas.microsoft.com/office/drawing/2014/main" id="{7256C68F-2543-2283-8DA1-E03215D20CAF}"/>
              </a:ext>
            </a:extLst>
          </p:cNvPr>
          <p:cNvSpPr/>
          <p:nvPr/>
        </p:nvSpPr>
        <p:spPr>
          <a:xfrm rot="18484583">
            <a:off x="1270610" y="5132088"/>
            <a:ext cx="457200" cy="457200"/>
          </a:xfrm>
          <a:prstGeom prst="ellipse">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FB69376-86E0-F264-BF65-A474ED629527}"/>
              </a:ext>
            </a:extLst>
          </p:cNvPr>
          <p:cNvSpPr/>
          <p:nvPr/>
        </p:nvSpPr>
        <p:spPr>
          <a:xfrm rot="611262">
            <a:off x="1270609" y="4186149"/>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74B4F1B-9D70-FEA0-4B7D-301CA1EA670C}"/>
              </a:ext>
            </a:extLst>
          </p:cNvPr>
          <p:cNvSpPr/>
          <p:nvPr/>
        </p:nvSpPr>
        <p:spPr>
          <a:xfrm rot="19638728">
            <a:off x="2092727" y="5869118"/>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CA45CD-041F-52AB-AA90-5EA99CB42A29}"/>
              </a:ext>
            </a:extLst>
          </p:cNvPr>
          <p:cNvSpPr/>
          <p:nvPr/>
        </p:nvSpPr>
        <p:spPr>
          <a:xfrm rot="4213359">
            <a:off x="565079" y="5822264"/>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F6F32F2-C0B1-2F16-88D9-F1457F6189BC}"/>
              </a:ext>
            </a:extLst>
          </p:cNvPr>
          <p:cNvCxnSpPr>
            <a:cxnSpLocks/>
            <a:stCxn id="9" idx="1"/>
            <a:endCxn id="6" idx="2"/>
          </p:cNvCxnSpPr>
          <p:nvPr/>
        </p:nvCxnSpPr>
        <p:spPr>
          <a:xfrm flipV="1">
            <a:off x="891094" y="5540639"/>
            <a:ext cx="467136" cy="303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CD1F0A-42CA-1D67-A7F8-71538A102DE9}"/>
              </a:ext>
            </a:extLst>
          </p:cNvPr>
          <p:cNvCxnSpPr>
            <a:cxnSpLocks/>
            <a:stCxn id="7" idx="4"/>
            <a:endCxn id="6" idx="7"/>
          </p:cNvCxnSpPr>
          <p:nvPr/>
        </p:nvCxnSpPr>
        <p:spPr>
          <a:xfrm>
            <a:off x="1458776" y="4639745"/>
            <a:ext cx="12877" cy="494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9EE689-A34B-AF89-C8F8-B383CA6D27AB}"/>
              </a:ext>
            </a:extLst>
          </p:cNvPr>
          <p:cNvCxnSpPr>
            <a:cxnSpLocks/>
            <a:stCxn id="8" idx="0"/>
            <a:endCxn id="6" idx="4"/>
          </p:cNvCxnSpPr>
          <p:nvPr/>
        </p:nvCxnSpPr>
        <p:spPr>
          <a:xfrm flipH="1" flipV="1">
            <a:off x="1679161" y="5501668"/>
            <a:ext cx="518708" cy="4036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FF2CE0D-A916-9575-8EC2-1ABF88B36C04}"/>
              </a:ext>
            </a:extLst>
          </p:cNvPr>
          <p:cNvGrpSpPr/>
          <p:nvPr/>
        </p:nvGrpSpPr>
        <p:grpSpPr>
          <a:xfrm>
            <a:off x="551660" y="6275599"/>
            <a:ext cx="8040689" cy="353497"/>
            <a:chOff x="551656" y="6275595"/>
            <a:chExt cx="8040689" cy="353497"/>
          </a:xfrm>
        </p:grpSpPr>
        <p:sp>
          <p:nvSpPr>
            <p:cNvPr id="13" name="TextBox 2">
              <a:extLst>
                <a:ext uri="{FF2B5EF4-FFF2-40B4-BE49-F238E27FC236}">
                  <a16:creationId xmlns:a16="http://schemas.microsoft.com/office/drawing/2014/main" id="{8B9F12AC-F42A-969D-CDE2-B346EB33F234}"/>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5" name="Straight Connector 14">
              <a:extLst>
                <a:ext uri="{FF2B5EF4-FFF2-40B4-BE49-F238E27FC236}">
                  <a16:creationId xmlns:a16="http://schemas.microsoft.com/office/drawing/2014/main" id="{9D586F91-A5BD-793C-129D-D055B6B79CF8}"/>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E8B53D-8A8F-F44D-7E3C-7A842695941C}"/>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B92B2B2F-D3D7-671F-952E-EBC7B061BB1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8" name="Straight Connector 17">
              <a:extLst>
                <a:ext uri="{FF2B5EF4-FFF2-40B4-BE49-F238E27FC236}">
                  <a16:creationId xmlns:a16="http://schemas.microsoft.com/office/drawing/2014/main" id="{CB207DB6-BAF1-713E-FF6E-AE679EE237D7}"/>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692160FC-5AEA-F728-10CB-4888670FFBB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20" name="Straight Connector 19">
              <a:extLst>
                <a:ext uri="{FF2B5EF4-FFF2-40B4-BE49-F238E27FC236}">
                  <a16:creationId xmlns:a16="http://schemas.microsoft.com/office/drawing/2014/main" id="{90F89C85-388F-F494-1C51-AEDBC18EBDA7}"/>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9">
              <a:extLst>
                <a:ext uri="{FF2B5EF4-FFF2-40B4-BE49-F238E27FC236}">
                  <a16:creationId xmlns:a16="http://schemas.microsoft.com/office/drawing/2014/main" id="{1AFEF290-9C7C-C29B-FF50-9F7B91A0D0FD}"/>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14644113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588C-B5A5-0CA2-35CF-FCB1E3B23DB2}"/>
              </a:ext>
            </a:extLst>
          </p:cNvPr>
          <p:cNvSpPr>
            <a:spLocks noGrp="1"/>
          </p:cNvSpPr>
          <p:nvPr>
            <p:ph type="title"/>
          </p:nvPr>
        </p:nvSpPr>
        <p:spPr>
          <a:xfrm>
            <a:off x="628650" y="514669"/>
            <a:ext cx="7886700" cy="1325563"/>
          </a:xfrm>
        </p:spPr>
        <p:txBody>
          <a:bodyPr/>
          <a:lstStyle/>
          <a:p>
            <a:r>
              <a:rPr lang="en-SG"/>
              <a:t>General Spatial GNN layer (Optional self-loops)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BD638D1-C8B4-B987-EAB6-9AB63465739B}"/>
                  </a:ext>
                </a:extLst>
              </p:cNvPr>
              <p:cNvSpPr txBox="1"/>
              <p:nvPr/>
            </p:nvSpPr>
            <p:spPr>
              <a:xfrm>
                <a:off x="304800" y="2290189"/>
                <a:ext cx="9291484" cy="1193596"/>
              </a:xfrm>
              <a:prstGeom prst="rect">
                <a:avLst/>
              </a:prstGeom>
              <a:noFill/>
            </p:spPr>
            <p:txBody>
              <a:bodyPr wrap="square" lIns="0" tIns="0" rIns="0" bIns="0" rtlCol="0">
                <a:spAutoFit/>
              </a:bodyPr>
              <a:lstStyle/>
              <a:p>
                <a14:m>
                  <m:oMath xmlns:m="http://schemas.openxmlformats.org/officeDocument/2006/math">
                    <m:d>
                      <m:dPr>
                        <m:begChr m:val="["/>
                        <m:endChr m:val="]"/>
                        <m:ctrlPr>
                          <a:rPr lang="en-SG" sz="1500"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sz="1500" i="1">
                                <a:latin typeface="Cambria Math" panose="02040503050406030204" pitchFamily="18" charset="0"/>
                                <a:cs typeface="Segoe UI Semilight" panose="020B0402040204020203" pitchFamily="34" charset="0"/>
                              </a:rPr>
                            </m:ctrlPr>
                          </m:mPr>
                          <m:mr>
                            <m:e>
                              <m:sSubSup>
                                <m:sSubSupPr>
                                  <m:ctrlPr>
                                    <a:rPr lang="en-SG" sz="1500" i="1" smtClean="0">
                                      <a:latin typeface="Cambria Math" panose="02040503050406030204" pitchFamily="18" charset="0"/>
                                      <a:cs typeface="Segoe UI Semilight" panose="020B0402040204020203" pitchFamily="34" charset="0"/>
                                    </a:rPr>
                                  </m:ctrlPr>
                                </m:sSubSupPr>
                                <m:e>
                                  <m:r>
                                    <a:rPr lang="en-SG" sz="1500" b="0" i="1" smtClean="0">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11</m:t>
                                  </m:r>
                                </m:sub>
                                <m:sup>
                                  <m:r>
                                    <a:rPr lang="en-SG" sz="1500" b="0" i="1" smtClean="0">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b="0" i="1" smtClean="0">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𝑘</m:t>
                                  </m:r>
                                </m:sub>
                                <m:sup>
                                  <m:r>
                                    <a:rPr lang="en-SG" sz="1500" i="1">
                                      <a:latin typeface="Cambria Math" panose="02040503050406030204" pitchFamily="18" charset="0"/>
                                      <a:cs typeface="Segoe UI Semilight" panose="020B0402040204020203" pitchFamily="34" charset="0"/>
                                    </a:rPr>
                                    <m:t>′</m:t>
                                  </m:r>
                                </m:sup>
                              </m:sSubSup>
                            </m:e>
                          </m:mr>
                          <m:mr>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21</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i="1" smtClean="0">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𝑘</m:t>
                                  </m:r>
                                </m:sub>
                                <m:sup>
                                  <m:r>
                                    <a:rPr lang="en-SG" sz="1500" i="1">
                                      <a:latin typeface="Cambria Math" panose="02040503050406030204" pitchFamily="18" charset="0"/>
                                      <a:cs typeface="Segoe UI Semilight" panose="020B0402040204020203" pitchFamily="34" charset="0"/>
                                    </a:rPr>
                                    <m:t>′</m:t>
                                  </m:r>
                                </m:sup>
                              </m:sSubSup>
                            </m:e>
                          </m:mr>
                          <m:mr>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m:t>
                                  </m:r>
                                  <m:r>
                                    <a:rPr lang="en-SG" sz="1500" i="1">
                                      <a:latin typeface="Cambria Math" panose="02040503050406030204" pitchFamily="18" charset="0"/>
                                      <a:cs typeface="Segoe UI Semilight" panose="020B0402040204020203" pitchFamily="34" charset="0"/>
                                    </a:rPr>
                                    <m:t>1</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i="1">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𝑘</m:t>
                                  </m:r>
                                </m:sub>
                                <m:sup>
                                  <m:r>
                                    <a:rPr lang="en-SG" sz="1500" i="1">
                                      <a:latin typeface="Cambria Math" panose="02040503050406030204" pitchFamily="18" charset="0"/>
                                      <a:cs typeface="Segoe UI Semilight" panose="020B0402040204020203" pitchFamily="34" charset="0"/>
                                    </a:rPr>
                                    <m:t>′</m:t>
                                  </m:r>
                                </m:sup>
                              </m:sSubSup>
                            </m:e>
                          </m:mr>
                          <m:mr>
                            <m:e>
                              <m:r>
                                <a:rPr lang="en-SG" sz="1500" i="1" smtClean="0">
                                  <a:latin typeface="Cambria Math" panose="02040503050406030204" pitchFamily="18" charset="0"/>
                                  <a:cs typeface="Segoe UI Semilight" panose="020B0402040204020203" pitchFamily="34" charset="0"/>
                                </a:rPr>
                                <m:t>⋮</m:t>
                              </m:r>
                            </m:e>
                            <m:e>
                              <m:r>
                                <a:rPr lang="en-SG" sz="1500" i="1" smtClean="0">
                                  <a:latin typeface="Cambria Math" panose="02040503050406030204" pitchFamily="18" charset="0"/>
                                  <a:cs typeface="Segoe UI Semilight" panose="020B0402040204020203" pitchFamily="34" charset="0"/>
                                </a:rPr>
                                <m:t>⋮</m:t>
                              </m:r>
                            </m:e>
                            <m:e>
                              <m:r>
                                <a:rPr lang="en-SG" sz="1500" i="1" smtClean="0">
                                  <a:latin typeface="Cambria Math" panose="02040503050406030204" pitchFamily="18" charset="0"/>
                                  <a:cs typeface="Segoe UI Semilight" panose="020B0402040204020203" pitchFamily="34" charset="0"/>
                                </a:rPr>
                                <m:t>⋮</m:t>
                              </m:r>
                            </m:e>
                            <m:e>
                              <m:r>
                                <a:rPr lang="en-SG" sz="1500" i="1" smtClean="0">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mr>
                          <m:mr>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1</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2</m:t>
                                  </m:r>
                                </m:sub>
                                <m:sup>
                                  <m:r>
                                    <a:rPr lang="en-SG" sz="1500" i="1">
                                      <a:latin typeface="Cambria Math" panose="02040503050406030204" pitchFamily="18" charset="0"/>
                                      <a:cs typeface="Segoe UI Semilight" panose="020B0402040204020203" pitchFamily="34" charset="0"/>
                                    </a:rPr>
                                    <m:t>′</m:t>
                                  </m:r>
                                </m:sup>
                              </m:sSubSup>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3</m:t>
                                  </m:r>
                                </m:sub>
                                <m:sup>
                                  <m:r>
                                    <a:rPr lang="en-SG" sz="1500" i="1">
                                      <a:latin typeface="Cambria Math" panose="02040503050406030204" pitchFamily="18" charset="0"/>
                                      <a:cs typeface="Segoe UI Semilight" panose="020B0402040204020203" pitchFamily="34" charset="0"/>
                                    </a:rPr>
                                    <m:t>′</m:t>
                                  </m:r>
                                </m:sup>
                              </m:sSubSup>
                            </m:e>
                            <m:e>
                              <m:r>
                                <a:rPr lang="en-SG" sz="1500" i="1">
                                  <a:latin typeface="Cambria Math" panose="02040503050406030204" pitchFamily="18" charset="0"/>
                                  <a:cs typeface="Segoe UI Semilight" panose="020B0402040204020203" pitchFamily="34" charset="0"/>
                                </a:rPr>
                                <m:t>⋯</m:t>
                              </m:r>
                            </m:e>
                            <m:e>
                              <m:sSubSup>
                                <m:sSubSupPr>
                                  <m:ctrlPr>
                                    <a:rPr lang="en-SG" sz="1500" i="1">
                                      <a:latin typeface="Cambria Math" panose="02040503050406030204" pitchFamily="18" charset="0"/>
                                      <a:cs typeface="Segoe UI Semilight" panose="020B0402040204020203" pitchFamily="34" charset="0"/>
                                    </a:rPr>
                                  </m:ctrlPr>
                                </m:sSubSup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𝑛𝑘</m:t>
                                  </m:r>
                                </m:sub>
                                <m:sup>
                                  <m:r>
                                    <a:rPr lang="en-SG" sz="1500" i="1">
                                      <a:latin typeface="Cambria Math" panose="02040503050406030204" pitchFamily="18" charset="0"/>
                                      <a:cs typeface="Segoe UI Semilight" panose="020B0402040204020203" pitchFamily="34" charset="0"/>
                                    </a:rPr>
                                    <m:t>′</m:t>
                                  </m:r>
                                </m:sup>
                              </m:sSubSup>
                            </m:e>
                          </m:mr>
                        </m:m>
                      </m:e>
                    </m:d>
                    <m:r>
                      <a:rPr lang="en-SG" sz="1500" b="0" i="1" smtClean="0">
                        <a:latin typeface="Cambria Math" panose="02040503050406030204" pitchFamily="18" charset="0"/>
                        <a:cs typeface="Segoe UI Semilight" panose="020B0402040204020203" pitchFamily="34" charset="0"/>
                      </a:rPr>
                      <m:t>=</m:t>
                    </m:r>
                    <m:d>
                      <m:dPr>
                        <m:begChr m:val="["/>
                        <m:endChr m:val="]"/>
                        <m:ctrlPr>
                          <a:rPr lang="en-SG" sz="1500" b="0" i="1" smtClean="0">
                            <a:latin typeface="Cambria Math" panose="02040503050406030204" pitchFamily="18" charset="0"/>
                            <a:cs typeface="Segoe UI Semilight" panose="020B0402040204020203" pitchFamily="34" charset="0"/>
                          </a:rPr>
                        </m:ctrlPr>
                      </m:dPr>
                      <m:e>
                        <m:m>
                          <m:mPr>
                            <m:mcs>
                              <m:mc>
                                <m:mcPr>
                                  <m:count m:val="5"/>
                                  <m:mcJc m:val="center"/>
                                </m:mcPr>
                              </m:mc>
                            </m:mcs>
                            <m:ctrlPr>
                              <a:rPr lang="en-SG" sz="1500" b="0" i="1" smtClean="0">
                                <a:latin typeface="Cambria Math" panose="02040503050406030204" pitchFamily="18" charset="0"/>
                                <a:cs typeface="Segoe UI Semilight" panose="020B0402040204020203" pitchFamily="34" charset="0"/>
                              </a:rPr>
                            </m:ctrlPr>
                          </m:mPr>
                          <m:mr>
                            <m:e>
                              <m:r>
                                <m:rPr>
                                  <m:brk m:alnAt="7"/>
                                </m:rP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1</m:t>
                              </m:r>
                            </m:e>
                          </m:mr>
                          <m:mr>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0</m:t>
                              </m:r>
                            </m:e>
                          </m:mr>
                          <m:mr>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1</m:t>
                              </m:r>
                            </m:e>
                          </m:mr>
                          <m:mr>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m:t>
                              </m:r>
                            </m:e>
                          </m:mr>
                          <m:mr>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0</m:t>
                              </m:r>
                            </m:e>
                            <m:e>
                              <m:r>
                                <a:rPr lang="en-SG" sz="1500" b="0" i="1" smtClean="0">
                                  <a:latin typeface="Cambria Math" panose="02040503050406030204" pitchFamily="18" charset="0"/>
                                  <a:cs typeface="Segoe UI Semilight" panose="020B0402040204020203" pitchFamily="34" charset="0"/>
                                </a:rPr>
                                <m:t>1</m:t>
                              </m:r>
                            </m:e>
                            <m:e>
                              <m:r>
                                <a:rPr lang="en-SG" sz="1500" b="0" i="1" smtClean="0">
                                  <a:latin typeface="Cambria Math" panose="02040503050406030204" pitchFamily="18" charset="0"/>
                                  <a:cs typeface="Segoe UI Semilight" panose="020B0402040204020203" pitchFamily="34" charset="0"/>
                                </a:rPr>
                                <m:t>⋯</m:t>
                              </m:r>
                            </m:e>
                            <m:e>
                              <m:r>
                                <a:rPr lang="en-SG" sz="1500" b="0" i="1" smtClean="0">
                                  <a:latin typeface="Cambria Math" panose="02040503050406030204" pitchFamily="18" charset="0"/>
                                  <a:cs typeface="Segoe UI Semilight" panose="020B0402040204020203" pitchFamily="34" charset="0"/>
                                </a:rPr>
                                <m:t>1</m:t>
                              </m:r>
                            </m:e>
                          </m:mr>
                        </m:m>
                      </m:e>
                    </m:d>
                    <m:d>
                      <m:dPr>
                        <m:begChr m:val="["/>
                        <m:endChr m:val="]"/>
                        <m:ctrlPr>
                          <a:rPr lang="en-SG" sz="1500" i="1">
                            <a:latin typeface="Cambria Math" panose="02040503050406030204" pitchFamily="18" charset="0"/>
                            <a:cs typeface="Segoe UI Semilight" panose="020B0402040204020203" pitchFamily="34" charset="0"/>
                          </a:rPr>
                        </m:ctrlPr>
                      </m:dPr>
                      <m:e>
                        <m:m>
                          <m:mPr>
                            <m:mcs>
                              <m:mc>
                                <m:mcPr>
                                  <m:count m:val="5"/>
                                  <m:mcJc m:val="center"/>
                                </m:mcPr>
                              </m:mc>
                            </m:mcs>
                            <m:ctrlPr>
                              <a:rPr lang="en-SG" sz="1500" i="1">
                                <a:latin typeface="Cambria Math" panose="02040503050406030204" pitchFamily="18" charset="0"/>
                                <a:cs typeface="Segoe UI Semilight" panose="020B0402040204020203" pitchFamily="34" charset="0"/>
                              </a:rPr>
                            </m:ctrlPr>
                          </m:mPr>
                          <m:mr>
                            <m:e>
                              <m:sSub>
                                <m:sSubPr>
                                  <m:ctrlPr>
                                    <a:rPr lang="en-SG" sz="1500" i="1" smtClean="0">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11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𝑚</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m:t>
                                  </m:r>
                                  <m:r>
                                    <a:rPr lang="en-SG" sz="1500" i="1">
                                      <a:latin typeface="Cambria Math" panose="02040503050406030204" pitchFamily="18" charset="0"/>
                                      <a:cs typeface="Segoe UI Semilight" panose="020B0402040204020203" pitchFamily="34" charset="0"/>
                                    </a:rPr>
                                    <m:t>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𝑚</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𝑚</m:t>
                                  </m:r>
                                </m:sub>
                              </m:sSub>
                            </m:e>
                          </m:mr>
                          <m:mr>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mr>
                          <m:mr>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𝑛</m:t>
                                  </m:r>
                                  <m:r>
                                    <a:rPr lang="en-SG" sz="1500" i="1">
                                      <a:latin typeface="Cambria Math" panose="02040503050406030204" pitchFamily="18" charset="0"/>
                                      <a:cs typeface="Segoe UI Semilight" panose="020B0402040204020203" pitchFamily="34" charset="0"/>
                                    </a:rPr>
                                    <m:t>1</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i="1">
                                      <a:latin typeface="Cambria Math" panose="02040503050406030204" pitchFamily="18" charset="0"/>
                                      <a:cs typeface="Segoe UI Semilight" panose="020B0402040204020203" pitchFamily="34" charset="0"/>
                                    </a:rPr>
                                    <m:t>𝑛</m:t>
                                  </m:r>
                                  <m:r>
                                    <a:rPr lang="en-SG" sz="1500" b="0" i="1" smtClean="0">
                                      <a:latin typeface="Cambria Math" panose="02040503050406030204" pitchFamily="18" charset="0"/>
                                      <a:cs typeface="Segoe UI Semilight" panose="020B0402040204020203" pitchFamily="34" charset="0"/>
                                    </a:rPr>
                                    <m:t>𝑚</m:t>
                                  </m:r>
                                </m:sub>
                              </m:sSub>
                            </m:e>
                          </m:mr>
                        </m:m>
                      </m:e>
                    </m:d>
                  </m:oMath>
                </a14:m>
                <a:r>
                  <a:rPr lang="en-SG" sz="1500">
                    <a:cs typeface="Segoe UI Semilight" panose="020B0402040204020203" pitchFamily="34" charset="0"/>
                  </a:rPr>
                  <a:t> </a:t>
                </a:r>
                <a14:m>
                  <m:oMath xmlns:m="http://schemas.openxmlformats.org/officeDocument/2006/math">
                    <m:d>
                      <m:dPr>
                        <m:begChr m:val="["/>
                        <m:endChr m:val="]"/>
                        <m:ctrlPr>
                          <a:rPr lang="en-SG" sz="1500" i="1">
                            <a:latin typeface="Cambria Math" panose="02040503050406030204" pitchFamily="18" charset="0"/>
                            <a:cs typeface="Segoe UI Semilight" panose="020B0402040204020203" pitchFamily="34" charset="0"/>
                          </a:rPr>
                        </m:ctrlPr>
                      </m:dPr>
                      <m:e>
                        <m:m>
                          <m:mPr>
                            <m:mcs>
                              <m:mc>
                                <m:mcPr>
                                  <m:count m:val="5"/>
                                  <m:mcJc m:val="center"/>
                                </m:mcPr>
                              </m:mc>
                            </m:mcs>
                            <m:ctrlPr>
                              <a:rPr lang="en-SG" sz="1500" i="1">
                                <a:latin typeface="Cambria Math" panose="02040503050406030204" pitchFamily="18" charset="0"/>
                                <a:cs typeface="Segoe UI Semilight" panose="020B0402040204020203" pitchFamily="34" charset="0"/>
                              </a:rPr>
                            </m:ctrlPr>
                          </m:mP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11</m:t>
                                  </m:r>
                                </m:sub>
                              </m:sSub>
                            </m:e>
                            <m:e>
                              <m:sSub>
                                <m:sSubPr>
                                  <m:ctrlPr>
                                    <a:rPr lang="en-SG" sz="1500" i="1" smtClean="0">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12</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1</m:t>
                                  </m:r>
                                  <m:r>
                                    <a:rPr lang="en-SG" sz="1500" b="0" i="1" smtClean="0">
                                      <a:latin typeface="Cambria Math" panose="02040503050406030204" pitchFamily="18" charset="0"/>
                                      <a:cs typeface="Segoe UI Semilight" panose="020B0402040204020203" pitchFamily="34" charset="0"/>
                                    </a:rPr>
                                    <m:t>𝑘</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21</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22</m:t>
                                  </m:r>
                                </m:sub>
                              </m:sSub>
                            </m:e>
                            <m:e>
                              <m:sSub>
                                <m:sSubPr>
                                  <m:ctrlPr>
                                    <a:rPr lang="en-SG" sz="1500" i="1" smtClean="0">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2</m:t>
                                  </m:r>
                                  <m:r>
                                    <a:rPr lang="en-SG" sz="1500" b="0" i="1" smtClean="0">
                                      <a:latin typeface="Cambria Math" panose="02040503050406030204" pitchFamily="18" charset="0"/>
                                      <a:cs typeface="Segoe UI Semilight" panose="020B0402040204020203" pitchFamily="34" charset="0"/>
                                    </a:rPr>
                                    <m:t>𝑘</m:t>
                                  </m:r>
                                </m:sub>
                              </m:sSub>
                            </m:e>
                          </m:m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31</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32</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i="1">
                                      <a:latin typeface="Cambria Math" panose="02040503050406030204" pitchFamily="18" charset="0"/>
                                      <a:cs typeface="Segoe UI Semilight" panose="020B0402040204020203" pitchFamily="34" charset="0"/>
                                    </a:rPr>
                                    <m:t>33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3</m:t>
                                  </m:r>
                                  <m:r>
                                    <a:rPr lang="en-SG" sz="1500" b="0" i="1" smtClean="0">
                                      <a:latin typeface="Cambria Math" panose="02040503050406030204" pitchFamily="18" charset="0"/>
                                      <a:cs typeface="Segoe UI Semilight" panose="020B0402040204020203" pitchFamily="34" charset="0"/>
                                    </a:rPr>
                                    <m:t>𝑘</m:t>
                                  </m:r>
                                </m:sub>
                              </m:sSub>
                            </m:e>
                          </m:mr>
                          <m:mr>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e>
                              <m:r>
                                <a:rPr lang="en-SG" sz="1500" i="1">
                                  <a:latin typeface="Cambria Math" panose="02040503050406030204" pitchFamily="18" charset="0"/>
                                  <a:cs typeface="Segoe UI Semilight" panose="020B0402040204020203" pitchFamily="34" charset="0"/>
                                </a:rPr>
                                <m:t>⋮</m:t>
                              </m:r>
                            </m:e>
                          </m:mr>
                          <m:mr>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𝑛</m:t>
                                  </m:r>
                                  <m:r>
                                    <a:rPr lang="en-SG" sz="1500" i="1">
                                      <a:latin typeface="Cambria Math" panose="02040503050406030204" pitchFamily="18" charset="0"/>
                                      <a:cs typeface="Segoe UI Semilight" panose="020B0402040204020203" pitchFamily="34" charset="0"/>
                                    </a:rPr>
                                    <m:t>1</m:t>
                                  </m:r>
                                </m:sub>
                              </m:sSub>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𝑚</m:t>
                                  </m:r>
                                  <m:r>
                                    <a:rPr lang="en-SG" sz="1500" i="1">
                                      <a:latin typeface="Cambria Math" panose="02040503050406030204" pitchFamily="18" charset="0"/>
                                      <a:cs typeface="Segoe UI Semilight" panose="020B0402040204020203" pitchFamily="34" charset="0"/>
                                    </a:rPr>
                                    <m:t>2</m:t>
                                  </m:r>
                                </m:sub>
                              </m:sSub>
                            </m:e>
                            <m:e>
                              <m:sSub>
                                <m:sSubPr>
                                  <m:ctrlPr>
                                    <a:rPr lang="en-SG" sz="1500" i="1">
                                      <a:latin typeface="Cambria Math" panose="02040503050406030204" pitchFamily="18" charset="0"/>
                                      <a:cs typeface="Segoe UI Semilight" panose="020B0402040204020203" pitchFamily="34" charset="0"/>
                                    </a:rPr>
                                  </m:ctrlPr>
                                </m:sSubPr>
                                <m:e>
                                  <m:r>
                                    <a:rPr lang="en-SG" sz="1500" i="1">
                                      <a:latin typeface="Cambria Math" panose="02040503050406030204" pitchFamily="18" charset="0"/>
                                      <a:cs typeface="Segoe UI Semilight" panose="020B0402040204020203" pitchFamily="34" charset="0"/>
                                    </a:rPr>
                                    <m:t>𝑥</m:t>
                                  </m:r>
                                </m:e>
                                <m:sub>
                                  <m:r>
                                    <a:rPr lang="en-SG" sz="1500" b="0" i="1" smtClean="0">
                                      <a:latin typeface="Cambria Math" panose="02040503050406030204" pitchFamily="18" charset="0"/>
                                      <a:cs typeface="Segoe UI Semilight" panose="020B0402040204020203" pitchFamily="34" charset="0"/>
                                    </a:rPr>
                                    <m:t>𝑚</m:t>
                                  </m:r>
                                  <m:r>
                                    <a:rPr lang="en-SG" sz="1500" i="1">
                                      <a:latin typeface="Cambria Math" panose="02040503050406030204" pitchFamily="18" charset="0"/>
                                      <a:cs typeface="Segoe UI Semilight" panose="020B0402040204020203" pitchFamily="34" charset="0"/>
                                    </a:rPr>
                                    <m:t>3</m:t>
                                  </m:r>
                                </m:sub>
                              </m:sSub>
                            </m:e>
                            <m:e>
                              <m:r>
                                <a:rPr lang="en-SG" sz="1500" i="1">
                                  <a:latin typeface="Cambria Math" panose="02040503050406030204" pitchFamily="18" charset="0"/>
                                  <a:cs typeface="Segoe UI Semilight" panose="020B0402040204020203" pitchFamily="34" charset="0"/>
                                </a:rPr>
                                <m:t>⋯</m:t>
                              </m:r>
                            </m:e>
                            <m:e>
                              <m:sSub>
                                <m:sSubPr>
                                  <m:ctrlPr>
                                    <a:rPr lang="en-SG" sz="1500" i="1">
                                      <a:latin typeface="Cambria Math" panose="02040503050406030204" pitchFamily="18" charset="0"/>
                                      <a:cs typeface="Segoe UI Semilight" panose="020B0402040204020203" pitchFamily="34" charset="0"/>
                                    </a:rPr>
                                  </m:ctrlPr>
                                </m:sSubPr>
                                <m:e>
                                  <m:r>
                                    <a:rPr lang="en-SG" sz="1500" b="0" i="1" smtClean="0">
                                      <a:latin typeface="Cambria Math" panose="02040503050406030204" pitchFamily="18" charset="0"/>
                                      <a:cs typeface="Segoe UI Semilight" panose="020B0402040204020203" pitchFamily="34" charset="0"/>
                                    </a:rPr>
                                    <m:t>𝑤</m:t>
                                  </m:r>
                                </m:e>
                                <m:sub>
                                  <m:r>
                                    <a:rPr lang="en-SG" sz="1500" b="0" i="1" smtClean="0">
                                      <a:latin typeface="Cambria Math" panose="02040503050406030204" pitchFamily="18" charset="0"/>
                                      <a:cs typeface="Segoe UI Semilight" panose="020B0402040204020203" pitchFamily="34" charset="0"/>
                                    </a:rPr>
                                    <m:t>𝑚𝑘</m:t>
                                  </m:r>
                                </m:sub>
                              </m:sSub>
                            </m:e>
                          </m:mr>
                        </m:m>
                      </m:e>
                    </m:d>
                  </m:oMath>
                </a14:m>
                <a:endParaRPr lang="en-SG" sz="1500" i="1">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8BD638D1-C8B4-B987-EAB6-9AB63465739B}"/>
                  </a:ext>
                </a:extLst>
              </p:cNvPr>
              <p:cNvSpPr txBox="1">
                <a:spLocks noRot="1" noChangeAspect="1" noMove="1" noResize="1" noEditPoints="1" noAdjustHandles="1" noChangeArrowheads="1" noChangeShapeType="1" noTextEdit="1"/>
              </p:cNvSpPr>
              <p:nvPr/>
            </p:nvSpPr>
            <p:spPr>
              <a:xfrm>
                <a:off x="304800" y="2290189"/>
                <a:ext cx="9291484" cy="1193596"/>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3E19A03-5081-31DB-A5B6-78C76A53DB12}"/>
                  </a:ext>
                </a:extLst>
              </p:cNvPr>
              <p:cNvSpPr txBox="1"/>
              <p:nvPr/>
            </p:nvSpPr>
            <p:spPr>
              <a:xfrm>
                <a:off x="3524438" y="4439504"/>
                <a:ext cx="4881080"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1</m:t>
                          </m:r>
                          <m:r>
                            <a:rPr lang="en-SG" sz="2800" b="0" i="1" smtClean="0">
                              <a:latin typeface="Cambria Math" panose="02040503050406030204" pitchFamily="18" charset="0"/>
                              <a:cs typeface="Segoe UI Semilight" panose="020B0402040204020203" pitchFamily="34" charset="0"/>
                            </a:rPr>
                            <m:t>)</m:t>
                          </m:r>
                        </m:sup>
                      </m:sSubSup>
                      <m:r>
                        <a:rPr lang="en-SG" sz="2800" b="0" i="1" smtClean="0">
                          <a:latin typeface="Cambria Math" panose="02040503050406030204" pitchFamily="18" charset="0"/>
                          <a:cs typeface="Segoe UI Semilight" panose="020B0402040204020203" pitchFamily="34" charset="0"/>
                        </a:rPr>
                        <m:t>=</m:t>
                      </m:r>
                      <m:sSup>
                        <m:sSupPr>
                          <m:ctrlPr>
                            <a:rPr lang="en-SG" sz="2800" i="1">
                              <a:latin typeface="Cambria Math" panose="02040503050406030204" pitchFamily="18" charset="0"/>
                              <a:cs typeface="Segoe UI Semilight" panose="020B0402040204020203" pitchFamily="34" charset="0"/>
                            </a:rPr>
                          </m:ctrlPr>
                        </m:sSupPr>
                        <m:e>
                          <m:r>
                            <a:rPr lang="en-SG" sz="2800" i="1">
                              <a:latin typeface="Cambria Math" panose="02040503050406030204" pitchFamily="18" charset="0"/>
                              <a:cs typeface="Segoe UI Semilight" panose="020B0402040204020203" pitchFamily="34" charset="0"/>
                            </a:rPr>
                            <m:t>𝑊</m:t>
                          </m:r>
                        </m:e>
                        <m:sup>
                          <m:r>
                            <a:rPr lang="en-SG" sz="2800" i="1">
                              <a:latin typeface="Cambria Math" panose="02040503050406030204" pitchFamily="18" charset="0"/>
                              <a:cs typeface="Segoe UI Semilight" panose="020B0402040204020203" pitchFamily="34" charset="0"/>
                            </a:rPr>
                            <m:t>𝑇</m:t>
                          </m:r>
                        </m:sup>
                      </m:sSup>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Sup>
                            <m:sSubSupPr>
                              <m:ctrlPr>
                                <a:rPr lang="en-SG" sz="2800" b="0" i="1" smtClean="0">
                                  <a:latin typeface="Cambria Math" panose="02040503050406030204" pitchFamily="18" charset="0"/>
                                  <a:cs typeface="Segoe UI Semilight" panose="020B0402040204020203" pitchFamily="34" charset="0"/>
                                </a:rPr>
                              </m:ctrlPr>
                            </m:sSubSupPr>
                            <m:e>
                              <m:sSup>
                                <m:sSupPr>
                                  <m:ctrlPr>
                                    <a:rPr lang="en-SG" sz="2800" b="0" i="1" smtClean="0">
                                      <a:latin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cs typeface="Segoe UI Semilight" panose="020B0402040204020203" pitchFamily="34" charset="0"/>
                                    </a:rPr>
                                    <m:t>𝑊</m:t>
                                  </m:r>
                                </m:e>
                                <m:sup>
                                  <m:r>
                                    <a:rPr lang="en-SG" sz="2800" b="0" i="1" smtClean="0">
                                      <a:latin typeface="Cambria Math" panose="02040503050406030204" pitchFamily="18" charset="0"/>
                                      <a:cs typeface="Segoe UI Semilight" panose="020B0402040204020203" pitchFamily="34" charset="0"/>
                                    </a:rPr>
                                    <m:t>𝑇</m:t>
                                  </m:r>
                                </m:sup>
                              </m:sSup>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𝑗</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e>
                      </m:nary>
                    </m:oMath>
                  </m:oMathPara>
                </a14:m>
                <a:endParaRPr lang="en-SG" sz="2800" i="1">
                  <a:latin typeface="Segoe UI Semilight" panose="020B0402040204020203" pitchFamily="34" charset="0"/>
                  <a:cs typeface="Segoe UI Semilight" panose="020B0402040204020203" pitchFamily="34" charset="0"/>
                </a:endParaRPr>
              </a:p>
            </p:txBody>
          </p:sp>
        </mc:Choice>
        <mc:Fallback>
          <p:sp>
            <p:nvSpPr>
              <p:cNvPr id="4" name="TextBox 3">
                <a:extLst>
                  <a:ext uri="{FF2B5EF4-FFF2-40B4-BE49-F238E27FC236}">
                    <a16:creationId xmlns:a16="http://schemas.microsoft.com/office/drawing/2014/main" id="{73E19A03-5081-31DB-A5B6-78C76A53DB12}"/>
                  </a:ext>
                </a:extLst>
              </p:cNvPr>
              <p:cNvSpPr txBox="1">
                <a:spLocks noRot="1" noChangeAspect="1" noMove="1" noResize="1" noEditPoints="1" noAdjustHandles="1" noChangeArrowheads="1" noChangeShapeType="1" noTextEdit="1"/>
              </p:cNvSpPr>
              <p:nvPr/>
            </p:nvSpPr>
            <p:spPr>
              <a:xfrm>
                <a:off x="3524438" y="4439504"/>
                <a:ext cx="4881080" cy="1101135"/>
              </a:xfrm>
              <a:prstGeom prst="rect">
                <a:avLst/>
              </a:prstGeom>
              <a:blipFill>
                <a:blip r:embed="rId3"/>
                <a:stretch>
                  <a:fillRect/>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12984430-AD42-B938-154C-EEDA014D55A2}"/>
              </a:ext>
            </a:extLst>
          </p:cNvPr>
          <p:cNvSpPr txBox="1"/>
          <p:nvPr/>
        </p:nvSpPr>
        <p:spPr>
          <a:xfrm>
            <a:off x="413495" y="3740951"/>
            <a:ext cx="2223686" cy="369332"/>
          </a:xfrm>
          <a:prstGeom prst="rect">
            <a:avLst/>
          </a:prstGeom>
          <a:noFill/>
        </p:spPr>
        <p:txBody>
          <a:bodyPr wrap="none" rtlCol="0">
            <a:spAutoFit/>
          </a:bodyPr>
          <a:lstStyle/>
          <a:p>
            <a:r>
              <a:rPr lang="en-US" i="1">
                <a:latin typeface="Segoe UI Semilight" panose="020B0402040204020203" pitchFamily="34" charset="0"/>
                <a:cs typeface="Segoe UI Semilight" panose="020B0402040204020203" pitchFamily="34" charset="0"/>
              </a:rPr>
              <a:t>Replacing A with A+I</a:t>
            </a:r>
          </a:p>
        </p:txBody>
      </p:sp>
      <p:sp>
        <p:nvSpPr>
          <p:cNvPr id="6" name="Oval 5">
            <a:extLst>
              <a:ext uri="{FF2B5EF4-FFF2-40B4-BE49-F238E27FC236}">
                <a16:creationId xmlns:a16="http://schemas.microsoft.com/office/drawing/2014/main" id="{707C7AA7-0F5F-ECD3-361D-B129E9BC118C}"/>
              </a:ext>
            </a:extLst>
          </p:cNvPr>
          <p:cNvSpPr/>
          <p:nvPr/>
        </p:nvSpPr>
        <p:spPr>
          <a:xfrm rot="18484583">
            <a:off x="1270610" y="5132088"/>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8697C67-DFFA-7BD6-2790-4DA34305448F}"/>
              </a:ext>
            </a:extLst>
          </p:cNvPr>
          <p:cNvSpPr/>
          <p:nvPr/>
        </p:nvSpPr>
        <p:spPr>
          <a:xfrm rot="611262">
            <a:off x="1270609" y="4186149"/>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D3BD4F-70D3-2DC4-5ED5-26D015A7D8C0}"/>
              </a:ext>
            </a:extLst>
          </p:cNvPr>
          <p:cNvSpPr/>
          <p:nvPr/>
        </p:nvSpPr>
        <p:spPr>
          <a:xfrm rot="19638728">
            <a:off x="2092727" y="5869118"/>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480672-83A9-840E-A505-7198D41E41A6}"/>
              </a:ext>
            </a:extLst>
          </p:cNvPr>
          <p:cNvSpPr/>
          <p:nvPr/>
        </p:nvSpPr>
        <p:spPr>
          <a:xfrm rot="4213359">
            <a:off x="565079" y="5822264"/>
            <a:ext cx="457200" cy="45720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7AE402C-D01D-C961-0E12-A9667A92097F}"/>
              </a:ext>
            </a:extLst>
          </p:cNvPr>
          <p:cNvCxnSpPr>
            <a:cxnSpLocks/>
            <a:stCxn id="9" idx="1"/>
            <a:endCxn id="6" idx="2"/>
          </p:cNvCxnSpPr>
          <p:nvPr/>
        </p:nvCxnSpPr>
        <p:spPr>
          <a:xfrm flipV="1">
            <a:off x="891094" y="5540639"/>
            <a:ext cx="467136" cy="303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F09541-E5ED-FB74-AD59-1813A677F593}"/>
              </a:ext>
            </a:extLst>
          </p:cNvPr>
          <p:cNvCxnSpPr>
            <a:cxnSpLocks/>
            <a:stCxn id="7" idx="4"/>
            <a:endCxn id="6" idx="7"/>
          </p:cNvCxnSpPr>
          <p:nvPr/>
        </p:nvCxnSpPr>
        <p:spPr>
          <a:xfrm>
            <a:off x="1458776" y="4639745"/>
            <a:ext cx="12877" cy="494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1EE2D9-0BEB-6142-2DBF-6BC43CC8C0F1}"/>
              </a:ext>
            </a:extLst>
          </p:cNvPr>
          <p:cNvCxnSpPr>
            <a:cxnSpLocks/>
            <a:stCxn id="8" idx="0"/>
            <a:endCxn id="6" idx="4"/>
          </p:cNvCxnSpPr>
          <p:nvPr/>
        </p:nvCxnSpPr>
        <p:spPr>
          <a:xfrm flipH="1" flipV="1">
            <a:off x="1679161" y="5501668"/>
            <a:ext cx="518708" cy="4036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0D5F313-A74B-5D65-35FC-746779521768}"/>
              </a:ext>
            </a:extLst>
          </p:cNvPr>
          <p:cNvGrpSpPr/>
          <p:nvPr/>
        </p:nvGrpSpPr>
        <p:grpSpPr>
          <a:xfrm>
            <a:off x="551660" y="6275599"/>
            <a:ext cx="8040689" cy="353497"/>
            <a:chOff x="551656" y="6275595"/>
            <a:chExt cx="8040689" cy="353497"/>
          </a:xfrm>
        </p:grpSpPr>
        <p:sp>
          <p:nvSpPr>
            <p:cNvPr id="14" name="TextBox 2">
              <a:extLst>
                <a:ext uri="{FF2B5EF4-FFF2-40B4-BE49-F238E27FC236}">
                  <a16:creationId xmlns:a16="http://schemas.microsoft.com/office/drawing/2014/main" id="{4A951F90-F511-1EF8-A6BC-51D37FD0DA5A}"/>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5" name="Straight Connector 14">
              <a:extLst>
                <a:ext uri="{FF2B5EF4-FFF2-40B4-BE49-F238E27FC236}">
                  <a16:creationId xmlns:a16="http://schemas.microsoft.com/office/drawing/2014/main" id="{DC11B836-0C07-644B-9212-259EC4B69863}"/>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39A15F-DB2E-4ED0-0819-89070B238706}"/>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421B76E3-B9D4-338A-8909-8F10614D8E2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8" name="Straight Connector 17">
              <a:extLst>
                <a:ext uri="{FF2B5EF4-FFF2-40B4-BE49-F238E27FC236}">
                  <a16:creationId xmlns:a16="http://schemas.microsoft.com/office/drawing/2014/main" id="{F521BD3A-01FF-3218-B2F5-5E8D0A0C7ED8}"/>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E7B919D7-C172-6810-C285-AEF641453CCC}"/>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20" name="Straight Connector 19">
              <a:extLst>
                <a:ext uri="{FF2B5EF4-FFF2-40B4-BE49-F238E27FC236}">
                  <a16:creationId xmlns:a16="http://schemas.microsoft.com/office/drawing/2014/main" id="{EC4A9D9D-1667-47F7-A2A2-39731283233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9">
              <a:extLst>
                <a:ext uri="{FF2B5EF4-FFF2-40B4-BE49-F238E27FC236}">
                  <a16:creationId xmlns:a16="http://schemas.microsoft.com/office/drawing/2014/main" id="{4B4EE955-9B9B-A481-357D-E3A69AE6707B}"/>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37250802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770F0-0C2D-C118-0A2F-DBBA30F5628B}"/>
              </a:ext>
            </a:extLst>
          </p:cNvPr>
          <p:cNvSpPr>
            <a:spLocks noGrp="1"/>
          </p:cNvSpPr>
          <p:nvPr>
            <p:ph type="title"/>
          </p:nvPr>
        </p:nvSpPr>
        <p:spPr/>
        <p:txBody>
          <a:bodyPr/>
          <a:lstStyle/>
          <a:p>
            <a:r>
              <a:rPr lang="en-SG"/>
              <a:t>Add edge weights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51FCBDF-DD62-6A09-C8AE-9F2979F7E7E7}"/>
                  </a:ext>
                </a:extLst>
              </p:cNvPr>
              <p:cNvSpPr txBox="1"/>
              <p:nvPr/>
            </p:nvSpPr>
            <p:spPr>
              <a:xfrm>
                <a:off x="2131460" y="1832939"/>
                <a:ext cx="4881080"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+1)</m:t>
                          </m:r>
                        </m:sup>
                      </m:sSubSup>
                      <m:r>
                        <a:rPr lang="en-SG" sz="2800" b="0" i="1" smtClean="0">
                          <a:latin typeface="Cambria Math" panose="02040503050406030204" pitchFamily="18" charset="0"/>
                          <a:cs typeface="Segoe UI Semilight" panose="020B0402040204020203" pitchFamily="34" charset="0"/>
                        </a:rPr>
                        <m:t>=</m:t>
                      </m:r>
                      <m:sSup>
                        <m:sSupPr>
                          <m:ctrlPr>
                            <a:rPr lang="en-SG" sz="2800" i="1">
                              <a:latin typeface="Cambria Math" panose="02040503050406030204" pitchFamily="18" charset="0"/>
                              <a:cs typeface="Segoe UI Semilight" panose="020B0402040204020203" pitchFamily="34" charset="0"/>
                            </a:rPr>
                          </m:ctrlPr>
                        </m:sSupPr>
                        <m:e>
                          <m:r>
                            <a:rPr lang="en-SG" sz="2800" i="1">
                              <a:latin typeface="Cambria Math" panose="02040503050406030204" pitchFamily="18" charset="0"/>
                              <a:cs typeface="Segoe UI Semilight" panose="020B0402040204020203" pitchFamily="34" charset="0"/>
                            </a:rPr>
                            <m:t>𝑊</m:t>
                          </m:r>
                        </m:e>
                        <m:sup>
                          <m:r>
                            <a:rPr lang="en-SG" sz="2800" i="1">
                              <a:latin typeface="Cambria Math" panose="02040503050406030204" pitchFamily="18" charset="0"/>
                              <a:cs typeface="Segoe UI Semilight" panose="020B0402040204020203" pitchFamily="34" charset="0"/>
                            </a:rPr>
                            <m:t>𝑇</m:t>
                          </m:r>
                        </m:sup>
                      </m:sSup>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Sup>
                            <m:sSubSupPr>
                              <m:ctrlPr>
                                <a:rPr lang="en-SG" sz="2800" b="0" i="1" smtClean="0">
                                  <a:latin typeface="Cambria Math" panose="02040503050406030204" pitchFamily="18" charset="0"/>
                                  <a:cs typeface="Segoe UI Semilight" panose="020B0402040204020203" pitchFamily="34" charset="0"/>
                                </a:rPr>
                              </m:ctrlPr>
                            </m:sSubSupPr>
                            <m:e>
                              <m:sSup>
                                <m:sSupPr>
                                  <m:ctrlPr>
                                    <a:rPr lang="en-SG" sz="2800" b="0" i="1" smtClean="0">
                                      <a:latin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cs typeface="Segoe UI Semilight" panose="020B0402040204020203" pitchFamily="34" charset="0"/>
                                    </a:rPr>
                                    <m:t>𝑊</m:t>
                                  </m:r>
                                </m:e>
                                <m:sup>
                                  <m:r>
                                    <a:rPr lang="en-SG" sz="2800" b="0" i="1" smtClean="0">
                                      <a:latin typeface="Cambria Math" panose="02040503050406030204" pitchFamily="18" charset="0"/>
                                      <a:cs typeface="Segoe UI Semilight" panose="020B0402040204020203" pitchFamily="34" charset="0"/>
                                    </a:rPr>
                                    <m:t>𝑇</m:t>
                                  </m:r>
                                </m:sup>
                              </m:sSup>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𝑗</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e>
                      </m:nary>
                    </m:oMath>
                  </m:oMathPara>
                </a14:m>
                <a:endParaRPr lang="en-SG" sz="2800" i="1">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C51FCBDF-DD62-6A09-C8AE-9F2979F7E7E7}"/>
                  </a:ext>
                </a:extLst>
              </p:cNvPr>
              <p:cNvSpPr txBox="1">
                <a:spLocks noRot="1" noChangeAspect="1" noMove="1" noResize="1" noEditPoints="1" noAdjustHandles="1" noChangeArrowheads="1" noChangeShapeType="1" noTextEdit="1"/>
              </p:cNvSpPr>
              <p:nvPr/>
            </p:nvSpPr>
            <p:spPr>
              <a:xfrm>
                <a:off x="2131460" y="1832939"/>
                <a:ext cx="4881080" cy="1101135"/>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60F8880-93A7-3268-4704-0CA7C43B3458}"/>
                  </a:ext>
                </a:extLst>
              </p:cNvPr>
              <p:cNvSpPr txBox="1"/>
              <p:nvPr/>
            </p:nvSpPr>
            <p:spPr>
              <a:xfrm>
                <a:off x="1912714" y="4802113"/>
                <a:ext cx="5318571"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+1)</m:t>
                          </m:r>
                        </m:sup>
                      </m:sSubSup>
                      <m:r>
                        <a:rPr lang="en-SG" sz="2800" b="0" i="1" smtClean="0">
                          <a:latin typeface="Cambria Math" panose="02040503050406030204" pitchFamily="18" charset="0"/>
                          <a:cs typeface="Segoe UI Semilight" panose="020B0402040204020203" pitchFamily="34" charset="0"/>
                        </a:rPr>
                        <m:t>=</m:t>
                      </m:r>
                      <m:sSup>
                        <m:sSupPr>
                          <m:ctrlPr>
                            <a:rPr lang="en-SG" sz="2800" i="1">
                              <a:latin typeface="Cambria Math" panose="02040503050406030204" pitchFamily="18" charset="0"/>
                              <a:cs typeface="Segoe UI Semilight" panose="020B0402040204020203" pitchFamily="34" charset="0"/>
                            </a:rPr>
                          </m:ctrlPr>
                        </m:sSupPr>
                        <m:e>
                          <m:r>
                            <a:rPr lang="en-SG" sz="2800" i="1">
                              <a:latin typeface="Cambria Math" panose="02040503050406030204" pitchFamily="18" charset="0"/>
                              <a:cs typeface="Segoe UI Semilight" panose="020B0402040204020203" pitchFamily="34" charset="0"/>
                            </a:rPr>
                            <m:t>𝑊</m:t>
                          </m:r>
                        </m:e>
                        <m:sup>
                          <m:r>
                            <a:rPr lang="en-SG" sz="2800" i="1">
                              <a:latin typeface="Cambria Math" panose="02040503050406030204" pitchFamily="18" charset="0"/>
                              <a:cs typeface="Segoe UI Semilight" panose="020B0402040204020203" pitchFamily="34" charset="0"/>
                            </a:rPr>
                            <m:t>𝑇</m:t>
                          </m:r>
                        </m:sup>
                      </m:sSup>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Sup>
                            <m:sSubSupPr>
                              <m:ctrlPr>
                                <a:rPr lang="en-SG" sz="2800" b="0" i="1" smtClean="0">
                                  <a:latin typeface="Cambria Math" panose="02040503050406030204" pitchFamily="18" charset="0"/>
                                  <a:cs typeface="Segoe UI Semilight" panose="020B0402040204020203" pitchFamily="34" charset="0"/>
                                </a:rPr>
                              </m:ctrlPr>
                            </m:sSubSupPr>
                            <m:e>
                              <m:sSub>
                                <m:sSubPr>
                                  <m:ctrlPr>
                                    <a:rPr lang="en-SG" sz="2800" b="0" i="1" smtClean="0">
                                      <a:latin typeface="Cambria Math" panose="02040503050406030204" pitchFamily="18" charset="0"/>
                                      <a:cs typeface="Segoe UI Semilight" panose="020B0402040204020203" pitchFamily="34" charset="0"/>
                                    </a:rPr>
                                  </m:ctrlPr>
                                </m:sSubPr>
                                <m:e>
                                  <m:r>
                                    <a:rPr lang="en-SG" sz="2800" b="0" i="1" smtClean="0">
                                      <a:latin typeface="Cambria Math" panose="02040503050406030204" pitchFamily="18" charset="0"/>
                                      <a:cs typeface="Segoe UI Semilight" panose="020B0402040204020203" pitchFamily="34" charset="0"/>
                                    </a:rPr>
                                    <m:t>𝑒</m:t>
                                  </m:r>
                                </m:e>
                                <m:sub>
                                  <m: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𝑖</m:t>
                                  </m:r>
                                </m:sub>
                              </m:sSub>
                              <m:sSup>
                                <m:sSupPr>
                                  <m:ctrlPr>
                                    <a:rPr lang="en-SG" sz="2800" b="0" i="1" smtClean="0">
                                      <a:latin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cs typeface="Segoe UI Semilight" panose="020B0402040204020203" pitchFamily="34" charset="0"/>
                                    </a:rPr>
                                    <m:t>𝑊</m:t>
                                  </m:r>
                                </m:e>
                                <m:sup>
                                  <m:r>
                                    <a:rPr lang="en-SG" sz="2800" b="0" i="1" smtClean="0">
                                      <a:latin typeface="Cambria Math" panose="02040503050406030204" pitchFamily="18" charset="0"/>
                                      <a:cs typeface="Segoe UI Semilight" panose="020B0402040204020203" pitchFamily="34" charset="0"/>
                                    </a:rPr>
                                    <m:t>𝑇</m:t>
                                  </m:r>
                                </m:sup>
                              </m:sSup>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𝑗</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e>
                      </m:nary>
                    </m:oMath>
                  </m:oMathPara>
                </a14:m>
                <a:endParaRPr lang="en-SG" sz="2800" i="1">
                  <a:latin typeface="Segoe UI Semilight" panose="020B0402040204020203" pitchFamily="34" charset="0"/>
                  <a:cs typeface="Segoe UI Semilight" panose="020B0402040204020203" pitchFamily="34" charset="0"/>
                </a:endParaRPr>
              </a:p>
            </p:txBody>
          </p:sp>
        </mc:Choice>
        <mc:Fallback>
          <p:sp>
            <p:nvSpPr>
              <p:cNvPr id="4" name="TextBox 3">
                <a:extLst>
                  <a:ext uri="{FF2B5EF4-FFF2-40B4-BE49-F238E27FC236}">
                    <a16:creationId xmlns:a16="http://schemas.microsoft.com/office/drawing/2014/main" id="{760F8880-93A7-3268-4704-0CA7C43B3458}"/>
                  </a:ext>
                </a:extLst>
              </p:cNvPr>
              <p:cNvSpPr txBox="1">
                <a:spLocks noRot="1" noChangeAspect="1" noMove="1" noResize="1" noEditPoints="1" noAdjustHandles="1" noChangeArrowheads="1" noChangeShapeType="1" noTextEdit="1"/>
              </p:cNvSpPr>
              <p:nvPr/>
            </p:nvSpPr>
            <p:spPr>
              <a:xfrm>
                <a:off x="1912714" y="4802113"/>
                <a:ext cx="5318571" cy="1101135"/>
              </a:xfrm>
              <a:prstGeom prst="rect">
                <a:avLst/>
              </a:prstGeom>
              <a:blipFill>
                <a:blip r:embed="rId3"/>
                <a:stretch>
                  <a:fillRect/>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EAA8FB82-13C0-39DE-9C7F-B0A466570698}"/>
              </a:ext>
            </a:extLst>
          </p:cNvPr>
          <p:cNvCxnSpPr/>
          <p:nvPr/>
        </p:nvCxnSpPr>
        <p:spPr>
          <a:xfrm>
            <a:off x="4572000" y="3200400"/>
            <a:ext cx="0" cy="12496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FB07A4F-349D-2203-0772-453F4505B2F2}"/>
              </a:ext>
            </a:extLst>
          </p:cNvPr>
          <p:cNvGrpSpPr/>
          <p:nvPr/>
        </p:nvGrpSpPr>
        <p:grpSpPr>
          <a:xfrm>
            <a:off x="551660" y="6275599"/>
            <a:ext cx="8040689" cy="353497"/>
            <a:chOff x="551656" y="6275595"/>
            <a:chExt cx="8040689" cy="353497"/>
          </a:xfrm>
        </p:grpSpPr>
        <p:sp>
          <p:nvSpPr>
            <p:cNvPr id="7" name="TextBox 2">
              <a:extLst>
                <a:ext uri="{FF2B5EF4-FFF2-40B4-BE49-F238E27FC236}">
                  <a16:creationId xmlns:a16="http://schemas.microsoft.com/office/drawing/2014/main" id="{CBC11614-385B-81CA-FDA2-40DD87A545F8}"/>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8" name="Straight Connector 7">
              <a:extLst>
                <a:ext uri="{FF2B5EF4-FFF2-40B4-BE49-F238E27FC236}">
                  <a16:creationId xmlns:a16="http://schemas.microsoft.com/office/drawing/2014/main" id="{955E1941-83C1-7512-EBD2-13AD875DB196}"/>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F650D-F7AC-0AE0-605F-BCF9A2FBAA4C}"/>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3559475B-7054-BC9E-9130-5A5C8B34BFED}"/>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1" name="Straight Connector 10">
              <a:extLst>
                <a:ext uri="{FF2B5EF4-FFF2-40B4-BE49-F238E27FC236}">
                  <a16:creationId xmlns:a16="http://schemas.microsoft.com/office/drawing/2014/main" id="{4BD97BF8-F95D-5658-2847-509E1D938B3F}"/>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C59B0063-F641-ACF9-AFFC-A2EFB84174ED}"/>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012C6BCF-7E29-77B2-7C8A-B4567EA2882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F4D2EC53-C32D-5160-E9B6-726758D5DA0B}"/>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6062174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0640-A1B3-3BAF-D24B-C42F12DFF6F3}"/>
              </a:ext>
            </a:extLst>
          </p:cNvPr>
          <p:cNvSpPr>
            <a:spLocks noGrp="1"/>
          </p:cNvSpPr>
          <p:nvPr>
            <p:ph type="title"/>
          </p:nvPr>
        </p:nvSpPr>
        <p:spPr/>
        <p:txBody>
          <a:bodyPr/>
          <a:lstStyle/>
          <a:p>
            <a:r>
              <a:rPr lang="en-SG"/>
              <a:t>Introduction</a:t>
            </a:r>
          </a:p>
        </p:txBody>
      </p:sp>
      <p:sp>
        <p:nvSpPr>
          <p:cNvPr id="3" name="TextBox 2">
            <a:extLst>
              <a:ext uri="{FF2B5EF4-FFF2-40B4-BE49-F238E27FC236}">
                <a16:creationId xmlns:a16="http://schemas.microsoft.com/office/drawing/2014/main" id="{0D19B7FD-F024-3883-4996-9BB537B17A0B}"/>
              </a:ext>
            </a:extLst>
          </p:cNvPr>
          <p:cNvSpPr txBox="1"/>
          <p:nvPr/>
        </p:nvSpPr>
        <p:spPr>
          <a:xfrm>
            <a:off x="628650" y="2176598"/>
            <a:ext cx="7886700" cy="3108543"/>
          </a:xfrm>
          <a:prstGeom prst="rect">
            <a:avLst/>
          </a:prstGeom>
          <a:noFill/>
        </p:spPr>
        <p:txBody>
          <a:bodyPr wrap="square" rtlCol="0">
            <a:spAutoFit/>
          </a:bodyPr>
          <a:lstStyle/>
          <a:p>
            <a:pPr marL="285750" indent="-285750" algn="l">
              <a:buFont typeface="Arial" panose="020B0604020202020204" pitchFamily="34" charset="0"/>
              <a:buChar char="•"/>
            </a:pPr>
            <a:r>
              <a:rPr lang="en-SG" sz="2800" i="1" dirty="0">
                <a:latin typeface="Segoe UI Semilight" panose="020B0402040204020203" pitchFamily="34" charset="0"/>
                <a:cs typeface="Segoe UI Semilight" panose="020B0402040204020203" pitchFamily="34" charset="0"/>
              </a:rPr>
              <a:t>What we will be covering</a:t>
            </a:r>
          </a:p>
          <a:p>
            <a:pPr marL="742950" lvl="1" indent="-285750">
              <a:buFont typeface="Arial" panose="020B0604020202020204" pitchFamily="34" charset="0"/>
              <a:buChar char="•"/>
            </a:pPr>
            <a:r>
              <a:rPr lang="en-SG" sz="2800" i="1" dirty="0">
                <a:latin typeface="Segoe UI Semilight" panose="020B0402040204020203" pitchFamily="34" charset="0"/>
                <a:cs typeface="Segoe UI Semilight" panose="020B0402040204020203" pitchFamily="34" charset="0"/>
              </a:rPr>
              <a:t>Recap on ANN and implementation</a:t>
            </a:r>
          </a:p>
          <a:p>
            <a:pPr marL="742950" lvl="1" indent="-285750">
              <a:buFont typeface="Arial" panose="020B0604020202020204" pitchFamily="34" charset="0"/>
              <a:buChar char="•"/>
            </a:pPr>
            <a:r>
              <a:rPr lang="en-SG" sz="2800" i="1" dirty="0">
                <a:latin typeface="Segoe UI Semilight" panose="020B0402040204020203" pitchFamily="34" charset="0"/>
                <a:cs typeface="Segoe UI Semilight" panose="020B0402040204020203" pitchFamily="34" charset="0"/>
              </a:rPr>
              <a:t>Recap on Graph theory and implementation</a:t>
            </a:r>
          </a:p>
          <a:p>
            <a:pPr marL="742950" lvl="1" indent="-285750">
              <a:buFont typeface="Arial" panose="020B0604020202020204" pitchFamily="34" charset="0"/>
              <a:buChar char="•"/>
            </a:pPr>
            <a:r>
              <a:rPr lang="en-SG" sz="2800" i="1" dirty="0">
                <a:latin typeface="Segoe UI Semilight" panose="020B0402040204020203" pitchFamily="34" charset="0"/>
                <a:cs typeface="Segoe UI Semilight" panose="020B0402040204020203" pitchFamily="34" charset="0"/>
              </a:rPr>
              <a:t>Spatial GNNs</a:t>
            </a:r>
          </a:p>
          <a:p>
            <a:pPr marL="742950" lvl="1" indent="-285750">
              <a:buFont typeface="Arial" panose="020B0604020202020204" pitchFamily="34" charset="0"/>
              <a:buChar char="•"/>
            </a:pPr>
            <a:r>
              <a:rPr lang="en-SG" sz="2800" i="1" dirty="0">
                <a:latin typeface="Segoe UI Semilight" panose="020B0402040204020203" pitchFamily="34" charset="0"/>
                <a:cs typeface="Segoe UI Semilight" panose="020B0402040204020203" pitchFamily="34" charset="0"/>
              </a:rPr>
              <a:t>Different existing Architectures</a:t>
            </a:r>
          </a:p>
          <a:p>
            <a:pPr marL="742950" lvl="1" indent="-285750">
              <a:buFont typeface="Arial" panose="020B0604020202020204" pitchFamily="34" charset="0"/>
              <a:buChar char="•"/>
            </a:pPr>
            <a:r>
              <a:rPr lang="en-SG" sz="2800" i="1" dirty="0">
                <a:latin typeface="Segoe UI Semilight" panose="020B0402040204020203" pitchFamily="34" charset="0"/>
                <a:cs typeface="Segoe UI Semilight" panose="020B0402040204020203" pitchFamily="34" charset="0"/>
              </a:rPr>
              <a:t>Implementation of Graph Neural Networks</a:t>
            </a:r>
          </a:p>
          <a:p>
            <a:pPr marL="742950" lvl="1" indent="-285750">
              <a:buFont typeface="Arial" panose="020B0604020202020204" pitchFamily="34" charset="0"/>
              <a:buChar char="•"/>
            </a:pPr>
            <a:r>
              <a:rPr lang="en-SG" sz="2800" i="1" dirty="0">
                <a:latin typeface="Segoe UI Semilight" panose="020B0402040204020203" pitchFamily="34" charset="0"/>
                <a:cs typeface="Segoe UI Semilight" panose="020B0402040204020203" pitchFamily="34" charset="0"/>
              </a:rPr>
              <a:t>GSP and Spectral GNNs and implementation</a:t>
            </a:r>
          </a:p>
        </p:txBody>
      </p:sp>
    </p:spTree>
    <p:extLst>
      <p:ext uri="{BB962C8B-B14F-4D97-AF65-F5344CB8AC3E}">
        <p14:creationId xmlns:p14="http://schemas.microsoft.com/office/powerpoint/2010/main" val="99901604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6EA8-7B81-D071-FC9F-D45600FF3A48}"/>
              </a:ext>
            </a:extLst>
          </p:cNvPr>
          <p:cNvSpPr>
            <a:spLocks noGrp="1"/>
          </p:cNvSpPr>
          <p:nvPr>
            <p:ph type="title"/>
          </p:nvPr>
        </p:nvSpPr>
        <p:spPr/>
        <p:txBody>
          <a:bodyPr/>
          <a:lstStyle/>
          <a:p>
            <a:r>
              <a:rPr lang="en-SG"/>
              <a:t>Generalised GNN Layer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5A1D65E-7F0D-EDC0-7672-FDB14D669125}"/>
                  </a:ext>
                </a:extLst>
              </p:cNvPr>
              <p:cNvSpPr txBox="1"/>
              <p:nvPr/>
            </p:nvSpPr>
            <p:spPr>
              <a:xfrm>
                <a:off x="2131460" y="2211330"/>
                <a:ext cx="4881080" cy="1101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SG" sz="2800" i="1" smtClean="0">
                              <a:latin typeface="Cambria Math" panose="02040503050406030204" pitchFamily="18" charset="0"/>
                              <a:cs typeface="Segoe UI Semilight" panose="020B0402040204020203" pitchFamily="34" charset="0"/>
                            </a:rPr>
                          </m:ctrlPr>
                        </m:sSubSupPr>
                        <m:e>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1</m:t>
                          </m:r>
                          <m:r>
                            <a:rPr lang="en-SG" sz="2800" b="0" i="1" smtClean="0">
                              <a:latin typeface="Cambria Math" panose="02040503050406030204" pitchFamily="18" charset="0"/>
                              <a:cs typeface="Segoe UI Semilight" panose="020B0402040204020203" pitchFamily="34" charset="0"/>
                            </a:rPr>
                            <m:t>)</m:t>
                          </m:r>
                        </m:sup>
                      </m:sSubSup>
                      <m:r>
                        <a:rPr lang="en-SG" sz="2800" b="0" i="1" smtClean="0">
                          <a:latin typeface="Cambria Math" panose="02040503050406030204" pitchFamily="18" charset="0"/>
                          <a:cs typeface="Segoe UI Semilight" panose="020B0402040204020203" pitchFamily="34" charset="0"/>
                        </a:rPr>
                        <m:t>=</m:t>
                      </m:r>
                      <m:sSup>
                        <m:sSupPr>
                          <m:ctrlPr>
                            <a:rPr lang="en-SG" sz="2800" i="1">
                              <a:latin typeface="Cambria Math" panose="02040503050406030204" pitchFamily="18" charset="0"/>
                              <a:cs typeface="Segoe UI Semilight" panose="020B0402040204020203" pitchFamily="34" charset="0"/>
                            </a:rPr>
                          </m:ctrlPr>
                        </m:sSupPr>
                        <m:e>
                          <m:r>
                            <a:rPr lang="en-SG" sz="2800" i="1">
                              <a:latin typeface="Cambria Math" panose="02040503050406030204" pitchFamily="18" charset="0"/>
                              <a:cs typeface="Segoe UI Semilight" panose="020B0402040204020203" pitchFamily="34" charset="0"/>
                            </a:rPr>
                            <m:t>𝑊</m:t>
                          </m:r>
                        </m:e>
                        <m:sup>
                          <m:r>
                            <a:rPr lang="en-SG" sz="2800" i="1">
                              <a:latin typeface="Cambria Math" panose="02040503050406030204" pitchFamily="18" charset="0"/>
                              <a:cs typeface="Segoe UI Semilight" panose="020B0402040204020203" pitchFamily="34" charset="0"/>
                            </a:rPr>
                            <m:t>𝑇</m:t>
                          </m:r>
                        </m:sup>
                      </m:sSup>
                      <m:sSubSup>
                        <m:sSubSupPr>
                          <m:ctrlPr>
                            <a:rPr lang="en-SG" sz="2800" i="1">
                              <a:latin typeface="Cambria Math" panose="02040503050406030204" pitchFamily="18" charset="0"/>
                              <a:cs typeface="Segoe UI Semilight" panose="020B0402040204020203" pitchFamily="34" charset="0"/>
                            </a:rPr>
                          </m:ctrlPr>
                        </m:sSubSupPr>
                        <m:e>
                          <m:r>
                            <a:rPr lang="en-SG" sz="2800" i="1">
                              <a:latin typeface="Cambria Math" panose="02040503050406030204" pitchFamily="18" charset="0"/>
                              <a:cs typeface="Segoe UI Semilight" panose="020B0402040204020203" pitchFamily="34" charset="0"/>
                            </a:rPr>
                            <m:t>h</m:t>
                          </m:r>
                        </m:e>
                        <m:sub>
                          <m:r>
                            <a:rPr lang="en-SG" sz="2800" i="1">
                              <a:latin typeface="Cambria Math" panose="02040503050406030204" pitchFamily="18" charset="0"/>
                              <a:cs typeface="Segoe UI Semilight" panose="020B0402040204020203" pitchFamily="34" charset="0"/>
                            </a:rPr>
                            <m:t>𝑖</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r>
                        <a:rPr lang="en-SG" sz="2800" b="0" i="1" smtClean="0">
                          <a:latin typeface="Cambria Math" panose="02040503050406030204" pitchFamily="18" charset="0"/>
                          <a:cs typeface="Segoe UI Semilight" panose="020B0402040204020203" pitchFamily="34" charset="0"/>
                        </a:rPr>
                        <m:t>+</m:t>
                      </m:r>
                      <m:nary>
                        <m:naryPr>
                          <m:chr m:val="∑"/>
                          <m:supHide m:val="on"/>
                          <m:ctrlPr>
                            <a:rPr lang="en-SG" sz="2800" b="0" i="1" smtClean="0">
                              <a:latin typeface="Cambria Math" panose="02040503050406030204" pitchFamily="18" charset="0"/>
                              <a:cs typeface="Segoe UI Semilight" panose="020B0402040204020203" pitchFamily="34" charset="0"/>
                            </a:rPr>
                          </m:ctrlPr>
                        </m:naryPr>
                        <m:sub>
                          <m:r>
                            <m:rPr>
                              <m:brk m:alnAt="7"/>
                            </m:rPr>
                            <a:rPr lang="en-SG" sz="2800" b="0" i="1" smtClean="0">
                              <a:latin typeface="Cambria Math" panose="02040503050406030204" pitchFamily="18" charset="0"/>
                              <a:cs typeface="Segoe UI Semilight" panose="020B0402040204020203" pitchFamily="34" charset="0"/>
                            </a:rPr>
                            <m:t>𝑗</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ℵ</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e>
                          <m:sSubSup>
                            <m:sSubSupPr>
                              <m:ctrlPr>
                                <a:rPr lang="en-SG" sz="2800" b="0" i="1" smtClean="0">
                                  <a:latin typeface="Cambria Math" panose="02040503050406030204" pitchFamily="18" charset="0"/>
                                  <a:cs typeface="Segoe UI Semilight" panose="020B0402040204020203" pitchFamily="34" charset="0"/>
                                </a:rPr>
                              </m:ctrlPr>
                            </m:sSubSupPr>
                            <m:e>
                              <m:sSup>
                                <m:sSupPr>
                                  <m:ctrlPr>
                                    <a:rPr lang="en-SG" sz="2800" b="0" i="1" smtClean="0">
                                      <a:latin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cs typeface="Segoe UI Semilight" panose="020B0402040204020203" pitchFamily="34" charset="0"/>
                                    </a:rPr>
                                    <m:t>𝑊</m:t>
                                  </m:r>
                                </m:e>
                                <m:sup>
                                  <m:r>
                                    <a:rPr lang="en-SG" sz="2800" b="0" i="1" smtClean="0">
                                      <a:latin typeface="Cambria Math" panose="02040503050406030204" pitchFamily="18" charset="0"/>
                                      <a:cs typeface="Segoe UI Semilight" panose="020B0402040204020203" pitchFamily="34" charset="0"/>
                                    </a:rPr>
                                    <m:t>𝑇</m:t>
                                  </m:r>
                                </m:sup>
                              </m:sSup>
                              <m:r>
                                <a:rPr lang="en-SG" sz="2800" b="0" i="1" smtClean="0">
                                  <a:latin typeface="Cambria Math" panose="02040503050406030204" pitchFamily="18" charset="0"/>
                                  <a:cs typeface="Segoe UI Semilight" panose="020B0402040204020203" pitchFamily="34" charset="0"/>
                                </a:rPr>
                                <m:t>h</m:t>
                              </m:r>
                            </m:e>
                            <m:sub>
                              <m:r>
                                <a:rPr lang="en-SG" sz="2800" b="0" i="1" smtClean="0">
                                  <a:latin typeface="Cambria Math" panose="02040503050406030204" pitchFamily="18" charset="0"/>
                                  <a:cs typeface="Segoe UI Semilight" panose="020B0402040204020203" pitchFamily="34" charset="0"/>
                                </a:rPr>
                                <m:t>𝑗</m:t>
                              </m:r>
                            </m:sub>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𝑙</m:t>
                              </m:r>
                              <m:r>
                                <a:rPr lang="en-SG" sz="2800" b="0" i="1" smtClean="0">
                                  <a:latin typeface="Cambria Math" panose="02040503050406030204" pitchFamily="18" charset="0"/>
                                  <a:cs typeface="Segoe UI Semilight" panose="020B0402040204020203" pitchFamily="34" charset="0"/>
                                </a:rPr>
                                <m:t>)</m:t>
                              </m:r>
                            </m:sup>
                          </m:sSubSup>
                        </m:e>
                      </m:nary>
                    </m:oMath>
                  </m:oMathPara>
                </a14:m>
                <a:endParaRPr lang="en-SG" sz="2800" i="1">
                  <a:latin typeface="Segoe UI Semilight" panose="020B0402040204020203" pitchFamily="34" charset="0"/>
                  <a:cs typeface="Segoe UI Semilight" panose="020B0402040204020203" pitchFamily="34" charset="0"/>
                </a:endParaRPr>
              </a:p>
            </p:txBody>
          </p:sp>
        </mc:Choice>
        <mc:Fallback>
          <p:sp>
            <p:nvSpPr>
              <p:cNvPr id="7" name="TextBox 6">
                <a:extLst>
                  <a:ext uri="{FF2B5EF4-FFF2-40B4-BE49-F238E27FC236}">
                    <a16:creationId xmlns:a16="http://schemas.microsoft.com/office/drawing/2014/main" id="{15A1D65E-7F0D-EDC0-7672-FDB14D669125}"/>
                  </a:ext>
                </a:extLst>
              </p:cNvPr>
              <p:cNvSpPr txBox="1">
                <a:spLocks noRot="1" noChangeAspect="1" noMove="1" noResize="1" noEditPoints="1" noAdjustHandles="1" noChangeArrowheads="1" noChangeShapeType="1" noTextEdit="1"/>
              </p:cNvSpPr>
              <p:nvPr/>
            </p:nvSpPr>
            <p:spPr>
              <a:xfrm>
                <a:off x="2131460" y="2211330"/>
                <a:ext cx="4881080" cy="1101135"/>
              </a:xfrm>
              <a:prstGeom prst="rect">
                <a:avLst/>
              </a:prstGeom>
              <a:blipFill>
                <a:blip r:embed="rId2"/>
                <a:stretch>
                  <a:fillRect/>
                </a:stretch>
              </a:blipFill>
            </p:spPr>
            <p:txBody>
              <a:bodyPr/>
              <a:lstStyle/>
              <a:p>
                <a:r>
                  <a:rPr lang="en-SG">
                    <a:noFill/>
                  </a:rPr>
                  <a:t> </a:t>
                </a:r>
              </a:p>
            </p:txBody>
          </p:sp>
        </mc:Fallback>
      </mc:AlternateContent>
      <p:grpSp>
        <p:nvGrpSpPr>
          <p:cNvPr id="27" name="Group 26">
            <a:extLst>
              <a:ext uri="{FF2B5EF4-FFF2-40B4-BE49-F238E27FC236}">
                <a16:creationId xmlns:a16="http://schemas.microsoft.com/office/drawing/2014/main" id="{F7BF13DD-385A-A413-D1A5-561C1B9C50DB}"/>
              </a:ext>
            </a:extLst>
          </p:cNvPr>
          <p:cNvGrpSpPr/>
          <p:nvPr/>
        </p:nvGrpSpPr>
        <p:grpSpPr>
          <a:xfrm>
            <a:off x="1212066" y="3429000"/>
            <a:ext cx="6719868" cy="2768106"/>
            <a:chOff x="1212066" y="3429000"/>
            <a:chExt cx="6719868" cy="2768106"/>
          </a:xfrm>
        </p:grpSpPr>
        <p:pic>
          <p:nvPicPr>
            <p:cNvPr id="9" name="Graphic 8">
              <a:extLst>
                <a:ext uri="{FF2B5EF4-FFF2-40B4-BE49-F238E27FC236}">
                  <a16:creationId xmlns:a16="http://schemas.microsoft.com/office/drawing/2014/main" id="{14FAE4FE-5C2D-44A9-E148-356FD34123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2066" y="4871543"/>
              <a:ext cx="6719868" cy="1325563"/>
            </a:xfrm>
            <a:prstGeom prst="rect">
              <a:avLst/>
            </a:prstGeom>
          </p:spPr>
        </p:pic>
        <p:cxnSp>
          <p:nvCxnSpPr>
            <p:cNvPr id="10" name="Straight Arrow Connector 9">
              <a:extLst>
                <a:ext uri="{FF2B5EF4-FFF2-40B4-BE49-F238E27FC236}">
                  <a16:creationId xmlns:a16="http://schemas.microsoft.com/office/drawing/2014/main" id="{650FFFB9-32AA-FFF5-F7A4-CE4ACA1E3141}"/>
                </a:ext>
              </a:extLst>
            </p:cNvPr>
            <p:cNvCxnSpPr/>
            <p:nvPr/>
          </p:nvCxnSpPr>
          <p:spPr>
            <a:xfrm>
              <a:off x="4572000" y="3429000"/>
              <a:ext cx="0" cy="12496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78C690-94A3-0AB9-0280-54A1741AB321}"/>
              </a:ext>
            </a:extLst>
          </p:cNvPr>
          <p:cNvGrpSpPr/>
          <p:nvPr/>
        </p:nvGrpSpPr>
        <p:grpSpPr>
          <a:xfrm>
            <a:off x="2131460" y="3360870"/>
            <a:ext cx="2934526" cy="1978385"/>
            <a:chOff x="2131460" y="3360870"/>
            <a:chExt cx="2934526" cy="1978385"/>
          </a:xfrm>
        </p:grpSpPr>
        <p:cxnSp>
          <p:nvCxnSpPr>
            <p:cNvPr id="15" name="Straight Arrow Connector 14">
              <a:extLst>
                <a:ext uri="{FF2B5EF4-FFF2-40B4-BE49-F238E27FC236}">
                  <a16:creationId xmlns:a16="http://schemas.microsoft.com/office/drawing/2014/main" id="{0A2A3235-92A9-65EC-EB98-098E7D529E18}"/>
                </a:ext>
              </a:extLst>
            </p:cNvPr>
            <p:cNvCxnSpPr>
              <a:cxnSpLocks/>
            </p:cNvCxnSpPr>
            <p:nvPr/>
          </p:nvCxnSpPr>
          <p:spPr>
            <a:xfrm>
              <a:off x="3279228" y="3752193"/>
              <a:ext cx="1786758" cy="158706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061B6A-912A-807F-3295-25E5F3141976}"/>
                </a:ext>
              </a:extLst>
            </p:cNvPr>
            <p:cNvCxnSpPr>
              <a:cxnSpLocks/>
            </p:cNvCxnSpPr>
            <p:nvPr/>
          </p:nvCxnSpPr>
          <p:spPr>
            <a:xfrm>
              <a:off x="2645040" y="3833107"/>
              <a:ext cx="108670" cy="140104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06310FD-D1D4-1F22-5417-74025AF31FCD}"/>
                </a:ext>
              </a:extLst>
            </p:cNvPr>
            <p:cNvSpPr txBox="1"/>
            <p:nvPr/>
          </p:nvSpPr>
          <p:spPr>
            <a:xfrm>
              <a:off x="2131460" y="3360870"/>
              <a:ext cx="1534510" cy="369332"/>
            </a:xfrm>
            <a:prstGeom prst="rect">
              <a:avLst/>
            </a:prstGeom>
            <a:noFill/>
          </p:spPr>
          <p:txBody>
            <a:bodyPr wrap="square" rtlCol="0">
              <a:spAutoFit/>
            </a:bodyPr>
            <a:lstStyle/>
            <a:p>
              <a:pPr algn="l"/>
              <a:r>
                <a:rPr lang="en-SG" i="1">
                  <a:solidFill>
                    <a:schemeClr val="accent2"/>
                  </a:solidFill>
                  <a:latin typeface="Segoe UI Semilight" panose="020B0402040204020203" pitchFamily="34" charset="0"/>
                  <a:cs typeface="Segoe UI Semilight" panose="020B0402040204020203" pitchFamily="34" charset="0"/>
                </a:rPr>
                <a:t>Neural nets</a:t>
              </a:r>
            </a:p>
          </p:txBody>
        </p:sp>
      </p:grpSp>
      <p:grpSp>
        <p:nvGrpSpPr>
          <p:cNvPr id="26" name="Group 25">
            <a:extLst>
              <a:ext uri="{FF2B5EF4-FFF2-40B4-BE49-F238E27FC236}">
                <a16:creationId xmlns:a16="http://schemas.microsoft.com/office/drawing/2014/main" id="{857C067A-6711-DB5E-A2A6-CD3E67B4B696}"/>
              </a:ext>
            </a:extLst>
          </p:cNvPr>
          <p:cNvGrpSpPr/>
          <p:nvPr/>
        </p:nvGrpSpPr>
        <p:grpSpPr>
          <a:xfrm>
            <a:off x="4572000" y="3648441"/>
            <a:ext cx="3690557" cy="1585711"/>
            <a:chOff x="4572000" y="3648441"/>
            <a:chExt cx="3690557" cy="1585711"/>
          </a:xfrm>
        </p:grpSpPr>
        <p:cxnSp>
          <p:nvCxnSpPr>
            <p:cNvPr id="23" name="Straight Arrow Connector 22">
              <a:extLst>
                <a:ext uri="{FF2B5EF4-FFF2-40B4-BE49-F238E27FC236}">
                  <a16:creationId xmlns:a16="http://schemas.microsoft.com/office/drawing/2014/main" id="{9C32A04F-D87E-7002-35B5-E3CA3DEBBB23}"/>
                </a:ext>
              </a:extLst>
            </p:cNvPr>
            <p:cNvCxnSpPr>
              <a:cxnSpLocks/>
            </p:cNvCxnSpPr>
            <p:nvPr/>
          </p:nvCxnSpPr>
          <p:spPr>
            <a:xfrm flipH="1">
              <a:off x="4572000" y="4074589"/>
              <a:ext cx="1292773" cy="115956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333400-C448-F36F-4642-0C7CBC182074}"/>
                </a:ext>
              </a:extLst>
            </p:cNvPr>
            <p:cNvSpPr txBox="1"/>
            <p:nvPr/>
          </p:nvSpPr>
          <p:spPr>
            <a:xfrm>
              <a:off x="5098944" y="3648441"/>
              <a:ext cx="3163613" cy="369332"/>
            </a:xfrm>
            <a:prstGeom prst="rect">
              <a:avLst/>
            </a:prstGeom>
            <a:noFill/>
            <a:ln>
              <a:noFill/>
            </a:ln>
          </p:spPr>
          <p:txBody>
            <a:bodyPr wrap="square" rtlCol="0">
              <a:spAutoFit/>
            </a:bodyPr>
            <a:lstStyle/>
            <a:p>
              <a:pPr algn="l"/>
              <a:r>
                <a:rPr lang="en-SG" i="1">
                  <a:solidFill>
                    <a:schemeClr val="tx2">
                      <a:lumMod val="60000"/>
                      <a:lumOff val="40000"/>
                    </a:schemeClr>
                  </a:solidFill>
                  <a:latin typeface="Segoe UI Semilight" panose="020B0402040204020203" pitchFamily="34" charset="0"/>
                  <a:cs typeface="Segoe UI Semilight" panose="020B0402040204020203" pitchFamily="34" charset="0"/>
                </a:rPr>
                <a:t>Custom aggregation function</a:t>
              </a:r>
            </a:p>
          </p:txBody>
        </p:sp>
      </p:grpSp>
      <p:grpSp>
        <p:nvGrpSpPr>
          <p:cNvPr id="3" name="Group 2">
            <a:extLst>
              <a:ext uri="{FF2B5EF4-FFF2-40B4-BE49-F238E27FC236}">
                <a16:creationId xmlns:a16="http://schemas.microsoft.com/office/drawing/2014/main" id="{16CE7F02-85AD-9386-C885-39A4D3A75B71}"/>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944E4298-B8A0-ABD7-8086-9EE30363F1A1}"/>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7C0E5282-B030-0992-5712-FA177CBEAF6C}"/>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481D8F0-7A26-F24D-4AD6-9E02A201B659}"/>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0EF53671-6DE3-60DE-E5EA-C84E5081BA0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1" name="Straight Connector 10">
              <a:extLst>
                <a:ext uri="{FF2B5EF4-FFF2-40B4-BE49-F238E27FC236}">
                  <a16:creationId xmlns:a16="http://schemas.microsoft.com/office/drawing/2014/main" id="{A55DBFCB-5061-F31E-2E12-C69446D6DF53}"/>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8C2C273D-201B-9DE1-3676-512A149E2C5C}"/>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AB3C54C0-EBC2-BAE8-7DC2-50151366079A}"/>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6A5A9A98-3199-0D5B-20A1-162C9DE564CF}"/>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7197683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A794FAF0-656D-EE4D-CE52-9DB0D3BA5BD0}"/>
              </a:ext>
            </a:extLst>
          </p:cNvPr>
          <p:cNvCxnSpPr>
            <a:cxnSpLocks/>
            <a:stCxn id="11" idx="2"/>
            <a:endCxn id="44" idx="0"/>
          </p:cNvCxnSpPr>
          <p:nvPr/>
        </p:nvCxnSpPr>
        <p:spPr>
          <a:xfrm flipH="1">
            <a:off x="6848931" y="2695288"/>
            <a:ext cx="4410"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0C848D-3B1F-BC8D-8B20-6BC03B23CD20}"/>
              </a:ext>
            </a:extLst>
          </p:cNvPr>
          <p:cNvCxnSpPr>
            <a:cxnSpLocks/>
            <a:stCxn id="12" idx="2"/>
            <a:endCxn id="48" idx="0"/>
          </p:cNvCxnSpPr>
          <p:nvPr/>
        </p:nvCxnSpPr>
        <p:spPr>
          <a:xfrm>
            <a:off x="7760936" y="2695288"/>
            <a:ext cx="10217"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308DF3-FF4D-5692-9527-51A3142846A4}"/>
              </a:ext>
            </a:extLst>
          </p:cNvPr>
          <p:cNvCxnSpPr>
            <a:cxnSpLocks/>
            <a:stCxn id="10" idx="2"/>
            <a:endCxn id="42" idx="0"/>
          </p:cNvCxnSpPr>
          <p:nvPr/>
        </p:nvCxnSpPr>
        <p:spPr>
          <a:xfrm flipH="1">
            <a:off x="5936928" y="2691507"/>
            <a:ext cx="1" cy="2743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Simple GNN Layer</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4657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8510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29611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33919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51712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4824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7860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29072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43923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41622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7996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42928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33945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8171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42887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51256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6874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41183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8232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29102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6110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9DCEE84-1B1C-2C0D-09F3-D74A4EAF96F1}"/>
              </a:ext>
            </a:extLst>
          </p:cNvPr>
          <p:cNvSpPr/>
          <p:nvPr/>
        </p:nvSpPr>
        <p:spPr>
          <a:xfrm>
            <a:off x="2300549"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6979731"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Process embeddings </a:t>
            </a:r>
            <a:r>
              <a:rPr lang="en-US" i="1">
                <a:latin typeface="Segoe UI Semibold" panose="020B0702040204020203" pitchFamily="34" charset="0"/>
                <a:cs typeface="Segoe UI Semibold" panose="020B0702040204020203" pitchFamily="34" charset="0"/>
              </a:rPr>
              <a:t>without</a:t>
            </a:r>
            <a:r>
              <a:rPr lang="en-US" i="1">
                <a:latin typeface="Segoe UI Semilight" panose="020B0402040204020203" pitchFamily="34" charset="0"/>
                <a:cs typeface="Segoe UI Semilight" panose="020B0402040204020203" pitchFamily="34" charset="0"/>
              </a:rPr>
              <a:t> </a:t>
            </a:r>
            <a:r>
              <a:rPr lang="en-US" i="1">
                <a:latin typeface="Segoe UI Semibold" panose="020B0702040204020203" pitchFamily="34" charset="0"/>
                <a:cs typeface="Segoe UI Semibold" panose="020B0702040204020203" pitchFamily="34" charset="0"/>
              </a:rPr>
              <a:t>changing</a:t>
            </a:r>
            <a:r>
              <a:rPr lang="en-US" i="1">
                <a:latin typeface="Segoe UI Semilight" panose="020B0402040204020203" pitchFamily="34" charset="0"/>
                <a:cs typeface="Segoe UI Semilight" panose="020B0402040204020203" pitchFamily="34" charset="0"/>
              </a:rPr>
              <a:t> the </a:t>
            </a:r>
            <a:r>
              <a:rPr lang="en-US" i="1">
                <a:latin typeface="Segoe UI Semibold" panose="020B0702040204020203" pitchFamily="34" charset="0"/>
                <a:cs typeface="Segoe UI Semibold" panose="020B0702040204020203" pitchFamily="34" charset="0"/>
              </a:rPr>
              <a:t>connectivity</a:t>
            </a:r>
            <a:r>
              <a:rPr lang="en-US" i="1">
                <a:latin typeface="Segoe UI Semilight" panose="020B0402040204020203" pitchFamily="34" charset="0"/>
                <a:cs typeface="Segoe UI Semilight" panose="020B0402040204020203" pitchFamily="34" charset="0"/>
              </a:rPr>
              <a:t> of the graph</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577877-0E54-18A8-E156-7FDFA9E11A0A}"/>
                  </a:ext>
                </a:extLst>
              </p:cNvPr>
              <p:cNvSpPr txBox="1"/>
              <p:nvPr/>
            </p:nvSpPr>
            <p:spPr>
              <a:xfrm>
                <a:off x="5669099" y="2322175"/>
                <a:ext cx="53565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0" name="TextBox 9">
                <a:extLst>
                  <a:ext uri="{FF2B5EF4-FFF2-40B4-BE49-F238E27FC236}">
                    <a16:creationId xmlns:a16="http://schemas.microsoft.com/office/drawing/2014/main" id="{34577877-0E54-18A8-E156-7FDFA9E11A0A}"/>
                  </a:ext>
                </a:extLst>
              </p:cNvPr>
              <p:cNvSpPr txBox="1">
                <a:spLocks noRot="1" noChangeAspect="1" noMove="1" noResize="1" noEditPoints="1" noAdjustHandles="1" noChangeArrowheads="1" noChangeShapeType="1" noTextEdit="1"/>
              </p:cNvSpPr>
              <p:nvPr/>
            </p:nvSpPr>
            <p:spPr>
              <a:xfrm>
                <a:off x="5669099" y="2322175"/>
                <a:ext cx="53565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3D2D728-DEBA-7CBD-F912-AD861190E43A}"/>
                  </a:ext>
                </a:extLst>
              </p:cNvPr>
              <p:cNvSpPr txBox="1"/>
              <p:nvPr/>
            </p:nvSpPr>
            <p:spPr>
              <a:xfrm>
                <a:off x="6595129" y="2325956"/>
                <a:ext cx="516423"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1" name="TextBox 10">
                <a:extLst>
                  <a:ext uri="{FF2B5EF4-FFF2-40B4-BE49-F238E27FC236}">
                    <a16:creationId xmlns:a16="http://schemas.microsoft.com/office/drawing/2014/main" id="{13D2D728-DEBA-7CBD-F912-AD861190E43A}"/>
                  </a:ext>
                </a:extLst>
              </p:cNvPr>
              <p:cNvSpPr txBox="1">
                <a:spLocks noRot="1" noChangeAspect="1" noMove="1" noResize="1" noEditPoints="1" noAdjustHandles="1" noChangeArrowheads="1" noChangeShapeType="1" noTextEdit="1"/>
              </p:cNvSpPr>
              <p:nvPr/>
            </p:nvSpPr>
            <p:spPr>
              <a:xfrm>
                <a:off x="6595129" y="2325956"/>
                <a:ext cx="51642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043F7E-2C68-732E-A147-CE8E595505CD}"/>
                  </a:ext>
                </a:extLst>
              </p:cNvPr>
              <p:cNvSpPr txBox="1"/>
              <p:nvPr/>
            </p:nvSpPr>
            <p:spPr>
              <a:xfrm>
                <a:off x="7501923" y="2325956"/>
                <a:ext cx="51802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2" name="TextBox 11">
                <a:extLst>
                  <a:ext uri="{FF2B5EF4-FFF2-40B4-BE49-F238E27FC236}">
                    <a16:creationId xmlns:a16="http://schemas.microsoft.com/office/drawing/2014/main" id="{9D043F7E-2C68-732E-A147-CE8E595505CD}"/>
                  </a:ext>
                </a:extLst>
              </p:cNvPr>
              <p:cNvSpPr txBox="1">
                <a:spLocks noRot="1" noChangeAspect="1" noMove="1" noResize="1" noEditPoints="1" noAdjustHandles="1" noChangeArrowheads="1" noChangeShapeType="1" noTextEdit="1"/>
              </p:cNvSpPr>
              <p:nvPr/>
            </p:nvSpPr>
            <p:spPr>
              <a:xfrm>
                <a:off x="7501923" y="2325956"/>
                <a:ext cx="518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3A3BA72-73EF-BDC7-90FD-0D86CE4C7097}"/>
                  </a:ext>
                </a:extLst>
              </p:cNvPr>
              <p:cNvSpPr/>
              <p:nvPr/>
            </p:nvSpPr>
            <p:spPr>
              <a:xfrm>
                <a:off x="5587501" y="4365660"/>
                <a:ext cx="703865" cy="626449"/>
              </a:xfrm>
              <a:prstGeom prst="rect">
                <a:avLst/>
              </a:prstGeom>
              <a:solidFill>
                <a:srgbClr val="5D81B5"/>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𝑼</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3" name="Rectangle 12">
                <a:extLst>
                  <a:ext uri="{FF2B5EF4-FFF2-40B4-BE49-F238E27FC236}">
                    <a16:creationId xmlns:a16="http://schemas.microsoft.com/office/drawing/2014/main" id="{93A3BA72-73EF-BDC7-90FD-0D86CE4C7097}"/>
                  </a:ext>
                </a:extLst>
              </p:cNvPr>
              <p:cNvSpPr>
                <a:spLocks noRot="1" noChangeAspect="1" noMove="1" noResize="1" noEditPoints="1" noAdjustHandles="1" noChangeArrowheads="1" noChangeShapeType="1" noTextEdit="1"/>
              </p:cNvSpPr>
              <p:nvPr/>
            </p:nvSpPr>
            <p:spPr>
              <a:xfrm>
                <a:off x="5587501" y="4365660"/>
                <a:ext cx="703865" cy="626449"/>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9BBEEFD-0129-DA2A-4F3F-A8FE9A6DC8FF}"/>
                  </a:ext>
                </a:extLst>
              </p:cNvPr>
              <p:cNvSpPr/>
              <p:nvPr/>
            </p:nvSpPr>
            <p:spPr>
              <a:xfrm>
                <a:off x="6505901" y="4362690"/>
                <a:ext cx="703865" cy="626449"/>
              </a:xfrm>
              <a:prstGeom prst="rect">
                <a:avLst/>
              </a:prstGeom>
              <a:solidFill>
                <a:srgbClr val="E09B24"/>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𝑽</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5" name="Rectangle 14">
                <a:extLst>
                  <a:ext uri="{FF2B5EF4-FFF2-40B4-BE49-F238E27FC236}">
                    <a16:creationId xmlns:a16="http://schemas.microsoft.com/office/drawing/2014/main" id="{29BBEEFD-0129-DA2A-4F3F-A8FE9A6DC8FF}"/>
                  </a:ext>
                </a:extLst>
              </p:cNvPr>
              <p:cNvSpPr>
                <a:spLocks noRot="1" noChangeAspect="1" noMove="1" noResize="1" noEditPoints="1" noAdjustHandles="1" noChangeArrowheads="1" noChangeShapeType="1" noTextEdit="1"/>
              </p:cNvSpPr>
              <p:nvPr/>
            </p:nvSpPr>
            <p:spPr>
              <a:xfrm>
                <a:off x="6505901" y="4362690"/>
                <a:ext cx="703865" cy="626449"/>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7E5340F-946B-D317-84F3-9ED71C9AE26F}"/>
                  </a:ext>
                </a:extLst>
              </p:cNvPr>
              <p:cNvSpPr/>
              <p:nvPr/>
            </p:nvSpPr>
            <p:spPr>
              <a:xfrm>
                <a:off x="7419221" y="4367387"/>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𝑬</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6" name="Rectangle 15">
                <a:extLst>
                  <a:ext uri="{FF2B5EF4-FFF2-40B4-BE49-F238E27FC236}">
                    <a16:creationId xmlns:a16="http://schemas.microsoft.com/office/drawing/2014/main" id="{87E5340F-946B-D317-84F3-9ED71C9AE26F}"/>
                  </a:ext>
                </a:extLst>
              </p:cNvPr>
              <p:cNvSpPr>
                <a:spLocks noRot="1" noChangeAspect="1" noMove="1" noResize="1" noEditPoints="1" noAdjustHandles="1" noChangeArrowheads="1" noChangeShapeType="1" noTextEdit="1"/>
              </p:cNvSpPr>
              <p:nvPr/>
            </p:nvSpPr>
            <p:spPr>
              <a:xfrm>
                <a:off x="7419221" y="4367387"/>
                <a:ext cx="703865" cy="626449"/>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sp>
        <p:nvSpPr>
          <p:cNvPr id="39" name="Rectangle: Rounded Corners 38">
            <a:extLst>
              <a:ext uri="{FF2B5EF4-FFF2-40B4-BE49-F238E27FC236}">
                <a16:creationId xmlns:a16="http://schemas.microsoft.com/office/drawing/2014/main" id="{5435052E-498A-0329-C424-4FC3D8ACC7A2}"/>
              </a:ext>
            </a:extLst>
          </p:cNvPr>
          <p:cNvSpPr/>
          <p:nvPr/>
        </p:nvSpPr>
        <p:spPr>
          <a:xfrm>
            <a:off x="5366045" y="2820105"/>
            <a:ext cx="3006973" cy="2387365"/>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2338149-FFA0-734D-E844-DCB003CB92C6}"/>
                  </a:ext>
                </a:extLst>
              </p:cNvPr>
              <p:cNvSpPr txBox="1"/>
              <p:nvPr/>
            </p:nvSpPr>
            <p:spPr>
              <a:xfrm>
                <a:off x="5557689" y="5434707"/>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2" name="TextBox 41">
                <a:extLst>
                  <a:ext uri="{FF2B5EF4-FFF2-40B4-BE49-F238E27FC236}">
                    <a16:creationId xmlns:a16="http://schemas.microsoft.com/office/drawing/2014/main" id="{C2338149-FFA0-734D-E844-DCB003CB92C6}"/>
                  </a:ext>
                </a:extLst>
              </p:cNvPr>
              <p:cNvSpPr txBox="1">
                <a:spLocks noRot="1" noChangeAspect="1" noMove="1" noResize="1" noEditPoints="1" noAdjustHandles="1" noChangeArrowheads="1" noChangeShapeType="1" noTextEdit="1"/>
              </p:cNvSpPr>
              <p:nvPr/>
            </p:nvSpPr>
            <p:spPr>
              <a:xfrm>
                <a:off x="5557689" y="5434707"/>
                <a:ext cx="758477" cy="369332"/>
              </a:xfrm>
              <a:prstGeom prst="rect">
                <a:avLst/>
              </a:prstGeom>
              <a:blipFill>
                <a:blip r:embed="rId9"/>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842FF6-6005-9433-0761-DDF38033F3CC}"/>
                  </a:ext>
                </a:extLst>
              </p:cNvPr>
              <p:cNvSpPr txBox="1"/>
              <p:nvPr/>
            </p:nvSpPr>
            <p:spPr>
              <a:xfrm>
                <a:off x="6469692"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4" name="TextBox 43">
                <a:extLst>
                  <a:ext uri="{FF2B5EF4-FFF2-40B4-BE49-F238E27FC236}">
                    <a16:creationId xmlns:a16="http://schemas.microsoft.com/office/drawing/2014/main" id="{B5842FF6-6005-9433-0761-DDF38033F3CC}"/>
                  </a:ext>
                </a:extLst>
              </p:cNvPr>
              <p:cNvSpPr txBox="1">
                <a:spLocks noRot="1" noChangeAspect="1" noMove="1" noResize="1" noEditPoints="1" noAdjustHandles="1" noChangeArrowheads="1" noChangeShapeType="1" noTextEdit="1"/>
              </p:cNvSpPr>
              <p:nvPr/>
            </p:nvSpPr>
            <p:spPr>
              <a:xfrm>
                <a:off x="6469692" y="5431658"/>
                <a:ext cx="758477" cy="369332"/>
              </a:xfrm>
              <a:prstGeom prst="rect">
                <a:avLst/>
              </a:prstGeom>
              <a:blipFill>
                <a:blip r:embed="rId10"/>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9E646C-4D70-5EE7-DC3C-A6B0E56D14E0}"/>
                  </a:ext>
                </a:extLst>
              </p:cNvPr>
              <p:cNvSpPr txBox="1"/>
              <p:nvPr/>
            </p:nvSpPr>
            <p:spPr>
              <a:xfrm>
                <a:off x="7391914"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8" name="TextBox 47">
                <a:extLst>
                  <a:ext uri="{FF2B5EF4-FFF2-40B4-BE49-F238E27FC236}">
                    <a16:creationId xmlns:a16="http://schemas.microsoft.com/office/drawing/2014/main" id="{649E646C-4D70-5EE7-DC3C-A6B0E56D14E0}"/>
                  </a:ext>
                </a:extLst>
              </p:cNvPr>
              <p:cNvSpPr txBox="1">
                <a:spLocks noRot="1" noChangeAspect="1" noMove="1" noResize="1" noEditPoints="1" noAdjustHandles="1" noChangeArrowheads="1" noChangeShapeType="1" noTextEdit="1"/>
              </p:cNvSpPr>
              <p:nvPr/>
            </p:nvSpPr>
            <p:spPr>
              <a:xfrm>
                <a:off x="7391914" y="5431658"/>
                <a:ext cx="758477" cy="369332"/>
              </a:xfrm>
              <a:prstGeom prst="rect">
                <a:avLst/>
              </a:prstGeom>
              <a:blipFill>
                <a:blip r:embed="rId11"/>
                <a:stretch>
                  <a:fillRect b="-3279"/>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id="{682083E7-D7AC-EAA1-07CD-7D33C5063AF1}"/>
              </a:ext>
            </a:extLst>
          </p:cNvPr>
          <p:cNvSpPr/>
          <p:nvPr/>
        </p:nvSpPr>
        <p:spPr>
          <a:xfrm>
            <a:off x="5960159" y="1921539"/>
            <a:ext cx="177754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GNN Layer</a:t>
            </a:r>
          </a:p>
        </p:txBody>
      </p:sp>
      <p:sp>
        <p:nvSpPr>
          <p:cNvPr id="59" name="TextBox 58">
            <a:extLst>
              <a:ext uri="{FF2B5EF4-FFF2-40B4-BE49-F238E27FC236}">
                <a16:creationId xmlns:a16="http://schemas.microsoft.com/office/drawing/2014/main" id="{E9ADEC5A-2B95-85EE-0953-C3ACB623248A}"/>
              </a:ext>
            </a:extLst>
          </p:cNvPr>
          <p:cNvSpPr txBox="1"/>
          <p:nvPr/>
        </p:nvSpPr>
        <p:spPr>
          <a:xfrm>
            <a:off x="2186667" y="5900160"/>
            <a:ext cx="4770665"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Fails</a:t>
            </a:r>
            <a:r>
              <a:rPr lang="en-US" i="1">
                <a:latin typeface="Segoe UI Semilight" panose="020B0402040204020203" pitchFamily="34" charset="0"/>
                <a:cs typeface="Segoe UI Semilight" panose="020B0402040204020203" pitchFamily="34" charset="0"/>
              </a:rPr>
              <a:t> to account for </a:t>
            </a:r>
            <a:r>
              <a:rPr lang="en-US" i="1">
                <a:latin typeface="Segoe UI Semibold" panose="020B0702040204020203" pitchFamily="34" charset="0"/>
                <a:cs typeface="Segoe UI Semibold" panose="020B0702040204020203" pitchFamily="34" charset="0"/>
              </a:rPr>
              <a:t>connectivity of each node</a:t>
            </a:r>
          </a:p>
        </p:txBody>
      </p:sp>
    </p:spTree>
    <p:extLst>
      <p:ext uri="{BB962C8B-B14F-4D97-AF65-F5344CB8AC3E}">
        <p14:creationId xmlns:p14="http://schemas.microsoft.com/office/powerpoint/2010/main" val="4043332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childTnLst>
                          </p:cTn>
                        </p:par>
                        <p:par>
                          <p:cTn id="14" fill="hold">
                            <p:stCondLst>
                              <p:cond delay="250"/>
                            </p:stCondLst>
                            <p:childTnLst>
                              <p:par>
                                <p:cTn id="15" presetID="22" presetClass="entr" presetSubtype="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250"/>
                                        <p:tgtEl>
                                          <p:spTgt spid="18"/>
                                        </p:tgtEl>
                                      </p:cBhvr>
                                    </p:animEffect>
                                  </p:childTnLst>
                                </p:cTn>
                              </p:par>
                              <p:par>
                                <p:cTn id="18" presetID="22" presetClass="entr" presetSubtype="1"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250"/>
                                        <p:tgtEl>
                                          <p:spTgt spid="23"/>
                                        </p:tgtEl>
                                      </p:cBhvr>
                                    </p:animEffect>
                                  </p:childTnLst>
                                </p:cTn>
                              </p:par>
                              <p:par>
                                <p:cTn id="21" presetID="22" presetClass="entr" presetSubtype="1"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250"/>
                                        <p:tgtEl>
                                          <p:spTgt spid="27"/>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250"/>
                                        <p:tgtEl>
                                          <p:spTgt spid="1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250"/>
                                        <p:tgtEl>
                                          <p:spTgt spid="15"/>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250"/>
                                        <p:tgtEl>
                                          <p:spTgt spid="16"/>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25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25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250"/>
                                        <p:tgtEl>
                                          <p:spTgt spid="48"/>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5" grpId="0" animBg="1"/>
      <p:bldP spid="16" grpId="0" animBg="1"/>
      <p:bldP spid="39" grpId="0" animBg="1"/>
      <p:bldP spid="42" grpId="0"/>
      <p:bldP spid="44" grpId="0"/>
      <p:bldP spid="4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Message Passing</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6054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9907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31008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35316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53109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6221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9257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30469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45320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43019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9393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44325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35342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9568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44284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52653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8271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42580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9629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30499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7507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9DCEE84-1B1C-2C0D-09F3-D74A4EAF96F1}"/>
              </a:ext>
            </a:extLst>
          </p:cNvPr>
          <p:cNvSpPr/>
          <p:nvPr/>
        </p:nvSpPr>
        <p:spPr>
          <a:xfrm>
            <a:off x="2300549"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821915"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Pooling embeddings of </a:t>
            </a:r>
            <a:r>
              <a:rPr lang="en-US" i="1">
                <a:latin typeface="Segoe UI Semibold" panose="020B0702040204020203" pitchFamily="34" charset="0"/>
                <a:cs typeface="Segoe UI Semibold" panose="020B0702040204020203" pitchFamily="34" charset="0"/>
              </a:rPr>
              <a:t>nearby nodes </a:t>
            </a:r>
            <a:r>
              <a:rPr lang="en-US" i="1">
                <a:latin typeface="Segoe UI Semilight" panose="020B0402040204020203" pitchFamily="34" charset="0"/>
                <a:cs typeface="Segoe UI Semilight" panose="020B0402040204020203" pitchFamily="34" charset="0"/>
              </a:rPr>
              <a:t>and </a:t>
            </a:r>
            <a:r>
              <a:rPr lang="en-US" i="1">
                <a:latin typeface="Segoe UI Semibold" panose="020B0702040204020203" pitchFamily="34" charset="0"/>
                <a:cs typeface="Segoe UI Semibold" panose="020B0702040204020203" pitchFamily="34" charset="0"/>
              </a:rPr>
              <a:t>edges</a:t>
            </a:r>
            <a:r>
              <a:rPr lang="en-US" i="1">
                <a:latin typeface="Segoe UI Semilight" panose="020B0402040204020203" pitchFamily="34" charset="0"/>
                <a:cs typeface="Segoe UI Semilight" panose="020B0402040204020203" pitchFamily="34" charset="0"/>
              </a:rPr>
              <a:t> together</a:t>
            </a:r>
          </a:p>
        </p:txBody>
      </p:sp>
      <p:grpSp>
        <p:nvGrpSpPr>
          <p:cNvPr id="50" name="Group 49">
            <a:extLst>
              <a:ext uri="{FF2B5EF4-FFF2-40B4-BE49-F238E27FC236}">
                <a16:creationId xmlns:a16="http://schemas.microsoft.com/office/drawing/2014/main" id="{9BABB020-9F5F-36B0-4584-A48275AF8162}"/>
              </a:ext>
            </a:extLst>
          </p:cNvPr>
          <p:cNvGrpSpPr/>
          <p:nvPr/>
        </p:nvGrpSpPr>
        <p:grpSpPr>
          <a:xfrm>
            <a:off x="1295018" y="2477070"/>
            <a:ext cx="3165996" cy="2075104"/>
            <a:chOff x="1295018" y="2477070"/>
            <a:chExt cx="3165996" cy="2075104"/>
          </a:xfrm>
        </p:grpSpPr>
        <p:sp>
          <p:nvSpPr>
            <p:cNvPr id="20" name="Freeform: Shape 19">
              <a:extLst>
                <a:ext uri="{FF2B5EF4-FFF2-40B4-BE49-F238E27FC236}">
                  <a16:creationId xmlns:a16="http://schemas.microsoft.com/office/drawing/2014/main" id="{AB4949D8-AF5C-0E06-ADB7-6D57E1B6DD51}"/>
                </a:ext>
              </a:extLst>
            </p:cNvPr>
            <p:cNvSpPr/>
            <p:nvPr/>
          </p:nvSpPr>
          <p:spPr>
            <a:xfrm>
              <a:off x="1384299" y="2477070"/>
              <a:ext cx="3076715" cy="2075104"/>
            </a:xfrm>
            <a:custGeom>
              <a:avLst/>
              <a:gdLst>
                <a:gd name="connsiteX0" fmla="*/ 268902 w 3241732"/>
                <a:gd name="connsiteY0" fmla="*/ 76181 h 2141812"/>
                <a:gd name="connsiteX1" fmla="*/ 2819062 w 3241732"/>
                <a:gd name="connsiteY1" fmla="*/ 81261 h 2141812"/>
                <a:gd name="connsiteX2" fmla="*/ 3088302 w 3241732"/>
                <a:gd name="connsiteY2" fmla="*/ 619741 h 2141812"/>
                <a:gd name="connsiteX3" fmla="*/ 1254422 w 3241732"/>
                <a:gd name="connsiteY3" fmla="*/ 1991341 h 2141812"/>
                <a:gd name="connsiteX4" fmla="*/ 588942 w 3241732"/>
                <a:gd name="connsiteY4" fmla="*/ 1971021 h 2141812"/>
                <a:gd name="connsiteX5" fmla="*/ 111422 w 3241732"/>
                <a:gd name="connsiteY5" fmla="*/ 787381 h 2141812"/>
                <a:gd name="connsiteX6" fmla="*/ 268902 w 3241732"/>
                <a:gd name="connsiteY6" fmla="*/ 76181 h 21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1732" h="2141812">
                  <a:moveTo>
                    <a:pt x="268902" y="76181"/>
                  </a:moveTo>
                  <a:cubicBezTo>
                    <a:pt x="720175" y="-41506"/>
                    <a:pt x="2349162" y="-9332"/>
                    <a:pt x="2819062" y="81261"/>
                  </a:cubicBezTo>
                  <a:cubicBezTo>
                    <a:pt x="3288962" y="171854"/>
                    <a:pt x="3349075" y="301394"/>
                    <a:pt x="3088302" y="619741"/>
                  </a:cubicBezTo>
                  <a:cubicBezTo>
                    <a:pt x="2827529" y="938088"/>
                    <a:pt x="1670982" y="1766128"/>
                    <a:pt x="1254422" y="1991341"/>
                  </a:cubicBezTo>
                  <a:cubicBezTo>
                    <a:pt x="837862" y="2216554"/>
                    <a:pt x="779442" y="2171681"/>
                    <a:pt x="588942" y="1971021"/>
                  </a:cubicBezTo>
                  <a:cubicBezTo>
                    <a:pt x="398442" y="1770361"/>
                    <a:pt x="163915" y="1103188"/>
                    <a:pt x="111422" y="787381"/>
                  </a:cubicBezTo>
                  <a:cubicBezTo>
                    <a:pt x="58929" y="471574"/>
                    <a:pt x="-182371" y="193868"/>
                    <a:pt x="268902" y="76181"/>
                  </a:cubicBez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F08E85-CB6B-D66F-1271-80F08CCA3536}"/>
                    </a:ext>
                  </a:extLst>
                </p:cNvPr>
                <p:cNvSpPr txBox="1"/>
                <p:nvPr/>
              </p:nvSpPr>
              <p:spPr>
                <a:xfrm>
                  <a:off x="1295018" y="3296412"/>
                  <a:ext cx="458715" cy="369332"/>
                </a:xfrm>
                <a:prstGeom prst="rect">
                  <a:avLst/>
                </a:prstGeom>
                <a:solidFill>
                  <a:schemeClr val="bg2"/>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b="1" i="1" smtClean="0">
                                <a:latin typeface="Cambria Math" panose="02040503050406030204" pitchFamily="18" charset="0"/>
                                <a:ea typeface="Cambria Math" panose="02040503050406030204" pitchFamily="18" charset="0"/>
                                <a:cs typeface="Segoe UI Semilight" panose="020B0402040204020203" pitchFamily="34" charset="0"/>
                              </a:rPr>
                              <m:t>𝒊</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21" name="TextBox 20">
                  <a:extLst>
                    <a:ext uri="{FF2B5EF4-FFF2-40B4-BE49-F238E27FC236}">
                      <a16:creationId xmlns:a16="http://schemas.microsoft.com/office/drawing/2014/main" id="{A9F08E85-CB6B-D66F-1271-80F08CCA3536}"/>
                    </a:ext>
                  </a:extLst>
                </p:cNvPr>
                <p:cNvSpPr txBox="1">
                  <a:spLocks noRot="1" noChangeAspect="1" noMove="1" noResize="1" noEditPoints="1" noAdjustHandles="1" noChangeArrowheads="1" noChangeShapeType="1" noTextEdit="1"/>
                </p:cNvSpPr>
                <p:nvPr/>
              </p:nvSpPr>
              <p:spPr>
                <a:xfrm>
                  <a:off x="1295018" y="3296412"/>
                  <a:ext cx="458715" cy="369332"/>
                </a:xfrm>
                <a:prstGeom prst="rect">
                  <a:avLst/>
                </a:prstGeom>
                <a:blipFill>
                  <a:blip r:embed="rId2"/>
                  <a:stretch>
                    <a:fillRect b="-3333"/>
                  </a:stretch>
                </a:blipFill>
              </p:spPr>
              <p:txBody>
                <a:bodyPr/>
                <a:lstStyle/>
                <a:p>
                  <a:r>
                    <a:rPr lang="en-US">
                      <a:noFill/>
                    </a:rPr>
                    <a:t> </a:t>
                  </a:r>
                </a:p>
              </p:txBody>
            </p:sp>
          </mc:Fallback>
        </mc:AlternateContent>
      </p:grpSp>
      <p:sp>
        <p:nvSpPr>
          <p:cNvPr id="22" name="Rectangle 21">
            <a:extLst>
              <a:ext uri="{FF2B5EF4-FFF2-40B4-BE49-F238E27FC236}">
                <a16:creationId xmlns:a16="http://schemas.microsoft.com/office/drawing/2014/main" id="{2CBDF146-3A5D-507B-324C-25E7DC91FC73}"/>
              </a:ext>
            </a:extLst>
          </p:cNvPr>
          <p:cNvSpPr/>
          <p:nvPr/>
        </p:nvSpPr>
        <p:spPr>
          <a:xfrm>
            <a:off x="6120783"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Pooling</a:t>
            </a:r>
          </a:p>
        </p:txBody>
      </p:sp>
      <p:sp>
        <p:nvSpPr>
          <p:cNvPr id="24" name="Oval 23">
            <a:extLst>
              <a:ext uri="{FF2B5EF4-FFF2-40B4-BE49-F238E27FC236}">
                <a16:creationId xmlns:a16="http://schemas.microsoft.com/office/drawing/2014/main" id="{EE15357D-2254-0F19-B7A0-2DB3E9A542AB}"/>
              </a:ext>
            </a:extLst>
          </p:cNvPr>
          <p:cNvSpPr/>
          <p:nvPr/>
        </p:nvSpPr>
        <p:spPr>
          <a:xfrm rot="1418493">
            <a:off x="1549811" y="2602126"/>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32FA94-1579-972E-4260-7511BFEA03C7}"/>
              </a:ext>
            </a:extLst>
          </p:cNvPr>
          <p:cNvSpPr/>
          <p:nvPr/>
        </p:nvSpPr>
        <p:spPr>
          <a:xfrm rot="1581074">
            <a:off x="2872285" y="3096131"/>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5F1B8F2-FBC8-44CC-2075-C13B94C914BF}"/>
              </a:ext>
            </a:extLst>
          </p:cNvPr>
          <p:cNvSpPr/>
          <p:nvPr/>
        </p:nvSpPr>
        <p:spPr>
          <a:xfrm rot="19836745">
            <a:off x="3826356" y="2622127"/>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3334DE3-27FF-C139-C66A-00634D576E2F}"/>
              </a:ext>
            </a:extLst>
          </p:cNvPr>
          <p:cNvSpPr/>
          <p:nvPr/>
        </p:nvSpPr>
        <p:spPr>
          <a:xfrm rot="20170624">
            <a:off x="2004448" y="39907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15F22E6-6C52-62D6-495E-165819881615}"/>
              </a:ext>
            </a:extLst>
          </p:cNvPr>
          <p:cNvSpPr/>
          <p:nvPr/>
        </p:nvSpPr>
        <p:spPr>
          <a:xfrm rot="1581074">
            <a:off x="2872285" y="3100282"/>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582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Message Passing</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6054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9907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31008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35316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53109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6221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9257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30469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45320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43019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9393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44325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35342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9568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44284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52653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8271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42580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9629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30499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7507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9DCEE84-1B1C-2C0D-09F3-D74A4EAF96F1}"/>
              </a:ext>
            </a:extLst>
          </p:cNvPr>
          <p:cNvSpPr/>
          <p:nvPr/>
        </p:nvSpPr>
        <p:spPr>
          <a:xfrm>
            <a:off x="2300549"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821915"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Pooling embeddings of </a:t>
            </a:r>
            <a:r>
              <a:rPr lang="en-US" i="1">
                <a:latin typeface="Segoe UI Semibold" panose="020B0702040204020203" pitchFamily="34" charset="0"/>
                <a:cs typeface="Segoe UI Semibold" panose="020B0702040204020203" pitchFamily="34" charset="0"/>
              </a:rPr>
              <a:t>nearby nodes </a:t>
            </a:r>
            <a:r>
              <a:rPr lang="en-US" i="1">
                <a:latin typeface="Segoe UI Semilight" panose="020B0402040204020203" pitchFamily="34" charset="0"/>
                <a:cs typeface="Segoe UI Semilight" panose="020B0402040204020203" pitchFamily="34" charset="0"/>
              </a:rPr>
              <a:t>and </a:t>
            </a:r>
            <a:r>
              <a:rPr lang="en-US" i="1">
                <a:latin typeface="Segoe UI Semibold" panose="020B0702040204020203" pitchFamily="34" charset="0"/>
                <a:cs typeface="Segoe UI Semibold" panose="020B0702040204020203" pitchFamily="34" charset="0"/>
              </a:rPr>
              <a:t>edges</a:t>
            </a:r>
            <a:r>
              <a:rPr lang="en-US" i="1">
                <a:latin typeface="Segoe UI Semilight" panose="020B0402040204020203" pitchFamily="34" charset="0"/>
                <a:cs typeface="Segoe UI Semilight" panose="020B0402040204020203" pitchFamily="34" charset="0"/>
              </a:rPr>
              <a:t> together</a:t>
            </a:r>
          </a:p>
        </p:txBody>
      </p:sp>
      <p:sp>
        <p:nvSpPr>
          <p:cNvPr id="20" name="Freeform: Shape 19">
            <a:extLst>
              <a:ext uri="{FF2B5EF4-FFF2-40B4-BE49-F238E27FC236}">
                <a16:creationId xmlns:a16="http://schemas.microsoft.com/office/drawing/2014/main" id="{AB4949D8-AF5C-0E06-ADB7-6D57E1B6DD51}"/>
              </a:ext>
            </a:extLst>
          </p:cNvPr>
          <p:cNvSpPr/>
          <p:nvPr/>
        </p:nvSpPr>
        <p:spPr>
          <a:xfrm>
            <a:off x="1384299" y="2477070"/>
            <a:ext cx="3076715" cy="2075104"/>
          </a:xfrm>
          <a:custGeom>
            <a:avLst/>
            <a:gdLst>
              <a:gd name="connsiteX0" fmla="*/ 268902 w 3241732"/>
              <a:gd name="connsiteY0" fmla="*/ 76181 h 2141812"/>
              <a:gd name="connsiteX1" fmla="*/ 2819062 w 3241732"/>
              <a:gd name="connsiteY1" fmla="*/ 81261 h 2141812"/>
              <a:gd name="connsiteX2" fmla="*/ 3088302 w 3241732"/>
              <a:gd name="connsiteY2" fmla="*/ 619741 h 2141812"/>
              <a:gd name="connsiteX3" fmla="*/ 1254422 w 3241732"/>
              <a:gd name="connsiteY3" fmla="*/ 1991341 h 2141812"/>
              <a:gd name="connsiteX4" fmla="*/ 588942 w 3241732"/>
              <a:gd name="connsiteY4" fmla="*/ 1971021 h 2141812"/>
              <a:gd name="connsiteX5" fmla="*/ 111422 w 3241732"/>
              <a:gd name="connsiteY5" fmla="*/ 787381 h 2141812"/>
              <a:gd name="connsiteX6" fmla="*/ 268902 w 3241732"/>
              <a:gd name="connsiteY6" fmla="*/ 76181 h 21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1732" h="2141812">
                <a:moveTo>
                  <a:pt x="268902" y="76181"/>
                </a:moveTo>
                <a:cubicBezTo>
                  <a:pt x="720175" y="-41506"/>
                  <a:pt x="2349162" y="-9332"/>
                  <a:pt x="2819062" y="81261"/>
                </a:cubicBezTo>
                <a:cubicBezTo>
                  <a:pt x="3288962" y="171854"/>
                  <a:pt x="3349075" y="301394"/>
                  <a:pt x="3088302" y="619741"/>
                </a:cubicBezTo>
                <a:cubicBezTo>
                  <a:pt x="2827529" y="938088"/>
                  <a:pt x="1670982" y="1766128"/>
                  <a:pt x="1254422" y="1991341"/>
                </a:cubicBezTo>
                <a:cubicBezTo>
                  <a:pt x="837862" y="2216554"/>
                  <a:pt x="779442" y="2171681"/>
                  <a:pt x="588942" y="1971021"/>
                </a:cubicBezTo>
                <a:cubicBezTo>
                  <a:pt x="398442" y="1770361"/>
                  <a:pt x="163915" y="1103188"/>
                  <a:pt x="111422" y="787381"/>
                </a:cubicBezTo>
                <a:cubicBezTo>
                  <a:pt x="58929" y="471574"/>
                  <a:pt x="-182371" y="193868"/>
                  <a:pt x="268902" y="76181"/>
                </a:cubicBez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F08E85-CB6B-D66F-1271-80F08CCA3536}"/>
                  </a:ext>
                </a:extLst>
              </p:cNvPr>
              <p:cNvSpPr txBox="1"/>
              <p:nvPr/>
            </p:nvSpPr>
            <p:spPr>
              <a:xfrm>
                <a:off x="1295018" y="3296412"/>
                <a:ext cx="458715" cy="369332"/>
              </a:xfrm>
              <a:prstGeom prst="rect">
                <a:avLst/>
              </a:prstGeom>
              <a:solidFill>
                <a:schemeClr val="bg2"/>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b="1" i="1" smtClean="0">
                              <a:latin typeface="Cambria Math" panose="02040503050406030204" pitchFamily="18" charset="0"/>
                              <a:ea typeface="Cambria Math" panose="02040503050406030204" pitchFamily="18" charset="0"/>
                              <a:cs typeface="Segoe UI Semilight" panose="020B0402040204020203" pitchFamily="34" charset="0"/>
                            </a:rPr>
                            <m:t>𝒊</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21" name="TextBox 20">
                <a:extLst>
                  <a:ext uri="{FF2B5EF4-FFF2-40B4-BE49-F238E27FC236}">
                    <a16:creationId xmlns:a16="http://schemas.microsoft.com/office/drawing/2014/main" id="{A9F08E85-CB6B-D66F-1271-80F08CCA3536}"/>
                  </a:ext>
                </a:extLst>
              </p:cNvPr>
              <p:cNvSpPr txBox="1">
                <a:spLocks noRot="1" noChangeAspect="1" noMove="1" noResize="1" noEditPoints="1" noAdjustHandles="1" noChangeArrowheads="1" noChangeShapeType="1" noTextEdit="1"/>
              </p:cNvSpPr>
              <p:nvPr/>
            </p:nvSpPr>
            <p:spPr>
              <a:xfrm>
                <a:off x="1295018" y="3296412"/>
                <a:ext cx="458715" cy="369332"/>
              </a:xfrm>
              <a:prstGeom prst="rect">
                <a:avLst/>
              </a:prstGeom>
              <a:blipFill>
                <a:blip r:embed="rId2"/>
                <a:stretch>
                  <a:fillRect b="-333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2CBDF146-3A5D-507B-324C-25E7DC91FC73}"/>
              </a:ext>
            </a:extLst>
          </p:cNvPr>
          <p:cNvSpPr/>
          <p:nvPr/>
        </p:nvSpPr>
        <p:spPr>
          <a:xfrm>
            <a:off x="6120783"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Pooling</a:t>
            </a:r>
          </a:p>
        </p:txBody>
      </p:sp>
      <p:sp>
        <p:nvSpPr>
          <p:cNvPr id="24" name="Oval 23">
            <a:extLst>
              <a:ext uri="{FF2B5EF4-FFF2-40B4-BE49-F238E27FC236}">
                <a16:creationId xmlns:a16="http://schemas.microsoft.com/office/drawing/2014/main" id="{EE15357D-2254-0F19-B7A0-2DB3E9A542AB}"/>
              </a:ext>
            </a:extLst>
          </p:cNvPr>
          <p:cNvSpPr/>
          <p:nvPr/>
        </p:nvSpPr>
        <p:spPr>
          <a:xfrm rot="1418493">
            <a:off x="5619207" y="258587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32FA94-1579-972E-4260-7511BFEA03C7}"/>
              </a:ext>
            </a:extLst>
          </p:cNvPr>
          <p:cNvSpPr/>
          <p:nvPr/>
        </p:nvSpPr>
        <p:spPr>
          <a:xfrm rot="1581074">
            <a:off x="2872285" y="3096131"/>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5F1B8F2-FBC8-44CC-2075-C13B94C914BF}"/>
              </a:ext>
            </a:extLst>
          </p:cNvPr>
          <p:cNvSpPr/>
          <p:nvPr/>
        </p:nvSpPr>
        <p:spPr>
          <a:xfrm rot="19836745">
            <a:off x="7263950" y="2581870"/>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3334DE3-27FF-C139-C66A-00634D576E2F}"/>
              </a:ext>
            </a:extLst>
          </p:cNvPr>
          <p:cNvSpPr/>
          <p:nvPr/>
        </p:nvSpPr>
        <p:spPr>
          <a:xfrm rot="20170624">
            <a:off x="6422714" y="2588588"/>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Brace 9">
            <a:extLst>
              <a:ext uri="{FF2B5EF4-FFF2-40B4-BE49-F238E27FC236}">
                <a16:creationId xmlns:a16="http://schemas.microsoft.com/office/drawing/2014/main" id="{A8B7B73A-8C2C-743E-4F7A-490B20DD1E75}"/>
              </a:ext>
            </a:extLst>
          </p:cNvPr>
          <p:cNvSpPr/>
          <p:nvPr/>
        </p:nvSpPr>
        <p:spPr>
          <a:xfrm rot="5400000">
            <a:off x="6549247" y="2110394"/>
            <a:ext cx="204134" cy="2257192"/>
          </a:xfrm>
          <a:prstGeom prst="rightBrace">
            <a:avLst>
              <a:gd name="adj1" fmla="val 33444"/>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801D46-91DA-C10F-A3C8-01EC71DABE3D}"/>
              </a:ext>
            </a:extLst>
          </p:cNvPr>
          <p:cNvSpPr txBox="1"/>
          <p:nvPr/>
        </p:nvSpPr>
        <p:spPr>
          <a:xfrm>
            <a:off x="5621448" y="3346361"/>
            <a:ext cx="2059731" cy="307777"/>
          </a:xfrm>
          <a:prstGeom prst="rect">
            <a:avLst/>
          </a:prstGeom>
          <a:noFill/>
        </p:spPr>
        <p:txBody>
          <a:bodyPr wrap="none" rtlCol="0">
            <a:spAutoFit/>
          </a:bodyPr>
          <a:lstStyle/>
          <a:p>
            <a:pPr algn="l"/>
            <a:r>
              <a:rPr lang="en-US" sz="1400" i="1">
                <a:solidFill>
                  <a:srgbClr val="C00000"/>
                </a:solidFill>
                <a:latin typeface="Segoe UI Semibold" panose="020B0702040204020203" pitchFamily="34" charset="0"/>
                <a:cs typeface="Segoe UI Semibold" panose="020B0702040204020203" pitchFamily="34" charset="0"/>
              </a:rPr>
              <a:t>Apply Pooling Function</a:t>
            </a:r>
          </a:p>
        </p:txBody>
      </p:sp>
      <p:cxnSp>
        <p:nvCxnSpPr>
          <p:cNvPr id="16" name="Straight Arrow Connector 15">
            <a:extLst>
              <a:ext uri="{FF2B5EF4-FFF2-40B4-BE49-F238E27FC236}">
                <a16:creationId xmlns:a16="http://schemas.microsoft.com/office/drawing/2014/main" id="{27D6DA0F-CFBE-5377-301A-F6B63BAC350E}"/>
              </a:ext>
            </a:extLst>
          </p:cNvPr>
          <p:cNvCxnSpPr>
            <a:stCxn id="11" idx="2"/>
          </p:cNvCxnSpPr>
          <p:nvPr/>
        </p:nvCxnSpPr>
        <p:spPr>
          <a:xfrm flipH="1">
            <a:off x="6651313" y="3654138"/>
            <a:ext cx="1" cy="898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49BAEA7-83B5-30E0-7C0B-289BFFE5FFC3}"/>
              </a:ext>
            </a:extLst>
          </p:cNvPr>
          <p:cNvSpPr/>
          <p:nvPr/>
        </p:nvSpPr>
        <p:spPr>
          <a:xfrm rot="1581074">
            <a:off x="6417857" y="461157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D6F0724-86A1-BC84-5D49-FBE46761B8D8}"/>
              </a:ext>
            </a:extLst>
          </p:cNvPr>
          <p:cNvSpPr/>
          <p:nvPr/>
        </p:nvSpPr>
        <p:spPr>
          <a:xfrm rot="1581074">
            <a:off x="2872285" y="3100282"/>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439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50"/>
                                        <p:tgtEl>
                                          <p:spTgt spid="10"/>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25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250"/>
                                        <p:tgtEl>
                                          <p:spTgt spid="16"/>
                                        </p:tgtEl>
                                      </p:cBhvr>
                                    </p:animEffect>
                                  </p:childTnLst>
                                </p:cTn>
                              </p:par>
                            </p:childTnLst>
                          </p:cTn>
                        </p:par>
                        <p:par>
                          <p:cTn id="17" fill="hold">
                            <p:stCondLst>
                              <p:cond delay="250"/>
                            </p:stCondLst>
                            <p:childTnLst>
                              <p:par>
                                <p:cTn id="18" presetID="22" presetClass="entr" presetSubtype="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Message Passing</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 name="Oval 3">
            <a:extLst>
              <a:ext uri="{FF2B5EF4-FFF2-40B4-BE49-F238E27FC236}">
                <a16:creationId xmlns:a16="http://schemas.microsoft.com/office/drawing/2014/main" id="{69FE4E1A-7B96-EA3E-8C4F-A8BDA1CFAB53}"/>
              </a:ext>
            </a:extLst>
          </p:cNvPr>
          <p:cNvSpPr/>
          <p:nvPr/>
        </p:nvSpPr>
        <p:spPr>
          <a:xfrm rot="1418493">
            <a:off x="1548765" y="260544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AB27F30-6F01-1F64-5B59-1308EE5515EB}"/>
              </a:ext>
            </a:extLst>
          </p:cNvPr>
          <p:cNvSpPr/>
          <p:nvPr/>
        </p:nvSpPr>
        <p:spPr>
          <a:xfrm rot="20170624">
            <a:off x="2008564" y="3990753"/>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DEC8DC-67A5-7EC5-4709-B20EC04C9658}"/>
              </a:ext>
            </a:extLst>
          </p:cNvPr>
          <p:cNvSpPr/>
          <p:nvPr/>
        </p:nvSpPr>
        <p:spPr>
          <a:xfrm rot="1581074">
            <a:off x="2876215" y="3100826"/>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E8025C-9FDD-1F92-FEC4-A0D010BD82D4}"/>
              </a:ext>
            </a:extLst>
          </p:cNvPr>
          <p:cNvSpPr/>
          <p:nvPr/>
        </p:nvSpPr>
        <p:spPr>
          <a:xfrm rot="1839900">
            <a:off x="4320764" y="3531625"/>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DEB6195-2848-2A39-79AC-97C387693677}"/>
              </a:ext>
            </a:extLst>
          </p:cNvPr>
          <p:cNvSpPr/>
          <p:nvPr/>
        </p:nvSpPr>
        <p:spPr>
          <a:xfrm rot="19638728">
            <a:off x="2569899" y="5310975"/>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6F7171-EDD4-EA62-9F91-C2C9A85DD064}"/>
              </a:ext>
            </a:extLst>
          </p:cNvPr>
          <p:cNvSpPr/>
          <p:nvPr/>
        </p:nvSpPr>
        <p:spPr>
          <a:xfrm rot="19836745">
            <a:off x="3819143" y="2622128"/>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77006D-8DA0-8611-C550-21B260DB6618}"/>
              </a:ext>
            </a:extLst>
          </p:cNvPr>
          <p:cNvCxnSpPr>
            <a:cxnSpLocks/>
            <a:stCxn id="4" idx="6"/>
            <a:endCxn id="6" idx="2"/>
          </p:cNvCxnSpPr>
          <p:nvPr/>
        </p:nvCxnSpPr>
        <p:spPr>
          <a:xfrm>
            <a:off x="1986779" y="2925715"/>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E981D6-D934-63FA-73DB-0A4F0139B3A5}"/>
              </a:ext>
            </a:extLst>
          </p:cNvPr>
          <p:cNvCxnSpPr>
            <a:cxnSpLocks/>
            <a:stCxn id="4" idx="5"/>
            <a:endCxn id="5" idx="0"/>
          </p:cNvCxnSpPr>
          <p:nvPr/>
        </p:nvCxnSpPr>
        <p:spPr>
          <a:xfrm>
            <a:off x="1860622" y="3046943"/>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4676E43-3169-6D07-CBE3-8C73A957EB5C}"/>
              </a:ext>
            </a:extLst>
          </p:cNvPr>
          <p:cNvSpPr/>
          <p:nvPr/>
        </p:nvSpPr>
        <p:spPr>
          <a:xfrm rot="804228">
            <a:off x="3305596" y="453208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99CB981-B342-D4AF-E21F-61D517B97911}"/>
              </a:ext>
            </a:extLst>
          </p:cNvPr>
          <p:cNvCxnSpPr>
            <a:cxnSpLocks/>
            <a:stCxn id="47" idx="2"/>
            <a:endCxn id="5" idx="5"/>
          </p:cNvCxnSpPr>
          <p:nvPr/>
        </p:nvCxnSpPr>
        <p:spPr>
          <a:xfrm flipH="1" flipV="1">
            <a:off x="2450327" y="4301935"/>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D1B15C8-7E5F-4E20-E521-1F95C0469B2B}"/>
              </a:ext>
            </a:extLst>
          </p:cNvPr>
          <p:cNvSpPr/>
          <p:nvPr/>
        </p:nvSpPr>
        <p:spPr>
          <a:xfrm rot="4213359">
            <a:off x="1430469" y="4939311"/>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5C3A4D1-A176-82F4-953D-212CD1511453}"/>
              </a:ext>
            </a:extLst>
          </p:cNvPr>
          <p:cNvCxnSpPr>
            <a:cxnSpLocks/>
            <a:stCxn id="57" idx="1"/>
            <a:endCxn id="5" idx="3"/>
          </p:cNvCxnSpPr>
          <p:nvPr/>
        </p:nvCxnSpPr>
        <p:spPr>
          <a:xfrm flipV="1">
            <a:off x="1756484" y="4432516"/>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41D601-FC59-51A0-A514-E09121641443}"/>
              </a:ext>
            </a:extLst>
          </p:cNvPr>
          <p:cNvCxnSpPr>
            <a:cxnSpLocks/>
            <a:stCxn id="6" idx="4"/>
            <a:endCxn id="5" idx="6"/>
          </p:cNvCxnSpPr>
          <p:nvPr/>
        </p:nvCxnSpPr>
        <p:spPr>
          <a:xfrm flipH="1">
            <a:off x="2446287" y="3534272"/>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E338A4-6CD8-29E9-257D-19B3D52BEC11}"/>
              </a:ext>
            </a:extLst>
          </p:cNvPr>
          <p:cNvCxnSpPr>
            <a:cxnSpLocks/>
            <a:stCxn id="51" idx="4"/>
            <a:endCxn id="47" idx="7"/>
          </p:cNvCxnSpPr>
          <p:nvPr/>
        </p:nvCxnSpPr>
        <p:spPr>
          <a:xfrm flipH="1">
            <a:off x="3728909" y="3956858"/>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F5A1BB-AD89-3393-9305-557C679D0311}"/>
              </a:ext>
            </a:extLst>
          </p:cNvPr>
          <p:cNvCxnSpPr>
            <a:cxnSpLocks/>
            <a:stCxn id="52" idx="0"/>
            <a:endCxn id="5" idx="4"/>
          </p:cNvCxnSpPr>
          <p:nvPr/>
        </p:nvCxnSpPr>
        <p:spPr>
          <a:xfrm flipH="1" flipV="1">
            <a:off x="2329498" y="4428476"/>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00BE63-E4CB-B6E9-620F-ECF5DC9BB91A}"/>
              </a:ext>
            </a:extLst>
          </p:cNvPr>
          <p:cNvCxnSpPr>
            <a:cxnSpLocks/>
            <a:stCxn id="57" idx="7"/>
            <a:endCxn id="52" idx="1"/>
          </p:cNvCxnSpPr>
          <p:nvPr/>
        </p:nvCxnSpPr>
        <p:spPr>
          <a:xfrm>
            <a:off x="1865874" y="5265326"/>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E9EDE563-ECD6-E5CB-F133-7E9885E9A1AF}"/>
              </a:ext>
            </a:extLst>
          </p:cNvPr>
          <p:cNvSpPr/>
          <p:nvPr/>
        </p:nvSpPr>
        <p:spPr>
          <a:xfrm rot="1033094">
            <a:off x="772155" y="3827170"/>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9610F38-CBE9-164D-C974-698259BEA7BD}"/>
              </a:ext>
            </a:extLst>
          </p:cNvPr>
          <p:cNvCxnSpPr>
            <a:cxnSpLocks/>
            <a:stCxn id="57" idx="2"/>
            <a:endCxn id="98" idx="5"/>
          </p:cNvCxnSpPr>
          <p:nvPr/>
        </p:nvCxnSpPr>
        <p:spPr>
          <a:xfrm flipH="1" flipV="1">
            <a:off x="1107307" y="4258020"/>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0C8EA45-5EEA-6BAF-D0D9-ACD29923D6F2}"/>
              </a:ext>
            </a:extLst>
          </p:cNvPr>
          <p:cNvCxnSpPr>
            <a:cxnSpLocks/>
            <a:stCxn id="53" idx="2"/>
            <a:endCxn id="6" idx="7"/>
          </p:cNvCxnSpPr>
          <p:nvPr/>
        </p:nvCxnSpPr>
        <p:spPr>
          <a:xfrm flipH="1">
            <a:off x="3321413" y="2962905"/>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661AA9-1D2F-2D6A-73D8-A06E3D0DD83E}"/>
              </a:ext>
            </a:extLst>
          </p:cNvPr>
          <p:cNvCxnSpPr>
            <a:cxnSpLocks/>
            <a:stCxn id="51" idx="1"/>
            <a:endCxn id="53" idx="4"/>
          </p:cNvCxnSpPr>
          <p:nvPr/>
        </p:nvCxnSpPr>
        <p:spPr>
          <a:xfrm flipH="1" flipV="1">
            <a:off x="4159920" y="3049912"/>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2662B2-C691-8DDE-1ACD-DDB86E30B71C}"/>
              </a:ext>
            </a:extLst>
          </p:cNvPr>
          <p:cNvCxnSpPr>
            <a:cxnSpLocks/>
            <a:stCxn id="53" idx="1"/>
            <a:endCxn id="4" idx="7"/>
          </p:cNvCxnSpPr>
          <p:nvPr/>
        </p:nvCxnSpPr>
        <p:spPr>
          <a:xfrm flipH="1" flipV="1">
            <a:off x="1990265" y="2750786"/>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9DCEE84-1B1C-2C0D-09F3-D74A4EAF96F1}"/>
              </a:ext>
            </a:extLst>
          </p:cNvPr>
          <p:cNvSpPr/>
          <p:nvPr/>
        </p:nvSpPr>
        <p:spPr>
          <a:xfrm>
            <a:off x="2300549"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Graph</a:t>
            </a:r>
          </a:p>
        </p:txBody>
      </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821915"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Pooling embeddings of </a:t>
            </a:r>
            <a:r>
              <a:rPr lang="en-US" i="1">
                <a:latin typeface="Segoe UI Semibold" panose="020B0702040204020203" pitchFamily="34" charset="0"/>
                <a:cs typeface="Segoe UI Semibold" panose="020B0702040204020203" pitchFamily="34" charset="0"/>
              </a:rPr>
              <a:t>nearby nodes </a:t>
            </a:r>
            <a:r>
              <a:rPr lang="en-US" i="1">
                <a:latin typeface="Segoe UI Semilight" panose="020B0402040204020203" pitchFamily="34" charset="0"/>
                <a:cs typeface="Segoe UI Semilight" panose="020B0402040204020203" pitchFamily="34" charset="0"/>
              </a:rPr>
              <a:t>and </a:t>
            </a:r>
            <a:r>
              <a:rPr lang="en-US" i="1">
                <a:latin typeface="Segoe UI Semibold" panose="020B0702040204020203" pitchFamily="34" charset="0"/>
                <a:cs typeface="Segoe UI Semibold" panose="020B0702040204020203" pitchFamily="34" charset="0"/>
              </a:rPr>
              <a:t>edges</a:t>
            </a:r>
            <a:r>
              <a:rPr lang="en-US" i="1">
                <a:latin typeface="Segoe UI Semilight" panose="020B0402040204020203" pitchFamily="34" charset="0"/>
                <a:cs typeface="Segoe UI Semilight" panose="020B0402040204020203" pitchFamily="34" charset="0"/>
              </a:rPr>
              <a:t> together</a:t>
            </a:r>
          </a:p>
        </p:txBody>
      </p:sp>
      <p:sp>
        <p:nvSpPr>
          <p:cNvPr id="20" name="Freeform: Shape 19">
            <a:extLst>
              <a:ext uri="{FF2B5EF4-FFF2-40B4-BE49-F238E27FC236}">
                <a16:creationId xmlns:a16="http://schemas.microsoft.com/office/drawing/2014/main" id="{AB4949D8-AF5C-0E06-ADB7-6D57E1B6DD51}"/>
              </a:ext>
            </a:extLst>
          </p:cNvPr>
          <p:cNvSpPr/>
          <p:nvPr/>
        </p:nvSpPr>
        <p:spPr>
          <a:xfrm>
            <a:off x="1384299" y="2477070"/>
            <a:ext cx="3076715" cy="2075104"/>
          </a:xfrm>
          <a:custGeom>
            <a:avLst/>
            <a:gdLst>
              <a:gd name="connsiteX0" fmla="*/ 268902 w 3241732"/>
              <a:gd name="connsiteY0" fmla="*/ 76181 h 2141812"/>
              <a:gd name="connsiteX1" fmla="*/ 2819062 w 3241732"/>
              <a:gd name="connsiteY1" fmla="*/ 81261 h 2141812"/>
              <a:gd name="connsiteX2" fmla="*/ 3088302 w 3241732"/>
              <a:gd name="connsiteY2" fmla="*/ 619741 h 2141812"/>
              <a:gd name="connsiteX3" fmla="*/ 1254422 w 3241732"/>
              <a:gd name="connsiteY3" fmla="*/ 1991341 h 2141812"/>
              <a:gd name="connsiteX4" fmla="*/ 588942 w 3241732"/>
              <a:gd name="connsiteY4" fmla="*/ 1971021 h 2141812"/>
              <a:gd name="connsiteX5" fmla="*/ 111422 w 3241732"/>
              <a:gd name="connsiteY5" fmla="*/ 787381 h 2141812"/>
              <a:gd name="connsiteX6" fmla="*/ 268902 w 3241732"/>
              <a:gd name="connsiteY6" fmla="*/ 76181 h 21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1732" h="2141812">
                <a:moveTo>
                  <a:pt x="268902" y="76181"/>
                </a:moveTo>
                <a:cubicBezTo>
                  <a:pt x="720175" y="-41506"/>
                  <a:pt x="2349162" y="-9332"/>
                  <a:pt x="2819062" y="81261"/>
                </a:cubicBezTo>
                <a:cubicBezTo>
                  <a:pt x="3288962" y="171854"/>
                  <a:pt x="3349075" y="301394"/>
                  <a:pt x="3088302" y="619741"/>
                </a:cubicBezTo>
                <a:cubicBezTo>
                  <a:pt x="2827529" y="938088"/>
                  <a:pt x="1670982" y="1766128"/>
                  <a:pt x="1254422" y="1991341"/>
                </a:cubicBezTo>
                <a:cubicBezTo>
                  <a:pt x="837862" y="2216554"/>
                  <a:pt x="779442" y="2171681"/>
                  <a:pt x="588942" y="1971021"/>
                </a:cubicBezTo>
                <a:cubicBezTo>
                  <a:pt x="398442" y="1770361"/>
                  <a:pt x="163915" y="1103188"/>
                  <a:pt x="111422" y="787381"/>
                </a:cubicBezTo>
                <a:cubicBezTo>
                  <a:pt x="58929" y="471574"/>
                  <a:pt x="-182371" y="193868"/>
                  <a:pt x="268902" y="76181"/>
                </a:cubicBez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F08E85-CB6B-D66F-1271-80F08CCA3536}"/>
                  </a:ext>
                </a:extLst>
              </p:cNvPr>
              <p:cNvSpPr txBox="1"/>
              <p:nvPr/>
            </p:nvSpPr>
            <p:spPr>
              <a:xfrm>
                <a:off x="1295018" y="3296412"/>
                <a:ext cx="458715" cy="369332"/>
              </a:xfrm>
              <a:prstGeom prst="rect">
                <a:avLst/>
              </a:prstGeom>
              <a:solidFill>
                <a:schemeClr val="bg2"/>
              </a:solid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ea typeface="Cambria Math" panose="02040503050406030204" pitchFamily="18" charset="0"/>
                              <a:cs typeface="Segoe UI Semilight" panose="020B0402040204020203" pitchFamily="34" charset="0"/>
                            </a:rPr>
                            <m:t>ℵ</m:t>
                          </m:r>
                        </m:e>
                        <m:sub>
                          <m:r>
                            <a:rPr lang="en-US" b="1" i="1" smtClean="0">
                              <a:latin typeface="Cambria Math" panose="02040503050406030204" pitchFamily="18" charset="0"/>
                              <a:ea typeface="Cambria Math" panose="02040503050406030204" pitchFamily="18" charset="0"/>
                              <a:cs typeface="Segoe UI Semilight" panose="020B0402040204020203" pitchFamily="34" charset="0"/>
                            </a:rPr>
                            <m:t>𝒊</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21" name="TextBox 20">
                <a:extLst>
                  <a:ext uri="{FF2B5EF4-FFF2-40B4-BE49-F238E27FC236}">
                    <a16:creationId xmlns:a16="http://schemas.microsoft.com/office/drawing/2014/main" id="{A9F08E85-CB6B-D66F-1271-80F08CCA3536}"/>
                  </a:ext>
                </a:extLst>
              </p:cNvPr>
              <p:cNvSpPr txBox="1">
                <a:spLocks noRot="1" noChangeAspect="1" noMove="1" noResize="1" noEditPoints="1" noAdjustHandles="1" noChangeArrowheads="1" noChangeShapeType="1" noTextEdit="1"/>
              </p:cNvSpPr>
              <p:nvPr/>
            </p:nvSpPr>
            <p:spPr>
              <a:xfrm>
                <a:off x="1295018" y="3296412"/>
                <a:ext cx="458715" cy="369332"/>
              </a:xfrm>
              <a:prstGeom prst="rect">
                <a:avLst/>
              </a:prstGeom>
              <a:blipFill>
                <a:blip r:embed="rId2"/>
                <a:stretch>
                  <a:fillRect b="-333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2CBDF146-3A5D-507B-324C-25E7DC91FC73}"/>
              </a:ext>
            </a:extLst>
          </p:cNvPr>
          <p:cNvSpPr/>
          <p:nvPr/>
        </p:nvSpPr>
        <p:spPr>
          <a:xfrm>
            <a:off x="6120783" y="1921869"/>
            <a:ext cx="112713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Pooling</a:t>
            </a:r>
          </a:p>
        </p:txBody>
      </p:sp>
      <p:sp>
        <p:nvSpPr>
          <p:cNvPr id="24" name="Oval 23">
            <a:extLst>
              <a:ext uri="{FF2B5EF4-FFF2-40B4-BE49-F238E27FC236}">
                <a16:creationId xmlns:a16="http://schemas.microsoft.com/office/drawing/2014/main" id="{EE15357D-2254-0F19-B7A0-2DB3E9A542AB}"/>
              </a:ext>
            </a:extLst>
          </p:cNvPr>
          <p:cNvSpPr/>
          <p:nvPr/>
        </p:nvSpPr>
        <p:spPr>
          <a:xfrm rot="1418493">
            <a:off x="5619207" y="258587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32FA94-1579-972E-4260-7511BFEA03C7}"/>
              </a:ext>
            </a:extLst>
          </p:cNvPr>
          <p:cNvSpPr/>
          <p:nvPr/>
        </p:nvSpPr>
        <p:spPr>
          <a:xfrm rot="1581074">
            <a:off x="2872285" y="3096131"/>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5F1B8F2-FBC8-44CC-2075-C13B94C914BF}"/>
              </a:ext>
            </a:extLst>
          </p:cNvPr>
          <p:cNvSpPr/>
          <p:nvPr/>
        </p:nvSpPr>
        <p:spPr>
          <a:xfrm rot="19836745">
            <a:off x="7263950" y="2581870"/>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3334DE3-27FF-C139-C66A-00634D576E2F}"/>
              </a:ext>
            </a:extLst>
          </p:cNvPr>
          <p:cNvSpPr/>
          <p:nvPr/>
        </p:nvSpPr>
        <p:spPr>
          <a:xfrm rot="20170624">
            <a:off x="6422714" y="2588588"/>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Brace 9">
            <a:extLst>
              <a:ext uri="{FF2B5EF4-FFF2-40B4-BE49-F238E27FC236}">
                <a16:creationId xmlns:a16="http://schemas.microsoft.com/office/drawing/2014/main" id="{A8B7B73A-8C2C-743E-4F7A-490B20DD1E75}"/>
              </a:ext>
            </a:extLst>
          </p:cNvPr>
          <p:cNvSpPr/>
          <p:nvPr/>
        </p:nvSpPr>
        <p:spPr>
          <a:xfrm rot="5400000">
            <a:off x="6549247" y="2110394"/>
            <a:ext cx="204134" cy="2257192"/>
          </a:xfrm>
          <a:prstGeom prst="rightBrace">
            <a:avLst>
              <a:gd name="adj1" fmla="val 33444"/>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801D46-91DA-C10F-A3C8-01EC71DABE3D}"/>
              </a:ext>
            </a:extLst>
          </p:cNvPr>
          <p:cNvSpPr txBox="1"/>
          <p:nvPr/>
        </p:nvSpPr>
        <p:spPr>
          <a:xfrm>
            <a:off x="5621448" y="3346361"/>
            <a:ext cx="2059731" cy="307777"/>
          </a:xfrm>
          <a:prstGeom prst="rect">
            <a:avLst/>
          </a:prstGeom>
          <a:noFill/>
        </p:spPr>
        <p:txBody>
          <a:bodyPr wrap="none" rtlCol="0">
            <a:spAutoFit/>
          </a:bodyPr>
          <a:lstStyle/>
          <a:p>
            <a:pPr algn="l"/>
            <a:r>
              <a:rPr lang="en-US" sz="1400" i="1">
                <a:solidFill>
                  <a:srgbClr val="C00000"/>
                </a:solidFill>
                <a:latin typeface="Segoe UI Semibold" panose="020B0702040204020203" pitchFamily="34" charset="0"/>
                <a:cs typeface="Segoe UI Semibold" panose="020B0702040204020203" pitchFamily="34" charset="0"/>
              </a:rPr>
              <a:t>Apply Pooling Function</a:t>
            </a:r>
          </a:p>
        </p:txBody>
      </p:sp>
      <p:cxnSp>
        <p:nvCxnSpPr>
          <p:cNvPr id="16" name="Straight Arrow Connector 15">
            <a:extLst>
              <a:ext uri="{FF2B5EF4-FFF2-40B4-BE49-F238E27FC236}">
                <a16:creationId xmlns:a16="http://schemas.microsoft.com/office/drawing/2014/main" id="{27D6DA0F-CFBE-5377-301A-F6B63BAC350E}"/>
              </a:ext>
            </a:extLst>
          </p:cNvPr>
          <p:cNvCxnSpPr>
            <a:stCxn id="11" idx="2"/>
          </p:cNvCxnSpPr>
          <p:nvPr/>
        </p:nvCxnSpPr>
        <p:spPr>
          <a:xfrm flipH="1">
            <a:off x="6651313" y="3654138"/>
            <a:ext cx="1" cy="898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49BAEA7-83B5-30E0-7C0B-289BFFE5FFC3}"/>
              </a:ext>
            </a:extLst>
          </p:cNvPr>
          <p:cNvSpPr/>
          <p:nvPr/>
        </p:nvSpPr>
        <p:spPr>
          <a:xfrm rot="1581074">
            <a:off x="6417857" y="4611576"/>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D6F0724-86A1-BC84-5D49-FBE46761B8D8}"/>
              </a:ext>
            </a:extLst>
          </p:cNvPr>
          <p:cNvSpPr/>
          <p:nvPr/>
        </p:nvSpPr>
        <p:spPr>
          <a:xfrm rot="1581074">
            <a:off x="5568594" y="4629889"/>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A8DA4998-5B36-5603-6DF2-0688B63AE60F}"/>
              </a:ext>
            </a:extLst>
          </p:cNvPr>
          <p:cNvSpPr/>
          <p:nvPr/>
        </p:nvSpPr>
        <p:spPr>
          <a:xfrm rot="5400000">
            <a:off x="6123209" y="4515188"/>
            <a:ext cx="204134" cy="1498282"/>
          </a:xfrm>
          <a:prstGeom prst="rightBrace">
            <a:avLst>
              <a:gd name="adj1" fmla="val 33444"/>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5D86A50-AFFE-7E72-D889-F5C462B2AD79}"/>
              </a:ext>
            </a:extLst>
          </p:cNvPr>
          <p:cNvSpPr txBox="1"/>
          <p:nvPr/>
        </p:nvSpPr>
        <p:spPr>
          <a:xfrm>
            <a:off x="5431369" y="5378077"/>
            <a:ext cx="1694765" cy="523220"/>
          </a:xfrm>
          <a:prstGeom prst="rect">
            <a:avLst/>
          </a:prstGeom>
          <a:noFill/>
        </p:spPr>
        <p:txBody>
          <a:bodyPr wrap="square" rtlCol="0">
            <a:spAutoFit/>
          </a:bodyPr>
          <a:lstStyle/>
          <a:p>
            <a:pPr algn="l"/>
            <a:r>
              <a:rPr lang="en-US" sz="1400" i="1">
                <a:solidFill>
                  <a:srgbClr val="C00000"/>
                </a:solidFill>
                <a:latin typeface="Segoe UI Semibold" panose="020B0702040204020203" pitchFamily="34" charset="0"/>
                <a:cs typeface="Segoe UI Semibold" panose="020B0702040204020203" pitchFamily="34" charset="0"/>
              </a:rPr>
              <a:t>Combine to get new embeddings</a:t>
            </a:r>
          </a:p>
        </p:txBody>
      </p:sp>
    </p:spTree>
    <p:extLst>
      <p:ext uri="{BB962C8B-B14F-4D97-AF65-F5344CB8AC3E}">
        <p14:creationId xmlns:p14="http://schemas.microsoft.com/office/powerpoint/2010/main" val="14576378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A794FAF0-656D-EE4D-CE52-9DB0D3BA5BD0}"/>
              </a:ext>
            </a:extLst>
          </p:cNvPr>
          <p:cNvCxnSpPr>
            <a:cxnSpLocks/>
            <a:stCxn id="11" idx="2"/>
            <a:endCxn id="44" idx="0"/>
          </p:cNvCxnSpPr>
          <p:nvPr/>
        </p:nvCxnSpPr>
        <p:spPr>
          <a:xfrm flipH="1">
            <a:off x="2510611" y="2695288"/>
            <a:ext cx="4410"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0C848D-3B1F-BC8D-8B20-6BC03B23CD20}"/>
              </a:ext>
            </a:extLst>
          </p:cNvPr>
          <p:cNvCxnSpPr>
            <a:cxnSpLocks/>
            <a:stCxn id="12" idx="2"/>
            <a:endCxn id="48" idx="0"/>
          </p:cNvCxnSpPr>
          <p:nvPr/>
        </p:nvCxnSpPr>
        <p:spPr>
          <a:xfrm>
            <a:off x="3422616" y="2695288"/>
            <a:ext cx="10217"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308DF3-FF4D-5692-9527-51A3142846A4}"/>
              </a:ext>
            </a:extLst>
          </p:cNvPr>
          <p:cNvCxnSpPr>
            <a:cxnSpLocks/>
            <a:stCxn id="10" idx="2"/>
            <a:endCxn id="42" idx="0"/>
          </p:cNvCxnSpPr>
          <p:nvPr/>
        </p:nvCxnSpPr>
        <p:spPr>
          <a:xfrm flipH="1">
            <a:off x="1598608" y="2691507"/>
            <a:ext cx="1" cy="2743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Message Passing</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789855"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Pooling embeddings of </a:t>
            </a:r>
            <a:r>
              <a:rPr lang="en-US" i="1">
                <a:latin typeface="Segoe UI Semibold" panose="020B0702040204020203" pitchFamily="34" charset="0"/>
                <a:cs typeface="Segoe UI Semibold" panose="020B0702040204020203" pitchFamily="34" charset="0"/>
              </a:rPr>
              <a:t>nearby nodes </a:t>
            </a:r>
            <a:r>
              <a:rPr lang="en-US" i="1">
                <a:latin typeface="Segoe UI Semilight" panose="020B0402040204020203" pitchFamily="34" charset="0"/>
                <a:cs typeface="Segoe UI Semilight" panose="020B0402040204020203" pitchFamily="34" charset="0"/>
              </a:rPr>
              <a:t>and </a:t>
            </a:r>
            <a:r>
              <a:rPr lang="en-US" i="1">
                <a:latin typeface="Segoe UI Semibold" panose="020B0702040204020203" pitchFamily="34" charset="0"/>
                <a:cs typeface="Segoe UI Semibold" panose="020B0702040204020203" pitchFamily="34" charset="0"/>
              </a:rPr>
              <a:t>edges</a:t>
            </a:r>
            <a:r>
              <a:rPr lang="en-US" i="1">
                <a:latin typeface="Segoe UI Semilight" panose="020B0402040204020203" pitchFamily="34" charset="0"/>
                <a:cs typeface="Segoe UI Semilight" panose="020B0402040204020203" pitchFamily="34" charset="0"/>
              </a:rPr>
              <a:t> together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577877-0E54-18A8-E156-7FDFA9E11A0A}"/>
                  </a:ext>
                </a:extLst>
              </p:cNvPr>
              <p:cNvSpPr txBox="1"/>
              <p:nvPr/>
            </p:nvSpPr>
            <p:spPr>
              <a:xfrm>
                <a:off x="1330779" y="2322175"/>
                <a:ext cx="53565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0" name="TextBox 9">
                <a:extLst>
                  <a:ext uri="{FF2B5EF4-FFF2-40B4-BE49-F238E27FC236}">
                    <a16:creationId xmlns:a16="http://schemas.microsoft.com/office/drawing/2014/main" id="{34577877-0E54-18A8-E156-7FDFA9E11A0A}"/>
                  </a:ext>
                </a:extLst>
              </p:cNvPr>
              <p:cNvSpPr txBox="1">
                <a:spLocks noRot="1" noChangeAspect="1" noMove="1" noResize="1" noEditPoints="1" noAdjustHandles="1" noChangeArrowheads="1" noChangeShapeType="1" noTextEdit="1"/>
              </p:cNvSpPr>
              <p:nvPr/>
            </p:nvSpPr>
            <p:spPr>
              <a:xfrm>
                <a:off x="1330779" y="2322175"/>
                <a:ext cx="53565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3D2D728-DEBA-7CBD-F912-AD861190E43A}"/>
                  </a:ext>
                </a:extLst>
              </p:cNvPr>
              <p:cNvSpPr txBox="1"/>
              <p:nvPr/>
            </p:nvSpPr>
            <p:spPr>
              <a:xfrm>
                <a:off x="2256809" y="2325956"/>
                <a:ext cx="516423"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1" name="TextBox 10">
                <a:extLst>
                  <a:ext uri="{FF2B5EF4-FFF2-40B4-BE49-F238E27FC236}">
                    <a16:creationId xmlns:a16="http://schemas.microsoft.com/office/drawing/2014/main" id="{13D2D728-DEBA-7CBD-F912-AD861190E43A}"/>
                  </a:ext>
                </a:extLst>
              </p:cNvPr>
              <p:cNvSpPr txBox="1">
                <a:spLocks noRot="1" noChangeAspect="1" noMove="1" noResize="1" noEditPoints="1" noAdjustHandles="1" noChangeArrowheads="1" noChangeShapeType="1" noTextEdit="1"/>
              </p:cNvSpPr>
              <p:nvPr/>
            </p:nvSpPr>
            <p:spPr>
              <a:xfrm>
                <a:off x="2256809" y="2325956"/>
                <a:ext cx="51642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043F7E-2C68-732E-A147-CE8E595505CD}"/>
                  </a:ext>
                </a:extLst>
              </p:cNvPr>
              <p:cNvSpPr txBox="1"/>
              <p:nvPr/>
            </p:nvSpPr>
            <p:spPr>
              <a:xfrm>
                <a:off x="3163603" y="2325956"/>
                <a:ext cx="51802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12" name="TextBox 11">
                <a:extLst>
                  <a:ext uri="{FF2B5EF4-FFF2-40B4-BE49-F238E27FC236}">
                    <a16:creationId xmlns:a16="http://schemas.microsoft.com/office/drawing/2014/main" id="{9D043F7E-2C68-732E-A147-CE8E595505CD}"/>
                  </a:ext>
                </a:extLst>
              </p:cNvPr>
              <p:cNvSpPr txBox="1">
                <a:spLocks noRot="1" noChangeAspect="1" noMove="1" noResize="1" noEditPoints="1" noAdjustHandles="1" noChangeArrowheads="1" noChangeShapeType="1" noTextEdit="1"/>
              </p:cNvSpPr>
              <p:nvPr/>
            </p:nvSpPr>
            <p:spPr>
              <a:xfrm>
                <a:off x="3163603" y="2325956"/>
                <a:ext cx="518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3A3BA72-73EF-BDC7-90FD-0D86CE4C7097}"/>
                  </a:ext>
                </a:extLst>
              </p:cNvPr>
              <p:cNvSpPr/>
              <p:nvPr/>
            </p:nvSpPr>
            <p:spPr>
              <a:xfrm>
                <a:off x="1249181" y="4365660"/>
                <a:ext cx="703865" cy="626449"/>
              </a:xfrm>
              <a:prstGeom prst="rect">
                <a:avLst/>
              </a:prstGeom>
              <a:solidFill>
                <a:srgbClr val="5D81B5"/>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𝑼</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3" name="Rectangle 12">
                <a:extLst>
                  <a:ext uri="{FF2B5EF4-FFF2-40B4-BE49-F238E27FC236}">
                    <a16:creationId xmlns:a16="http://schemas.microsoft.com/office/drawing/2014/main" id="{93A3BA72-73EF-BDC7-90FD-0D86CE4C7097}"/>
                  </a:ext>
                </a:extLst>
              </p:cNvPr>
              <p:cNvSpPr>
                <a:spLocks noRot="1" noChangeAspect="1" noMove="1" noResize="1" noEditPoints="1" noAdjustHandles="1" noChangeArrowheads="1" noChangeShapeType="1" noTextEdit="1"/>
              </p:cNvSpPr>
              <p:nvPr/>
            </p:nvSpPr>
            <p:spPr>
              <a:xfrm>
                <a:off x="1249181" y="4365660"/>
                <a:ext cx="703865" cy="626449"/>
              </a:xfrm>
              <a:prstGeom prst="rect">
                <a:avLst/>
              </a:prstGeom>
              <a:blipFill>
                <a:blip r:embed="rId5"/>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9BBEEFD-0129-DA2A-4F3F-A8FE9A6DC8FF}"/>
                  </a:ext>
                </a:extLst>
              </p:cNvPr>
              <p:cNvSpPr/>
              <p:nvPr/>
            </p:nvSpPr>
            <p:spPr>
              <a:xfrm>
                <a:off x="2167581" y="4362690"/>
                <a:ext cx="703865" cy="626449"/>
              </a:xfrm>
              <a:prstGeom prst="rect">
                <a:avLst/>
              </a:prstGeom>
              <a:solidFill>
                <a:srgbClr val="E09B24"/>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𝑽</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5" name="Rectangle 14">
                <a:extLst>
                  <a:ext uri="{FF2B5EF4-FFF2-40B4-BE49-F238E27FC236}">
                    <a16:creationId xmlns:a16="http://schemas.microsoft.com/office/drawing/2014/main" id="{29BBEEFD-0129-DA2A-4F3F-A8FE9A6DC8FF}"/>
                  </a:ext>
                </a:extLst>
              </p:cNvPr>
              <p:cNvSpPr>
                <a:spLocks noRot="1" noChangeAspect="1" noMove="1" noResize="1" noEditPoints="1" noAdjustHandles="1" noChangeArrowheads="1" noChangeShapeType="1" noTextEdit="1"/>
              </p:cNvSpPr>
              <p:nvPr/>
            </p:nvSpPr>
            <p:spPr>
              <a:xfrm>
                <a:off x="2167581" y="4362690"/>
                <a:ext cx="703865" cy="626449"/>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7E5340F-946B-D317-84F3-9ED71C9AE26F}"/>
                  </a:ext>
                </a:extLst>
              </p:cNvPr>
              <p:cNvSpPr/>
              <p:nvPr/>
            </p:nvSpPr>
            <p:spPr>
              <a:xfrm>
                <a:off x="3080901" y="4367387"/>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𝑬</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16" name="Rectangle 15">
                <a:extLst>
                  <a:ext uri="{FF2B5EF4-FFF2-40B4-BE49-F238E27FC236}">
                    <a16:creationId xmlns:a16="http://schemas.microsoft.com/office/drawing/2014/main" id="{87E5340F-946B-D317-84F3-9ED71C9AE26F}"/>
                  </a:ext>
                </a:extLst>
              </p:cNvPr>
              <p:cNvSpPr>
                <a:spLocks noRot="1" noChangeAspect="1" noMove="1" noResize="1" noEditPoints="1" noAdjustHandles="1" noChangeArrowheads="1" noChangeShapeType="1" noTextEdit="1"/>
              </p:cNvSpPr>
              <p:nvPr/>
            </p:nvSpPr>
            <p:spPr>
              <a:xfrm>
                <a:off x="3080901" y="4367387"/>
                <a:ext cx="703865" cy="626449"/>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sp>
        <p:nvSpPr>
          <p:cNvPr id="39" name="Rectangle: Rounded Corners 38">
            <a:extLst>
              <a:ext uri="{FF2B5EF4-FFF2-40B4-BE49-F238E27FC236}">
                <a16:creationId xmlns:a16="http://schemas.microsoft.com/office/drawing/2014/main" id="{5435052E-498A-0329-C424-4FC3D8ACC7A2}"/>
              </a:ext>
            </a:extLst>
          </p:cNvPr>
          <p:cNvSpPr/>
          <p:nvPr/>
        </p:nvSpPr>
        <p:spPr>
          <a:xfrm>
            <a:off x="1027725" y="2820105"/>
            <a:ext cx="3006973" cy="2387365"/>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2338149-FFA0-734D-E844-DCB003CB92C6}"/>
                  </a:ext>
                </a:extLst>
              </p:cNvPr>
              <p:cNvSpPr txBox="1"/>
              <p:nvPr/>
            </p:nvSpPr>
            <p:spPr>
              <a:xfrm>
                <a:off x="1219369" y="5434707"/>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2" name="TextBox 41">
                <a:extLst>
                  <a:ext uri="{FF2B5EF4-FFF2-40B4-BE49-F238E27FC236}">
                    <a16:creationId xmlns:a16="http://schemas.microsoft.com/office/drawing/2014/main" id="{C2338149-FFA0-734D-E844-DCB003CB92C6}"/>
                  </a:ext>
                </a:extLst>
              </p:cNvPr>
              <p:cNvSpPr txBox="1">
                <a:spLocks noRot="1" noChangeAspect="1" noMove="1" noResize="1" noEditPoints="1" noAdjustHandles="1" noChangeArrowheads="1" noChangeShapeType="1" noTextEdit="1"/>
              </p:cNvSpPr>
              <p:nvPr/>
            </p:nvSpPr>
            <p:spPr>
              <a:xfrm>
                <a:off x="1219369" y="5434707"/>
                <a:ext cx="758477" cy="369332"/>
              </a:xfrm>
              <a:prstGeom prst="rect">
                <a:avLst/>
              </a:prstGeom>
              <a:blipFill>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842FF6-6005-9433-0761-DDF38033F3CC}"/>
                  </a:ext>
                </a:extLst>
              </p:cNvPr>
              <p:cNvSpPr txBox="1"/>
              <p:nvPr/>
            </p:nvSpPr>
            <p:spPr>
              <a:xfrm>
                <a:off x="2131372"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4" name="TextBox 43">
                <a:extLst>
                  <a:ext uri="{FF2B5EF4-FFF2-40B4-BE49-F238E27FC236}">
                    <a16:creationId xmlns:a16="http://schemas.microsoft.com/office/drawing/2014/main" id="{B5842FF6-6005-9433-0761-DDF38033F3CC}"/>
                  </a:ext>
                </a:extLst>
              </p:cNvPr>
              <p:cNvSpPr txBox="1">
                <a:spLocks noRot="1" noChangeAspect="1" noMove="1" noResize="1" noEditPoints="1" noAdjustHandles="1" noChangeArrowheads="1" noChangeShapeType="1" noTextEdit="1"/>
              </p:cNvSpPr>
              <p:nvPr/>
            </p:nvSpPr>
            <p:spPr>
              <a:xfrm>
                <a:off x="2131372" y="5431658"/>
                <a:ext cx="758477" cy="369332"/>
              </a:xfrm>
              <a:prstGeom prst="rect">
                <a:avLst/>
              </a:prstGeom>
              <a:blipFill>
                <a:blip r:embed="rId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9E646C-4D70-5EE7-DC3C-A6B0E56D14E0}"/>
                  </a:ext>
                </a:extLst>
              </p:cNvPr>
              <p:cNvSpPr txBox="1"/>
              <p:nvPr/>
            </p:nvSpPr>
            <p:spPr>
              <a:xfrm>
                <a:off x="3053594"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8" name="TextBox 47">
                <a:extLst>
                  <a:ext uri="{FF2B5EF4-FFF2-40B4-BE49-F238E27FC236}">
                    <a16:creationId xmlns:a16="http://schemas.microsoft.com/office/drawing/2014/main" id="{649E646C-4D70-5EE7-DC3C-A6B0E56D14E0}"/>
                  </a:ext>
                </a:extLst>
              </p:cNvPr>
              <p:cNvSpPr txBox="1">
                <a:spLocks noRot="1" noChangeAspect="1" noMove="1" noResize="1" noEditPoints="1" noAdjustHandles="1" noChangeArrowheads="1" noChangeShapeType="1" noTextEdit="1"/>
              </p:cNvSpPr>
              <p:nvPr/>
            </p:nvSpPr>
            <p:spPr>
              <a:xfrm>
                <a:off x="3053594" y="5431658"/>
                <a:ext cx="758477" cy="369332"/>
              </a:xfrm>
              <a:prstGeom prst="rect">
                <a:avLst/>
              </a:prstGeom>
              <a:blipFill>
                <a:blip r:embed="rId10"/>
                <a:stretch>
                  <a:fillRect b="-3279"/>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id="{682083E7-D7AC-EAA1-07CD-7D33C5063AF1}"/>
              </a:ext>
            </a:extLst>
          </p:cNvPr>
          <p:cNvSpPr/>
          <p:nvPr/>
        </p:nvSpPr>
        <p:spPr>
          <a:xfrm>
            <a:off x="1621839" y="1921539"/>
            <a:ext cx="177754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GNN Layer</a:t>
            </a:r>
          </a:p>
        </p:txBody>
      </p:sp>
      <p:sp>
        <p:nvSpPr>
          <p:cNvPr id="3" name="Arc 2">
            <a:extLst>
              <a:ext uri="{FF2B5EF4-FFF2-40B4-BE49-F238E27FC236}">
                <a16:creationId xmlns:a16="http://schemas.microsoft.com/office/drawing/2014/main" id="{F06423C2-039D-E381-1851-2BA9E0B2BE78}"/>
              </a:ext>
            </a:extLst>
          </p:cNvPr>
          <p:cNvSpPr/>
          <p:nvPr/>
        </p:nvSpPr>
        <p:spPr>
          <a:xfrm flipH="1" flipV="1">
            <a:off x="2510510" y="2424020"/>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A180CCE-552F-6729-0B2D-BFE56598D16D}"/>
              </a:ext>
            </a:extLst>
          </p:cNvPr>
          <p:cNvSpPr/>
          <p:nvPr/>
        </p:nvSpPr>
        <p:spPr>
          <a:xfrm flipH="1" flipV="1">
            <a:off x="1621836" y="2427072"/>
            <a:ext cx="3547061" cy="818168"/>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52CA6E62-32B0-0287-8D26-463BFDE884D6}"/>
              </a:ext>
            </a:extLst>
          </p:cNvPr>
          <p:cNvSpPr/>
          <p:nvPr/>
        </p:nvSpPr>
        <p:spPr>
          <a:xfrm flipH="1" flipV="1">
            <a:off x="1598607" y="2941272"/>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4FF305D4-E5F1-B517-1BDA-CA3C661F9397}"/>
              </a:ext>
            </a:extLst>
          </p:cNvPr>
          <p:cNvSpPr/>
          <p:nvPr/>
        </p:nvSpPr>
        <p:spPr>
          <a:xfrm flipV="1">
            <a:off x="1645559" y="2941272"/>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5794D673-2457-0FC9-01A7-BBFAAC4A024D}"/>
              </a:ext>
            </a:extLst>
          </p:cNvPr>
          <p:cNvSpPr/>
          <p:nvPr/>
        </p:nvSpPr>
        <p:spPr>
          <a:xfrm flipV="1">
            <a:off x="735619" y="3434847"/>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4C740CE1-C5F6-BDB3-5FA9-5F834F9FCB69}"/>
              </a:ext>
            </a:extLst>
          </p:cNvPr>
          <p:cNvSpPr/>
          <p:nvPr/>
        </p:nvSpPr>
        <p:spPr>
          <a:xfrm flipV="1">
            <a:off x="-211667" y="3456011"/>
            <a:ext cx="3634283" cy="783069"/>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24FB5BF1-7FA2-DC29-AA76-6C04468D25C8}"/>
              </a:ext>
            </a:extLst>
          </p:cNvPr>
          <p:cNvSpPr/>
          <p:nvPr/>
        </p:nvSpPr>
        <p:spPr>
          <a:xfrm>
            <a:off x="1559100" y="4193222"/>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4DCD382-7E66-70BB-6C17-D79A04E59783}"/>
              </a:ext>
            </a:extLst>
          </p:cNvPr>
          <p:cNvSpPr/>
          <p:nvPr/>
        </p:nvSpPr>
        <p:spPr>
          <a:xfrm>
            <a:off x="2466882" y="3697919"/>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A3464F4-042F-A099-1A3C-D41A28A5287A}"/>
              </a:ext>
            </a:extLst>
          </p:cNvPr>
          <p:cNvSpPr/>
          <p:nvPr/>
        </p:nvSpPr>
        <p:spPr>
          <a:xfrm>
            <a:off x="3379851" y="3184908"/>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5A52F9-7776-B329-2939-84033A4CFFE7}"/>
              </a:ext>
            </a:extLst>
          </p:cNvPr>
          <p:cNvSpPr/>
          <p:nvPr/>
        </p:nvSpPr>
        <p:spPr>
          <a:xfrm>
            <a:off x="4942293" y="2373563"/>
            <a:ext cx="177754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Pooling</a:t>
            </a:r>
          </a:p>
        </p:txBody>
      </p:sp>
      <p:sp>
        <p:nvSpPr>
          <p:cNvPr id="43" name="Rectangle 42">
            <a:extLst>
              <a:ext uri="{FF2B5EF4-FFF2-40B4-BE49-F238E27FC236}">
                <a16:creationId xmlns:a16="http://schemas.microsoft.com/office/drawing/2014/main" id="{A4F562F2-075F-B347-F61C-7BA2ABC4DDA0}"/>
              </a:ext>
            </a:extLst>
          </p:cNvPr>
          <p:cNvSpPr/>
          <p:nvPr/>
        </p:nvSpPr>
        <p:spPr>
          <a:xfrm>
            <a:off x="4942293" y="3557107"/>
            <a:ext cx="178771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Update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D6B9C95-89DD-BAD1-C5B1-1062FBEF55C0}"/>
                  </a:ext>
                </a:extLst>
              </p:cNvPr>
              <p:cNvSpPr txBox="1"/>
              <p:nvPr/>
            </p:nvSpPr>
            <p:spPr>
              <a:xfrm>
                <a:off x="4932122" y="2816722"/>
                <a:ext cx="2566319" cy="411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𝑚</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𝐺</m:t>
                      </m:r>
                      <m:d>
                        <m:dPr>
                          <m:ctrlPr>
                            <a:rPr lang="en-US" b="0" i="1" smtClean="0">
                              <a:latin typeface="Cambria Math" panose="02040503050406030204" pitchFamily="18" charset="0"/>
                              <a:cs typeface="Segoe UI Semilight" panose="020B0402040204020203" pitchFamily="34" charset="0"/>
                            </a:rPr>
                          </m:ctrlPr>
                        </m:dPr>
                        <m:e>
                          <m:d>
                            <m:dPr>
                              <m:begChr m:val="{"/>
                              <m:endChr m:val="}"/>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𝐻</m:t>
                              </m:r>
                              <m:d>
                                <m:dPr>
                                  <m:ctrlPr>
                                    <a:rPr lang="en-US" b="0" i="1" smtClean="0">
                                      <a:latin typeface="Cambria Math" panose="02040503050406030204" pitchFamily="18" charset="0"/>
                                      <a:cs typeface="Segoe UI Semilight" panose="020B0402040204020203" pitchFamily="34" charset="0"/>
                                    </a:rPr>
                                  </m:ctrlPr>
                                </m:dPr>
                                <m:e>
                                  <m:sSub>
                                    <m:sSubPr>
                                      <m:ctrlPr>
                                        <a:rPr lang="en-US" i="1">
                                          <a:latin typeface="Cambria Math" panose="02040503050406030204" pitchFamily="18" charset="0"/>
                                          <a:ea typeface="Cambria Math" panose="02040503050406030204" pitchFamily="18" charset="0"/>
                                          <a:cs typeface="Segoe UI Semilight" panose="020B0402040204020203" pitchFamily="34" charset="0"/>
                                        </a:rPr>
                                      </m:ctrlPr>
                                    </m:sSubPr>
                                    <m:e>
                                      <m:r>
                                        <a:rPr lang="en-US" i="1">
                                          <a:latin typeface="Cambria Math" panose="02040503050406030204" pitchFamily="18" charset="0"/>
                                          <a:ea typeface="Cambria Math" panose="02040503050406030204" pitchFamily="18" charset="0"/>
                                          <a:cs typeface="Segoe UI Semilight" panose="020B0402040204020203" pitchFamily="34" charset="0"/>
                                        </a:rPr>
                                        <m:t>𝑥</m:t>
                                      </m:r>
                                    </m:e>
                                    <m:sub>
                                      <m:r>
                                        <a:rPr lang="en-US" i="1">
                                          <a:latin typeface="Cambria Math" panose="02040503050406030204" pitchFamily="18" charset="0"/>
                                          <a:ea typeface="Cambria Math" panose="02040503050406030204" pitchFamily="18" charset="0"/>
                                          <a:cs typeface="Segoe UI Semilight" panose="020B0402040204020203" pitchFamily="34" charset="0"/>
                                        </a:rPr>
                                        <m:t>𝑗</m:t>
                                      </m:r>
                                    </m:sub>
                                  </m:sSub>
                                </m:e>
                              </m:d>
                              <m:r>
                                <a:rPr lang="en-US" b="0" i="1" smtClean="0">
                                  <a:latin typeface="Cambria Math" panose="02040503050406030204" pitchFamily="18" charset="0"/>
                                  <a:ea typeface="Cambria Math" panose="02040503050406030204" pitchFamily="18" charset="0"/>
                                  <a:cs typeface="Segoe UI Semilight" panose="020B0402040204020203" pitchFamily="34" charset="0"/>
                                </a:rPr>
                                <m:t>:</m:t>
                              </m:r>
                              <m:r>
                                <a:rPr lang="en-US" b="0" i="1" smtClean="0">
                                  <a:latin typeface="Cambria Math" panose="02040503050406030204" pitchFamily="18" charset="0"/>
                                  <a:ea typeface="Cambria Math" panose="02040503050406030204" pitchFamily="18" charset="0"/>
                                  <a:cs typeface="Segoe UI Semilight" panose="020B0402040204020203" pitchFamily="34" charset="0"/>
                                </a:rPr>
                                <m:t>𝑗</m:t>
                              </m:r>
                              <m:r>
                                <a:rPr lang="en-US" b="0" i="1" smtClean="0">
                                  <a:latin typeface="Cambria Math" panose="02040503050406030204" pitchFamily="18" charset="0"/>
                                  <a:ea typeface="Cambria Math" panose="02040503050406030204" pitchFamily="18" charset="0"/>
                                  <a:cs typeface="Segoe UI Semilight" panose="020B0402040204020203" pitchFamily="34" charset="0"/>
                                </a:rPr>
                                <m:t>∈</m:t>
                              </m:r>
                              <m:sSub>
                                <m:sSubPr>
                                  <m:ctrlPr>
                                    <a:rPr lang="en-US" i="1">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i="1">
                                      <a:latin typeface="Cambria Math" panose="02040503050406030204" pitchFamily="18" charset="0"/>
                                      <a:ea typeface="Cambria Math" panose="02040503050406030204" pitchFamily="18" charset="0"/>
                                      <a:cs typeface="Segoe UI Semilight" panose="020B0402040204020203" pitchFamily="34" charset="0"/>
                                    </a:rPr>
                                    <m:t>𝑖</m:t>
                                  </m:r>
                                </m:sub>
                              </m:sSub>
                            </m:e>
                          </m:d>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45" name="TextBox 44">
                <a:extLst>
                  <a:ext uri="{FF2B5EF4-FFF2-40B4-BE49-F238E27FC236}">
                    <a16:creationId xmlns:a16="http://schemas.microsoft.com/office/drawing/2014/main" id="{9D6B9C95-89DD-BAD1-C5B1-1062FBEF55C0}"/>
                  </a:ext>
                </a:extLst>
              </p:cNvPr>
              <p:cNvSpPr txBox="1">
                <a:spLocks noRot="1" noChangeAspect="1" noMove="1" noResize="1" noEditPoints="1" noAdjustHandles="1" noChangeArrowheads="1" noChangeShapeType="1" noTextEdit="1"/>
              </p:cNvSpPr>
              <p:nvPr/>
            </p:nvSpPr>
            <p:spPr>
              <a:xfrm>
                <a:off x="4932122" y="2816722"/>
                <a:ext cx="2566319" cy="411395"/>
              </a:xfrm>
              <a:prstGeom prst="rect">
                <a:avLst/>
              </a:prstGeom>
              <a:blipFill>
                <a:blip r:embed="rId11"/>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C5C46EA-828A-63E3-AC1D-31241DFA29B2}"/>
                  </a:ext>
                </a:extLst>
              </p:cNvPr>
              <p:cNvSpPr txBox="1"/>
              <p:nvPr/>
            </p:nvSpPr>
            <p:spPr>
              <a:xfrm>
                <a:off x="4909204" y="1854635"/>
                <a:ext cx="2689711" cy="369332"/>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For a </a:t>
                </a:r>
                <a:r>
                  <a:rPr lang="en-US" i="1" err="1">
                    <a:latin typeface="Segoe UI Semibold" panose="020B0702040204020203" pitchFamily="34" charset="0"/>
                    <a:cs typeface="Segoe UI Semibold" panose="020B0702040204020203" pitchFamily="34" charset="0"/>
                  </a:rPr>
                  <a:t>neighbourhood</a:t>
                </a:r>
                <a:r>
                  <a:rPr lang="en-US" i="1">
                    <a:latin typeface="Segoe UI Semibold" panose="020B0702040204020203" pitchFamily="34" charset="0"/>
                    <a:cs typeface="Segoe UI Semibold" panose="020B0702040204020203" pitchFamily="34"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b="0" i="1" smtClean="0">
                            <a:latin typeface="Cambria Math" panose="02040503050406030204" pitchFamily="18" charset="0"/>
                            <a:ea typeface="Cambria Math" panose="02040503050406030204" pitchFamily="18" charset="0"/>
                            <a:cs typeface="Segoe UI Semilight" panose="020B0402040204020203" pitchFamily="34" charset="0"/>
                          </a:rPr>
                          <m:t>𝑖</m:t>
                        </m:r>
                      </m:sub>
                    </m:sSub>
                  </m:oMath>
                </a14:m>
                <a:r>
                  <a:rPr lang="en-US" i="1">
                    <a:latin typeface="Segoe UI Semibold" panose="020B0702040204020203" pitchFamily="34" charset="0"/>
                    <a:cs typeface="Segoe UI Semibold" panose="020B0702040204020203" pitchFamily="34" charset="0"/>
                  </a:rPr>
                  <a:t>,</a:t>
                </a:r>
              </a:p>
            </p:txBody>
          </p:sp>
        </mc:Choice>
        <mc:Fallback xmlns="">
          <p:sp>
            <p:nvSpPr>
              <p:cNvPr id="46" name="TextBox 45">
                <a:extLst>
                  <a:ext uri="{FF2B5EF4-FFF2-40B4-BE49-F238E27FC236}">
                    <a16:creationId xmlns:a16="http://schemas.microsoft.com/office/drawing/2014/main" id="{9C5C46EA-828A-63E3-AC1D-31241DFA29B2}"/>
                  </a:ext>
                </a:extLst>
              </p:cNvPr>
              <p:cNvSpPr txBox="1">
                <a:spLocks noRot="1" noChangeAspect="1" noMove="1" noResize="1" noEditPoints="1" noAdjustHandles="1" noChangeArrowheads="1" noChangeShapeType="1" noTextEdit="1"/>
              </p:cNvSpPr>
              <p:nvPr/>
            </p:nvSpPr>
            <p:spPr>
              <a:xfrm>
                <a:off x="4909204" y="1854635"/>
                <a:ext cx="2689711" cy="369332"/>
              </a:xfrm>
              <a:prstGeom prst="rect">
                <a:avLst/>
              </a:prstGeom>
              <a:blipFill>
                <a:blip r:embed="rId12"/>
                <a:stretch>
                  <a:fillRect l="-1810" t="-6557" r="-90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8059949-185D-8C0F-4AD3-7A0D4DE72C91}"/>
                  </a:ext>
                </a:extLst>
              </p:cNvPr>
              <p:cNvSpPr txBox="1"/>
              <p:nvPr/>
            </p:nvSpPr>
            <p:spPr>
              <a:xfrm>
                <a:off x="4912642" y="4030780"/>
                <a:ext cx="164564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h</m:t>
                          </m:r>
                        </m:e>
                        <m:sub>
                          <m:r>
                            <a:rPr lang="en-US" b="0" i="1" smtClean="0">
                              <a:latin typeface="Cambria Math" panose="02040503050406030204" pitchFamily="18" charset="0"/>
                              <a:cs typeface="Segoe UI Semilight" panose="020B0402040204020203" pitchFamily="34" charset="0"/>
                            </a:rPr>
                            <m:t>𝑗</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𝐾</m:t>
                      </m:r>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𝑚</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50" name="TextBox 49">
                <a:extLst>
                  <a:ext uri="{FF2B5EF4-FFF2-40B4-BE49-F238E27FC236}">
                    <a16:creationId xmlns:a16="http://schemas.microsoft.com/office/drawing/2014/main" id="{D8059949-185D-8C0F-4AD3-7A0D4DE72C91}"/>
                  </a:ext>
                </a:extLst>
              </p:cNvPr>
              <p:cNvSpPr txBox="1">
                <a:spLocks noRot="1" noChangeAspect="1" noMove="1" noResize="1" noEditPoints="1" noAdjustHandles="1" noChangeArrowheads="1" noChangeShapeType="1" noTextEdit="1"/>
              </p:cNvSpPr>
              <p:nvPr/>
            </p:nvSpPr>
            <p:spPr>
              <a:xfrm>
                <a:off x="4912642" y="4030780"/>
                <a:ext cx="1645649" cy="391646"/>
              </a:xfrm>
              <a:prstGeom prst="rect">
                <a:avLst/>
              </a:prstGeom>
              <a:blipFill>
                <a:blip r:embed="rId13"/>
                <a:stretch>
                  <a:fillRect b="-9375"/>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B23A007B-D39D-48BF-3E92-AFCCD73AA894}"/>
              </a:ext>
            </a:extLst>
          </p:cNvPr>
          <p:cNvSpPr txBox="1"/>
          <p:nvPr/>
        </p:nvSpPr>
        <p:spPr>
          <a:xfrm>
            <a:off x="4909204" y="4675797"/>
            <a:ext cx="3683145" cy="923330"/>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Exact structure </a:t>
            </a:r>
            <a:r>
              <a:rPr lang="en-US" i="1">
                <a:latin typeface="Segoe UI Semilight" panose="020B0402040204020203" pitchFamily="34" charset="0"/>
                <a:cs typeface="Segoe UI Semilight" panose="020B0402040204020203" pitchFamily="34" charset="0"/>
              </a:rPr>
              <a:t>of GNN layer </a:t>
            </a:r>
            <a:r>
              <a:rPr lang="en-US" i="1">
                <a:latin typeface="Segoe UI Semibold" panose="020B0702040204020203" pitchFamily="34" charset="0"/>
                <a:cs typeface="Segoe UI Semibold" panose="020B0702040204020203" pitchFamily="34" charset="0"/>
              </a:rPr>
              <a:t>depends on </a:t>
            </a:r>
            <a:r>
              <a:rPr lang="en-US" i="1">
                <a:latin typeface="Segoe UI Semilight" panose="020B0402040204020203" pitchFamily="34" charset="0"/>
                <a:cs typeface="Segoe UI Semilight" panose="020B0402040204020203" pitchFamily="34" charset="0"/>
              </a:rPr>
              <a:t>the </a:t>
            </a:r>
            <a:r>
              <a:rPr lang="en-US" i="1">
                <a:latin typeface="Segoe UI Semibold" panose="020B0702040204020203" pitchFamily="34" charset="0"/>
                <a:cs typeface="Segoe UI Semibold" panose="020B0702040204020203" pitchFamily="34" charset="0"/>
              </a:rPr>
              <a:t>problem being solved</a:t>
            </a:r>
          </a:p>
        </p:txBody>
      </p:sp>
    </p:spTree>
    <p:extLst>
      <p:ext uri="{BB962C8B-B14F-4D97-AF65-F5344CB8AC3E}">
        <p14:creationId xmlns:p14="http://schemas.microsoft.com/office/powerpoint/2010/main" val="416588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250"/>
                                        <p:tgtEl>
                                          <p:spTgt spid="2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25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250"/>
                                        <p:tgtEl>
                                          <p:spTgt spid="4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25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3" grpId="0" animBg="1"/>
      <p:bldP spid="45" grpId="0"/>
      <p:bldP spid="46" grpId="0"/>
      <p:bldP spid="50" grpId="0"/>
      <p:bldP spid="5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Neural FPs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5418856"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Use </a:t>
            </a:r>
            <a:r>
              <a:rPr lang="en-US" i="1">
                <a:latin typeface="Segoe UI Semibold" panose="020B0702040204020203" pitchFamily="34" charset="0"/>
                <a:cs typeface="Segoe UI Semibold" panose="020B0702040204020203" pitchFamily="34" charset="0"/>
              </a:rPr>
              <a:t>different weights </a:t>
            </a:r>
            <a:r>
              <a:rPr lang="en-US" i="1">
                <a:latin typeface="Segoe UI Semilight" panose="020B0402040204020203" pitchFamily="34" charset="0"/>
                <a:cs typeface="Segoe UI Semilight" panose="020B0402040204020203" pitchFamily="34" charset="0"/>
              </a:rPr>
              <a:t>for </a:t>
            </a:r>
            <a:r>
              <a:rPr lang="en-US" i="1">
                <a:latin typeface="Segoe UI Semibold" panose="020B0702040204020203" pitchFamily="34" charset="0"/>
                <a:cs typeface="Segoe UI Semibold" panose="020B0702040204020203" pitchFamily="34" charset="0"/>
              </a:rPr>
              <a:t>nodes of different degrees</a:t>
            </a:r>
          </a:p>
        </p:txBody>
      </p:sp>
      <p:cxnSp>
        <p:nvCxnSpPr>
          <p:cNvPr id="4" name="Straight Arrow Connector 3">
            <a:extLst>
              <a:ext uri="{FF2B5EF4-FFF2-40B4-BE49-F238E27FC236}">
                <a16:creationId xmlns:a16="http://schemas.microsoft.com/office/drawing/2014/main" id="{347B14C4-E816-0522-5BFF-43CF00AEFD60}"/>
              </a:ext>
            </a:extLst>
          </p:cNvPr>
          <p:cNvCxnSpPr>
            <a:cxnSpLocks/>
            <a:stCxn id="9" idx="2"/>
            <a:endCxn id="51" idx="0"/>
          </p:cNvCxnSpPr>
          <p:nvPr/>
        </p:nvCxnSpPr>
        <p:spPr>
          <a:xfrm flipH="1">
            <a:off x="2510611" y="2695288"/>
            <a:ext cx="4410"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0B1EEDB-0496-77AF-A9B8-9F1E0BC59BCB}"/>
              </a:ext>
            </a:extLst>
          </p:cNvPr>
          <p:cNvCxnSpPr>
            <a:cxnSpLocks/>
            <a:stCxn id="26" idx="2"/>
            <a:endCxn id="52" idx="0"/>
          </p:cNvCxnSpPr>
          <p:nvPr/>
        </p:nvCxnSpPr>
        <p:spPr>
          <a:xfrm>
            <a:off x="3422616" y="2695288"/>
            <a:ext cx="10217" cy="2736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3DF7401-65C7-085E-187F-C383F8C43AB6}"/>
              </a:ext>
            </a:extLst>
          </p:cNvPr>
          <p:cNvCxnSpPr>
            <a:cxnSpLocks/>
            <a:stCxn id="7" idx="2"/>
            <a:endCxn id="49" idx="0"/>
          </p:cNvCxnSpPr>
          <p:nvPr/>
        </p:nvCxnSpPr>
        <p:spPr>
          <a:xfrm flipH="1">
            <a:off x="1598608" y="2691507"/>
            <a:ext cx="1" cy="2743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E492C6-632A-C873-523E-D259A6728193}"/>
                  </a:ext>
                </a:extLst>
              </p:cNvPr>
              <p:cNvSpPr txBox="1"/>
              <p:nvPr/>
            </p:nvSpPr>
            <p:spPr>
              <a:xfrm>
                <a:off x="1330779" y="2322175"/>
                <a:ext cx="53565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7" name="TextBox 6">
                <a:extLst>
                  <a:ext uri="{FF2B5EF4-FFF2-40B4-BE49-F238E27FC236}">
                    <a16:creationId xmlns:a16="http://schemas.microsoft.com/office/drawing/2014/main" id="{CFE492C6-632A-C873-523E-D259A6728193}"/>
                  </a:ext>
                </a:extLst>
              </p:cNvPr>
              <p:cNvSpPr txBox="1">
                <a:spLocks noRot="1" noChangeAspect="1" noMove="1" noResize="1" noEditPoints="1" noAdjustHandles="1" noChangeArrowheads="1" noChangeShapeType="1" noTextEdit="1"/>
              </p:cNvSpPr>
              <p:nvPr/>
            </p:nvSpPr>
            <p:spPr>
              <a:xfrm>
                <a:off x="1330779" y="2322175"/>
                <a:ext cx="53565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887AF-3955-0C57-2ED0-97EBC9FCCD96}"/>
                  </a:ext>
                </a:extLst>
              </p:cNvPr>
              <p:cNvSpPr txBox="1"/>
              <p:nvPr/>
            </p:nvSpPr>
            <p:spPr>
              <a:xfrm>
                <a:off x="2256809" y="2325956"/>
                <a:ext cx="516423"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9" name="TextBox 8">
                <a:extLst>
                  <a:ext uri="{FF2B5EF4-FFF2-40B4-BE49-F238E27FC236}">
                    <a16:creationId xmlns:a16="http://schemas.microsoft.com/office/drawing/2014/main" id="{1C0887AF-3955-0C57-2ED0-97EBC9FCCD96}"/>
                  </a:ext>
                </a:extLst>
              </p:cNvPr>
              <p:cNvSpPr txBox="1">
                <a:spLocks noRot="1" noChangeAspect="1" noMove="1" noResize="1" noEditPoints="1" noAdjustHandles="1" noChangeArrowheads="1" noChangeShapeType="1" noTextEdit="1"/>
              </p:cNvSpPr>
              <p:nvPr/>
            </p:nvSpPr>
            <p:spPr>
              <a:xfrm>
                <a:off x="2256809" y="2325956"/>
                <a:ext cx="51642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9D3926F-0D91-AC7D-DFEC-74076496AEB0}"/>
                  </a:ext>
                </a:extLst>
              </p:cNvPr>
              <p:cNvSpPr txBox="1"/>
              <p:nvPr/>
            </p:nvSpPr>
            <p:spPr>
              <a:xfrm>
                <a:off x="3163603" y="2325956"/>
                <a:ext cx="51802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26" name="TextBox 25">
                <a:extLst>
                  <a:ext uri="{FF2B5EF4-FFF2-40B4-BE49-F238E27FC236}">
                    <a16:creationId xmlns:a16="http://schemas.microsoft.com/office/drawing/2014/main" id="{19D3926F-0D91-AC7D-DFEC-74076496AEB0}"/>
                  </a:ext>
                </a:extLst>
              </p:cNvPr>
              <p:cNvSpPr txBox="1">
                <a:spLocks noRot="1" noChangeAspect="1" noMove="1" noResize="1" noEditPoints="1" noAdjustHandles="1" noChangeArrowheads="1" noChangeShapeType="1" noTextEdit="1"/>
              </p:cNvSpPr>
              <p:nvPr/>
            </p:nvSpPr>
            <p:spPr>
              <a:xfrm>
                <a:off x="3163603" y="2325956"/>
                <a:ext cx="518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59A7CA0-9D06-6913-4DD4-4E376A1886B1}"/>
                  </a:ext>
                </a:extLst>
              </p:cNvPr>
              <p:cNvSpPr/>
              <p:nvPr/>
            </p:nvSpPr>
            <p:spPr>
              <a:xfrm>
                <a:off x="1249181" y="4365660"/>
                <a:ext cx="703865" cy="626449"/>
              </a:xfrm>
              <a:prstGeom prst="rect">
                <a:avLst/>
              </a:prstGeom>
              <a:solidFill>
                <a:srgbClr val="5D81B5"/>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𝑼</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28" name="Rectangle 27">
                <a:extLst>
                  <a:ext uri="{FF2B5EF4-FFF2-40B4-BE49-F238E27FC236}">
                    <a16:creationId xmlns:a16="http://schemas.microsoft.com/office/drawing/2014/main" id="{B59A7CA0-9D06-6913-4DD4-4E376A1886B1}"/>
                  </a:ext>
                </a:extLst>
              </p:cNvPr>
              <p:cNvSpPr>
                <a:spLocks noRot="1" noChangeAspect="1" noMove="1" noResize="1" noEditPoints="1" noAdjustHandles="1" noChangeArrowheads="1" noChangeShapeType="1" noTextEdit="1"/>
              </p:cNvSpPr>
              <p:nvPr/>
            </p:nvSpPr>
            <p:spPr>
              <a:xfrm>
                <a:off x="1249181" y="4365660"/>
                <a:ext cx="703865" cy="626449"/>
              </a:xfrm>
              <a:prstGeom prst="rect">
                <a:avLst/>
              </a:prstGeom>
              <a:blipFill>
                <a:blip r:embed="rId5"/>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9564AE9E-11EA-393E-8F4A-C92C69BD20B7}"/>
                  </a:ext>
                </a:extLst>
              </p:cNvPr>
              <p:cNvSpPr/>
              <p:nvPr/>
            </p:nvSpPr>
            <p:spPr>
              <a:xfrm>
                <a:off x="2167581" y="4362690"/>
                <a:ext cx="703865" cy="626449"/>
              </a:xfrm>
              <a:prstGeom prst="rect">
                <a:avLst/>
              </a:prstGeom>
              <a:solidFill>
                <a:srgbClr val="E09B24"/>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𝑽</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40" name="Rectangle 39">
                <a:extLst>
                  <a:ext uri="{FF2B5EF4-FFF2-40B4-BE49-F238E27FC236}">
                    <a16:creationId xmlns:a16="http://schemas.microsoft.com/office/drawing/2014/main" id="{9564AE9E-11EA-393E-8F4A-C92C69BD20B7}"/>
                  </a:ext>
                </a:extLst>
              </p:cNvPr>
              <p:cNvSpPr>
                <a:spLocks noRot="1" noChangeAspect="1" noMove="1" noResize="1" noEditPoints="1" noAdjustHandles="1" noChangeArrowheads="1" noChangeShapeType="1" noTextEdit="1"/>
              </p:cNvSpPr>
              <p:nvPr/>
            </p:nvSpPr>
            <p:spPr>
              <a:xfrm>
                <a:off x="2167581" y="4362690"/>
                <a:ext cx="703865" cy="626449"/>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9952D9A9-FADF-90EF-8465-B6D750789FCA}"/>
                  </a:ext>
                </a:extLst>
              </p:cNvPr>
              <p:cNvSpPr/>
              <p:nvPr/>
            </p:nvSpPr>
            <p:spPr>
              <a:xfrm>
                <a:off x="3080901" y="4367387"/>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𝒇</m:t>
                          </m:r>
                        </m:e>
                        <m:sub>
                          <m:sSub>
                            <m:sSubPr>
                              <m:ctrlPr>
                                <a:rPr lang="en-US" b="1" i="1" dirty="0" smtClean="0">
                                  <a:solidFill>
                                    <a:schemeClr val="tx1"/>
                                  </a:solidFill>
                                  <a:latin typeface="Cambria Math" panose="02040503050406030204" pitchFamily="18" charset="0"/>
                                  <a:cs typeface="Segoe UI Semibold" panose="020B0702040204020203" pitchFamily="34" charset="0"/>
                                </a:rPr>
                              </m:ctrlPr>
                            </m:sSubPr>
                            <m:e>
                              <m:r>
                                <a:rPr lang="en-US" b="1" i="1" dirty="0" smtClean="0">
                                  <a:solidFill>
                                    <a:schemeClr val="tx1"/>
                                  </a:solidFill>
                                  <a:latin typeface="Cambria Math" panose="02040503050406030204" pitchFamily="18" charset="0"/>
                                  <a:cs typeface="Segoe UI Semibold" panose="020B0702040204020203" pitchFamily="34" charset="0"/>
                                </a:rPr>
                                <m:t>𝑬</m:t>
                              </m:r>
                            </m:e>
                            <m:sub>
                              <m:r>
                                <a:rPr lang="en-US" b="1" i="1" dirty="0" smtClean="0">
                                  <a:solidFill>
                                    <a:schemeClr val="tx1"/>
                                  </a:solidFill>
                                  <a:latin typeface="Cambria Math" panose="02040503050406030204" pitchFamily="18" charset="0"/>
                                  <a:cs typeface="Segoe UI Semibold" panose="020B0702040204020203" pitchFamily="34" charset="0"/>
                                </a:rPr>
                                <m:t>𝒏</m:t>
                              </m:r>
                            </m:sub>
                          </m:sSub>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41" name="Rectangle 40">
                <a:extLst>
                  <a:ext uri="{FF2B5EF4-FFF2-40B4-BE49-F238E27FC236}">
                    <a16:creationId xmlns:a16="http://schemas.microsoft.com/office/drawing/2014/main" id="{9952D9A9-FADF-90EF-8465-B6D750789FCA}"/>
                  </a:ext>
                </a:extLst>
              </p:cNvPr>
              <p:cNvSpPr>
                <a:spLocks noRot="1" noChangeAspect="1" noMove="1" noResize="1" noEditPoints="1" noAdjustHandles="1" noChangeArrowheads="1" noChangeShapeType="1" noTextEdit="1"/>
              </p:cNvSpPr>
              <p:nvPr/>
            </p:nvSpPr>
            <p:spPr>
              <a:xfrm>
                <a:off x="3080901" y="4367387"/>
                <a:ext cx="703865" cy="626449"/>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BEE80220-6304-500A-75AF-89937CFE7F78}"/>
              </a:ext>
            </a:extLst>
          </p:cNvPr>
          <p:cNvSpPr/>
          <p:nvPr/>
        </p:nvSpPr>
        <p:spPr>
          <a:xfrm>
            <a:off x="1027725" y="2820105"/>
            <a:ext cx="3006973" cy="2387365"/>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8C4AAEC-A69F-635F-FE34-B7EA542C9B7B}"/>
                  </a:ext>
                </a:extLst>
              </p:cNvPr>
              <p:cNvSpPr txBox="1"/>
              <p:nvPr/>
            </p:nvSpPr>
            <p:spPr>
              <a:xfrm>
                <a:off x="1219369" y="5434707"/>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𝑼</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49" name="TextBox 48">
                <a:extLst>
                  <a:ext uri="{FF2B5EF4-FFF2-40B4-BE49-F238E27FC236}">
                    <a16:creationId xmlns:a16="http://schemas.microsoft.com/office/drawing/2014/main" id="{88C4AAEC-A69F-635F-FE34-B7EA542C9B7B}"/>
                  </a:ext>
                </a:extLst>
              </p:cNvPr>
              <p:cNvSpPr txBox="1">
                <a:spLocks noRot="1" noChangeAspect="1" noMove="1" noResize="1" noEditPoints="1" noAdjustHandles="1" noChangeArrowheads="1" noChangeShapeType="1" noTextEdit="1"/>
              </p:cNvSpPr>
              <p:nvPr/>
            </p:nvSpPr>
            <p:spPr>
              <a:xfrm>
                <a:off x="1219369" y="5434707"/>
                <a:ext cx="758477" cy="369332"/>
              </a:xfrm>
              <a:prstGeom prst="rect">
                <a:avLst/>
              </a:prstGeom>
              <a:blipFill>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F9D419-6D3D-B6FA-153B-F41DE1CC7EFB}"/>
                  </a:ext>
                </a:extLst>
              </p:cNvPr>
              <p:cNvSpPr txBox="1"/>
              <p:nvPr/>
            </p:nvSpPr>
            <p:spPr>
              <a:xfrm>
                <a:off x="2131372"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51" name="TextBox 50">
                <a:extLst>
                  <a:ext uri="{FF2B5EF4-FFF2-40B4-BE49-F238E27FC236}">
                    <a16:creationId xmlns:a16="http://schemas.microsoft.com/office/drawing/2014/main" id="{33F9D419-6D3D-B6FA-153B-F41DE1CC7EFB}"/>
                  </a:ext>
                </a:extLst>
              </p:cNvPr>
              <p:cNvSpPr txBox="1">
                <a:spLocks noRot="1" noChangeAspect="1" noMove="1" noResize="1" noEditPoints="1" noAdjustHandles="1" noChangeArrowheads="1" noChangeShapeType="1" noTextEdit="1"/>
              </p:cNvSpPr>
              <p:nvPr/>
            </p:nvSpPr>
            <p:spPr>
              <a:xfrm>
                <a:off x="2131372" y="5431658"/>
                <a:ext cx="758477" cy="369332"/>
              </a:xfrm>
              <a:prstGeom prst="rect">
                <a:avLst/>
              </a:prstGeom>
              <a:blipFill>
                <a:blip r:embed="rId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B33A20F-DE32-519C-F57C-EB9E0C1BE224}"/>
                  </a:ext>
                </a:extLst>
              </p:cNvPr>
              <p:cNvSpPr txBox="1"/>
              <p:nvPr/>
            </p:nvSpPr>
            <p:spPr>
              <a:xfrm>
                <a:off x="3053594" y="5431658"/>
                <a:ext cx="75847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𝑬</m:t>
                          </m:r>
                        </m:e>
                        <m:sub>
                          <m:r>
                            <a:rPr lang="en-US" b="1" i="1" smtClean="0">
                              <a:latin typeface="Cambria Math" panose="02040503050406030204" pitchFamily="18" charset="0"/>
                              <a:cs typeface="Segoe UI Semilight" panose="020B0402040204020203" pitchFamily="34" charset="0"/>
                            </a:rPr>
                            <m:t>𝒏</m:t>
                          </m:r>
                          <m:r>
                            <a:rPr lang="en-US" b="1" i="1" smtClean="0">
                              <a:latin typeface="Cambria Math" panose="02040503050406030204" pitchFamily="18" charset="0"/>
                              <a:cs typeface="Segoe UI Semilight" panose="020B0402040204020203" pitchFamily="34" charset="0"/>
                            </a:rPr>
                            <m:t>+</m:t>
                          </m:r>
                          <m:r>
                            <a:rPr lang="en-US" b="1" i="1" smtClean="0">
                              <a:latin typeface="Cambria Math" panose="02040503050406030204" pitchFamily="18" charset="0"/>
                              <a:cs typeface="Segoe UI Semilight" panose="020B0402040204020203" pitchFamily="34" charset="0"/>
                            </a:rPr>
                            <m:t>𝟏</m:t>
                          </m:r>
                        </m:sub>
                      </m:sSub>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52" name="TextBox 51">
                <a:extLst>
                  <a:ext uri="{FF2B5EF4-FFF2-40B4-BE49-F238E27FC236}">
                    <a16:creationId xmlns:a16="http://schemas.microsoft.com/office/drawing/2014/main" id="{8B33A20F-DE32-519C-F57C-EB9E0C1BE224}"/>
                  </a:ext>
                </a:extLst>
              </p:cNvPr>
              <p:cNvSpPr txBox="1">
                <a:spLocks noRot="1" noChangeAspect="1" noMove="1" noResize="1" noEditPoints="1" noAdjustHandles="1" noChangeArrowheads="1" noChangeShapeType="1" noTextEdit="1"/>
              </p:cNvSpPr>
              <p:nvPr/>
            </p:nvSpPr>
            <p:spPr>
              <a:xfrm>
                <a:off x="3053594" y="5431658"/>
                <a:ext cx="758477" cy="369332"/>
              </a:xfrm>
              <a:prstGeom prst="rect">
                <a:avLst/>
              </a:prstGeom>
              <a:blipFill>
                <a:blip r:embed="rId10"/>
                <a:stretch>
                  <a:fillRect b="-3279"/>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8CD2DCE1-3C90-7647-2C08-5FF564A77D5B}"/>
              </a:ext>
            </a:extLst>
          </p:cNvPr>
          <p:cNvSpPr/>
          <p:nvPr/>
        </p:nvSpPr>
        <p:spPr>
          <a:xfrm>
            <a:off x="1621839" y="1921539"/>
            <a:ext cx="177754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GNN Layer</a:t>
            </a:r>
          </a:p>
        </p:txBody>
      </p:sp>
      <p:sp>
        <p:nvSpPr>
          <p:cNvPr id="55" name="Arc 54">
            <a:extLst>
              <a:ext uri="{FF2B5EF4-FFF2-40B4-BE49-F238E27FC236}">
                <a16:creationId xmlns:a16="http://schemas.microsoft.com/office/drawing/2014/main" id="{0513DA25-565A-9B55-3B01-294ADC83B019}"/>
              </a:ext>
            </a:extLst>
          </p:cNvPr>
          <p:cNvSpPr/>
          <p:nvPr/>
        </p:nvSpPr>
        <p:spPr>
          <a:xfrm flipH="1" flipV="1">
            <a:off x="2510510" y="2424020"/>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D2DF7BE7-A531-643C-67EE-7C75DDF0BD06}"/>
              </a:ext>
            </a:extLst>
          </p:cNvPr>
          <p:cNvSpPr/>
          <p:nvPr/>
        </p:nvSpPr>
        <p:spPr>
          <a:xfrm flipH="1" flipV="1">
            <a:off x="1621836" y="2427072"/>
            <a:ext cx="3547061" cy="818168"/>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375E8AF8-1859-18CC-BA8E-4EE991FD7354}"/>
              </a:ext>
            </a:extLst>
          </p:cNvPr>
          <p:cNvSpPr/>
          <p:nvPr/>
        </p:nvSpPr>
        <p:spPr>
          <a:xfrm flipH="1" flipV="1">
            <a:off x="1598607" y="2941272"/>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013C3E56-AC5B-510E-0A04-F9FD289C9649}"/>
              </a:ext>
            </a:extLst>
          </p:cNvPr>
          <p:cNvSpPr/>
          <p:nvPr/>
        </p:nvSpPr>
        <p:spPr>
          <a:xfrm flipV="1">
            <a:off x="1645559" y="2941272"/>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8E8D783A-15AB-42BB-3FC7-EE5C155D6C22}"/>
              </a:ext>
            </a:extLst>
          </p:cNvPr>
          <p:cNvSpPr/>
          <p:nvPr/>
        </p:nvSpPr>
        <p:spPr>
          <a:xfrm flipV="1">
            <a:off x="735619" y="3434847"/>
            <a:ext cx="1777541" cy="800501"/>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050182DB-A959-8712-0281-918695914F5A}"/>
              </a:ext>
            </a:extLst>
          </p:cNvPr>
          <p:cNvSpPr/>
          <p:nvPr/>
        </p:nvSpPr>
        <p:spPr>
          <a:xfrm>
            <a:off x="1559100" y="4193222"/>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C2BF424-40C7-B7F3-AB12-127513646168}"/>
              </a:ext>
            </a:extLst>
          </p:cNvPr>
          <p:cNvSpPr/>
          <p:nvPr/>
        </p:nvSpPr>
        <p:spPr>
          <a:xfrm>
            <a:off x="2466882" y="3697919"/>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80C262D-3C2A-6077-F8A7-AC41BFDB969B}"/>
              </a:ext>
            </a:extLst>
          </p:cNvPr>
          <p:cNvSpPr/>
          <p:nvPr/>
        </p:nvSpPr>
        <p:spPr>
          <a:xfrm>
            <a:off x="3379851" y="3184908"/>
            <a:ext cx="92747"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3A11AD3-2D5F-DBBC-1B0F-0583D27DC9B1}"/>
              </a:ext>
            </a:extLst>
          </p:cNvPr>
          <p:cNvSpPr/>
          <p:nvPr/>
        </p:nvSpPr>
        <p:spPr>
          <a:xfrm>
            <a:off x="4942293" y="2373563"/>
            <a:ext cx="1777541"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Pooling</a:t>
            </a:r>
          </a:p>
        </p:txBody>
      </p:sp>
      <p:sp>
        <p:nvSpPr>
          <p:cNvPr id="65" name="Rectangle 64">
            <a:extLst>
              <a:ext uri="{FF2B5EF4-FFF2-40B4-BE49-F238E27FC236}">
                <a16:creationId xmlns:a16="http://schemas.microsoft.com/office/drawing/2014/main" id="{84DFAC70-B1ED-6E61-3B4F-DE06CB925EE0}"/>
              </a:ext>
            </a:extLst>
          </p:cNvPr>
          <p:cNvSpPr/>
          <p:nvPr/>
        </p:nvSpPr>
        <p:spPr>
          <a:xfrm>
            <a:off x="4942293" y="3557107"/>
            <a:ext cx="1787712" cy="369332"/>
          </a:xfrm>
          <a:prstGeom prst="rect">
            <a:avLst/>
          </a:prstGeom>
          <a:solidFill>
            <a:srgbClr val="FFC000"/>
          </a:solidFill>
          <a:ln w="28575">
            <a:solidFill>
              <a:schemeClr val="tx1"/>
            </a:solidFill>
          </a:ln>
        </p:spPr>
        <p:txBody>
          <a:bodyPr wrap="square">
            <a:spAutoFit/>
          </a:bodyPr>
          <a:lstStyle/>
          <a:p>
            <a:pPr algn="ctr">
              <a:buNone/>
            </a:pPr>
            <a:r>
              <a:rPr lang="en-US" i="1">
                <a:latin typeface="Segoe UI Semibold" panose="020B0702040204020203" pitchFamily="34" charset="0"/>
                <a:cs typeface="Segoe UI Semibold" panose="020B0702040204020203" pitchFamily="34" charset="0"/>
              </a:rPr>
              <a:t>Update</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CD72392-D336-1918-5189-A67D7F1FCDD0}"/>
                  </a:ext>
                </a:extLst>
              </p:cNvPr>
              <p:cNvSpPr txBox="1"/>
              <p:nvPr/>
            </p:nvSpPr>
            <p:spPr>
              <a:xfrm>
                <a:off x="4932122" y="2816722"/>
                <a:ext cx="2840278" cy="411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𝑚</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𝐺</m:t>
                      </m:r>
                      <m:d>
                        <m:dPr>
                          <m:ctrlPr>
                            <a:rPr lang="en-US" b="0" i="1" smtClean="0">
                              <a:latin typeface="Cambria Math" panose="02040503050406030204" pitchFamily="18" charset="0"/>
                              <a:cs typeface="Segoe UI Semilight" panose="020B0402040204020203" pitchFamily="34" charset="0"/>
                            </a:rPr>
                          </m:ctrlPr>
                        </m:dPr>
                        <m:e>
                          <m:d>
                            <m:dPr>
                              <m:begChr m:val="{"/>
                              <m:endChr m:val="}"/>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𝐻</m:t>
                              </m:r>
                              <m:d>
                                <m:dPr>
                                  <m:ctrlPr>
                                    <a:rPr lang="en-US" b="0" i="1" smtClean="0">
                                      <a:latin typeface="Cambria Math" panose="02040503050406030204" pitchFamily="18" charset="0"/>
                                      <a:cs typeface="Segoe UI Semilight" panose="020B0402040204020203" pitchFamily="34" charset="0"/>
                                    </a:rPr>
                                  </m:ctrlPr>
                                </m:dPr>
                                <m:e>
                                  <m:r>
                                    <a:rPr lang="en-US" b="0" i="1" smtClean="0">
                                      <a:latin typeface="Cambria Math" panose="02040503050406030204" pitchFamily="18" charset="0"/>
                                      <a:cs typeface="Segoe UI Semilight" panose="020B0402040204020203" pitchFamily="34" charset="0"/>
                                    </a:rPr>
                                    <m:t>𝑗</m:t>
                                  </m:r>
                                  <m:r>
                                    <a:rPr lang="en-US" b="0" i="1" smtClean="0">
                                      <a:latin typeface="Cambria Math" panose="02040503050406030204" pitchFamily="18" charset="0"/>
                                      <a:cs typeface="Segoe UI Semilight" panose="020B0402040204020203" pitchFamily="34" charset="0"/>
                                    </a:rPr>
                                    <m:t>,</m:t>
                                  </m:r>
                                  <m:sSub>
                                    <m:sSubPr>
                                      <m:ctrlPr>
                                        <a:rPr lang="en-US" i="1">
                                          <a:latin typeface="Cambria Math" panose="02040503050406030204" pitchFamily="18" charset="0"/>
                                          <a:ea typeface="Cambria Math" panose="02040503050406030204" pitchFamily="18" charset="0"/>
                                          <a:cs typeface="Segoe UI Semilight" panose="020B0402040204020203" pitchFamily="34" charset="0"/>
                                        </a:rPr>
                                      </m:ctrlPr>
                                    </m:sSubPr>
                                    <m:e>
                                      <m:r>
                                        <a:rPr lang="en-US" i="1">
                                          <a:latin typeface="Cambria Math" panose="02040503050406030204" pitchFamily="18" charset="0"/>
                                          <a:ea typeface="Cambria Math" panose="02040503050406030204" pitchFamily="18" charset="0"/>
                                          <a:cs typeface="Segoe UI Semilight" panose="020B0402040204020203" pitchFamily="34" charset="0"/>
                                        </a:rPr>
                                        <m:t>𝑥</m:t>
                                      </m:r>
                                    </m:e>
                                    <m:sub>
                                      <m:r>
                                        <a:rPr lang="en-US" i="1">
                                          <a:latin typeface="Cambria Math" panose="02040503050406030204" pitchFamily="18" charset="0"/>
                                          <a:ea typeface="Cambria Math" panose="02040503050406030204" pitchFamily="18" charset="0"/>
                                          <a:cs typeface="Segoe UI Semilight" panose="020B0402040204020203" pitchFamily="34" charset="0"/>
                                        </a:rPr>
                                        <m:t>𝑗</m:t>
                                      </m:r>
                                    </m:sub>
                                  </m:sSub>
                                </m:e>
                              </m:d>
                              <m:r>
                                <a:rPr lang="en-US" b="0" i="1" smtClean="0">
                                  <a:latin typeface="Cambria Math" panose="02040503050406030204" pitchFamily="18" charset="0"/>
                                  <a:ea typeface="Cambria Math" panose="02040503050406030204" pitchFamily="18" charset="0"/>
                                  <a:cs typeface="Segoe UI Semilight" panose="020B0402040204020203" pitchFamily="34" charset="0"/>
                                </a:rPr>
                                <m:t>:</m:t>
                              </m:r>
                              <m:r>
                                <a:rPr lang="en-US" b="0" i="1" smtClean="0">
                                  <a:latin typeface="Cambria Math" panose="02040503050406030204" pitchFamily="18" charset="0"/>
                                  <a:ea typeface="Cambria Math" panose="02040503050406030204" pitchFamily="18" charset="0"/>
                                  <a:cs typeface="Segoe UI Semilight" panose="020B0402040204020203" pitchFamily="34" charset="0"/>
                                </a:rPr>
                                <m:t>𝑗</m:t>
                              </m:r>
                              <m:r>
                                <a:rPr lang="en-US" b="0" i="1" smtClean="0">
                                  <a:latin typeface="Cambria Math" panose="02040503050406030204" pitchFamily="18" charset="0"/>
                                  <a:ea typeface="Cambria Math" panose="02040503050406030204" pitchFamily="18" charset="0"/>
                                  <a:cs typeface="Segoe UI Semilight" panose="020B0402040204020203" pitchFamily="34" charset="0"/>
                                </a:rPr>
                                <m:t>∈</m:t>
                              </m:r>
                              <m:sSub>
                                <m:sSubPr>
                                  <m:ctrlPr>
                                    <a:rPr lang="en-US" i="1">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i="1">
                                      <a:latin typeface="Cambria Math" panose="02040503050406030204" pitchFamily="18" charset="0"/>
                                      <a:ea typeface="Cambria Math" panose="02040503050406030204" pitchFamily="18" charset="0"/>
                                      <a:cs typeface="Segoe UI Semilight" panose="020B0402040204020203" pitchFamily="34" charset="0"/>
                                    </a:rPr>
                                    <m:t>𝑖</m:t>
                                  </m:r>
                                </m:sub>
                              </m:sSub>
                            </m:e>
                          </m:d>
                        </m:e>
                      </m:d>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66" name="TextBox 65">
                <a:extLst>
                  <a:ext uri="{FF2B5EF4-FFF2-40B4-BE49-F238E27FC236}">
                    <a16:creationId xmlns:a16="http://schemas.microsoft.com/office/drawing/2014/main" id="{2CD72392-D336-1918-5189-A67D7F1FCDD0}"/>
                  </a:ext>
                </a:extLst>
              </p:cNvPr>
              <p:cNvSpPr txBox="1">
                <a:spLocks noRot="1" noChangeAspect="1" noMove="1" noResize="1" noEditPoints="1" noAdjustHandles="1" noChangeArrowheads="1" noChangeShapeType="1" noTextEdit="1"/>
              </p:cNvSpPr>
              <p:nvPr/>
            </p:nvSpPr>
            <p:spPr>
              <a:xfrm>
                <a:off x="4932122" y="2816722"/>
                <a:ext cx="2840278" cy="411395"/>
              </a:xfrm>
              <a:prstGeom prst="rect">
                <a:avLst/>
              </a:prstGeom>
              <a:blipFill>
                <a:blip r:embed="rId11"/>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6B3CE63-BA56-6F50-B889-FFC50637845C}"/>
                  </a:ext>
                </a:extLst>
              </p:cNvPr>
              <p:cNvSpPr txBox="1"/>
              <p:nvPr/>
            </p:nvSpPr>
            <p:spPr>
              <a:xfrm>
                <a:off x="4909204" y="1854635"/>
                <a:ext cx="2689711" cy="369332"/>
              </a:xfrm>
              <a:prstGeom prst="rect">
                <a:avLst/>
              </a:prstGeom>
              <a:noFill/>
            </p:spPr>
            <p:txBody>
              <a:bodyPr wrap="none" rtlCol="0">
                <a:spAutoFit/>
              </a:bodyPr>
              <a:lstStyle/>
              <a:p>
                <a:r>
                  <a:rPr lang="en-US" i="1">
                    <a:latin typeface="Segoe UI Semibold" panose="020B0702040204020203" pitchFamily="34" charset="0"/>
                    <a:cs typeface="Segoe UI Semibold" panose="020B0702040204020203" pitchFamily="34" charset="0"/>
                  </a:rPr>
                  <a:t>For a </a:t>
                </a:r>
                <a:r>
                  <a:rPr lang="en-US" i="1" err="1">
                    <a:latin typeface="Segoe UI Semibold" panose="020B0702040204020203" pitchFamily="34" charset="0"/>
                    <a:cs typeface="Segoe UI Semibold" panose="020B0702040204020203" pitchFamily="34" charset="0"/>
                  </a:rPr>
                  <a:t>neighbourhood</a:t>
                </a:r>
                <a:r>
                  <a:rPr lang="en-US" i="1">
                    <a:latin typeface="Segoe UI Semibold" panose="020B0702040204020203" pitchFamily="34" charset="0"/>
                    <a:cs typeface="Segoe UI Semibold" panose="020B0702040204020203" pitchFamily="34"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ℵ</m:t>
                        </m:r>
                      </m:e>
                      <m:sub>
                        <m:r>
                          <a:rPr lang="en-US" b="0" i="1" smtClean="0">
                            <a:latin typeface="Cambria Math" panose="02040503050406030204" pitchFamily="18" charset="0"/>
                            <a:ea typeface="Cambria Math" panose="02040503050406030204" pitchFamily="18" charset="0"/>
                            <a:cs typeface="Segoe UI Semilight" panose="020B0402040204020203" pitchFamily="34" charset="0"/>
                          </a:rPr>
                          <m:t>𝑖</m:t>
                        </m:r>
                      </m:sub>
                    </m:sSub>
                  </m:oMath>
                </a14:m>
                <a:r>
                  <a:rPr lang="en-US" i="1">
                    <a:latin typeface="Segoe UI Semibold" panose="020B0702040204020203" pitchFamily="34" charset="0"/>
                    <a:cs typeface="Segoe UI Semibold" panose="020B0702040204020203" pitchFamily="34" charset="0"/>
                  </a:rPr>
                  <a:t>,</a:t>
                </a:r>
              </a:p>
            </p:txBody>
          </p:sp>
        </mc:Choice>
        <mc:Fallback xmlns="">
          <p:sp>
            <p:nvSpPr>
              <p:cNvPr id="67" name="TextBox 66">
                <a:extLst>
                  <a:ext uri="{FF2B5EF4-FFF2-40B4-BE49-F238E27FC236}">
                    <a16:creationId xmlns:a16="http://schemas.microsoft.com/office/drawing/2014/main" id="{86B3CE63-BA56-6F50-B889-FFC50637845C}"/>
                  </a:ext>
                </a:extLst>
              </p:cNvPr>
              <p:cNvSpPr txBox="1">
                <a:spLocks noRot="1" noChangeAspect="1" noMove="1" noResize="1" noEditPoints="1" noAdjustHandles="1" noChangeArrowheads="1" noChangeShapeType="1" noTextEdit="1"/>
              </p:cNvSpPr>
              <p:nvPr/>
            </p:nvSpPr>
            <p:spPr>
              <a:xfrm>
                <a:off x="4909204" y="1854635"/>
                <a:ext cx="2689711" cy="369332"/>
              </a:xfrm>
              <a:prstGeom prst="rect">
                <a:avLst/>
              </a:prstGeom>
              <a:blipFill>
                <a:blip r:embed="rId12"/>
                <a:stretch>
                  <a:fillRect l="-1810" t="-6557" r="-90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2B72FB2-7142-5724-2048-1E510D33E326}"/>
                  </a:ext>
                </a:extLst>
              </p:cNvPr>
              <p:cNvSpPr txBox="1"/>
              <p:nvPr/>
            </p:nvSpPr>
            <p:spPr>
              <a:xfrm>
                <a:off x="4912642" y="4030780"/>
                <a:ext cx="164564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h</m:t>
                          </m:r>
                        </m:e>
                        <m:sub>
                          <m:r>
                            <a:rPr lang="en-US" b="0" i="1" smtClean="0">
                              <a:latin typeface="Cambria Math" panose="02040503050406030204" pitchFamily="18" charset="0"/>
                              <a:cs typeface="Segoe UI Semilight" panose="020B0402040204020203" pitchFamily="34" charset="0"/>
                            </a:rPr>
                            <m:t>𝑗</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𝐾</m:t>
                      </m:r>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𝑚</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𝑥</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68" name="TextBox 67">
                <a:extLst>
                  <a:ext uri="{FF2B5EF4-FFF2-40B4-BE49-F238E27FC236}">
                    <a16:creationId xmlns:a16="http://schemas.microsoft.com/office/drawing/2014/main" id="{F2B72FB2-7142-5724-2048-1E510D33E326}"/>
                  </a:ext>
                </a:extLst>
              </p:cNvPr>
              <p:cNvSpPr txBox="1">
                <a:spLocks noRot="1" noChangeAspect="1" noMove="1" noResize="1" noEditPoints="1" noAdjustHandles="1" noChangeArrowheads="1" noChangeShapeType="1" noTextEdit="1"/>
              </p:cNvSpPr>
              <p:nvPr/>
            </p:nvSpPr>
            <p:spPr>
              <a:xfrm>
                <a:off x="4912642" y="4030780"/>
                <a:ext cx="1645649" cy="391646"/>
              </a:xfrm>
              <a:prstGeom prst="rect">
                <a:avLst/>
              </a:prstGeom>
              <a:blipFill>
                <a:blip r:embed="rId13"/>
                <a:stretch>
                  <a:fillRect b="-9375"/>
                </a:stretch>
              </a:blipFill>
            </p:spPr>
            <p:txBody>
              <a:bodyPr/>
              <a:lstStyle/>
              <a:p>
                <a:r>
                  <a:rPr lang="en-US">
                    <a:noFill/>
                  </a:rPr>
                  <a:t> </a:t>
                </a:r>
              </a:p>
            </p:txBody>
          </p:sp>
        </mc:Fallback>
      </mc:AlternateContent>
      <p:sp>
        <p:nvSpPr>
          <p:cNvPr id="70" name="Arc 69">
            <a:extLst>
              <a:ext uri="{FF2B5EF4-FFF2-40B4-BE49-F238E27FC236}">
                <a16:creationId xmlns:a16="http://schemas.microsoft.com/office/drawing/2014/main" id="{1FFB7693-EF5D-33A9-0261-9FB0C679BF78}"/>
              </a:ext>
            </a:extLst>
          </p:cNvPr>
          <p:cNvSpPr/>
          <p:nvPr/>
        </p:nvSpPr>
        <p:spPr>
          <a:xfrm flipV="1">
            <a:off x="-211667" y="3456011"/>
            <a:ext cx="3634283" cy="783069"/>
          </a:xfrm>
          <a:prstGeom prst="arc">
            <a:avLst>
              <a:gd name="adj1" fmla="val 15995170"/>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9863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25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250"/>
                                        <p:tgtEl>
                                          <p:spTgt spid="6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25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left)">
                                      <p:cBhvr>
                                        <p:cTn id="20" dur="250"/>
                                        <p:tgtEl>
                                          <p:spTgt spid="6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p:bldP spid="67" grpId="0"/>
      <p:bldP spid="6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err="1"/>
              <a:t>GraphSAGE</a:t>
            </a:r>
            <a:endParaRPr lang="en-SG"/>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6934784" cy="369332"/>
          </a:xfrm>
          <a:prstGeom prst="rect">
            <a:avLst/>
          </a:prstGeom>
          <a:noFill/>
        </p:spPr>
        <p:txBody>
          <a:bodyPr wrap="none" rtlCol="0">
            <a:spAutoFit/>
          </a:bodyPr>
          <a:lstStyle/>
          <a:p>
            <a:pPr algn="l"/>
            <a:r>
              <a:rPr lang="en-US" i="1">
                <a:cs typeface="Segoe UI Semibold" panose="020B0702040204020203" pitchFamily="34" charset="0"/>
              </a:rPr>
              <a:t>Perform </a:t>
            </a:r>
            <a:r>
              <a:rPr lang="en-US" i="1">
                <a:latin typeface="Segoe UI Semibold" panose="020B0702040204020203" pitchFamily="34" charset="0"/>
                <a:cs typeface="Segoe UI Semibold" panose="020B0702040204020203" pitchFamily="34" charset="0"/>
              </a:rPr>
              <a:t>pooling</a:t>
            </a:r>
            <a:r>
              <a:rPr lang="en-US" i="1">
                <a:cs typeface="Segoe UI Semibold" panose="020B0702040204020203" pitchFamily="34" charset="0"/>
              </a:rPr>
              <a:t> using </a:t>
            </a:r>
            <a:r>
              <a:rPr lang="en-US" i="1">
                <a:latin typeface="Segoe UI Semibold" panose="020B0702040204020203" pitchFamily="34" charset="0"/>
                <a:cs typeface="Segoe UI Semibold" panose="020B0702040204020203" pitchFamily="34" charset="0"/>
              </a:rPr>
              <a:t>learnable functions </a:t>
            </a:r>
            <a:r>
              <a:rPr lang="en-US" i="1">
                <a:cs typeface="Segoe UI Semibold" panose="020B0702040204020203" pitchFamily="34" charset="0"/>
              </a:rPr>
              <a:t>such as </a:t>
            </a:r>
            <a:r>
              <a:rPr lang="en-US" i="1">
                <a:latin typeface="Segoe UI Semibold" panose="020B0702040204020203" pitchFamily="34" charset="0"/>
                <a:cs typeface="Segoe UI Semibold" panose="020B0702040204020203" pitchFamily="34" charset="0"/>
              </a:rPr>
              <a:t>MLPs </a:t>
            </a:r>
            <a:r>
              <a:rPr lang="en-US" i="1">
                <a:cs typeface="Segoe UI Semibold" panose="020B0702040204020203" pitchFamily="34" charset="0"/>
              </a:rPr>
              <a:t>and </a:t>
            </a:r>
            <a:r>
              <a:rPr lang="en-US" i="1">
                <a:latin typeface="Segoe UI Semibold" panose="020B0702040204020203" pitchFamily="34" charset="0"/>
                <a:cs typeface="Segoe UI Semibold" panose="020B0702040204020203" pitchFamily="34" charset="0"/>
              </a:rPr>
              <a:t>LSTMs</a:t>
            </a:r>
          </a:p>
        </p:txBody>
      </p:sp>
      <p:sp>
        <p:nvSpPr>
          <p:cNvPr id="3" name="Oval 2">
            <a:extLst>
              <a:ext uri="{FF2B5EF4-FFF2-40B4-BE49-F238E27FC236}">
                <a16:creationId xmlns:a16="http://schemas.microsoft.com/office/drawing/2014/main" id="{F82A378C-7D62-A0B1-3411-7573C5E5D353}"/>
              </a:ext>
            </a:extLst>
          </p:cNvPr>
          <p:cNvSpPr/>
          <p:nvPr/>
        </p:nvSpPr>
        <p:spPr>
          <a:xfrm rot="1418493">
            <a:off x="1548765" y="2495595"/>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CCCF004-0C9E-5542-54D6-C7205CD5F8A4}"/>
              </a:ext>
            </a:extLst>
          </p:cNvPr>
          <p:cNvSpPr/>
          <p:nvPr/>
        </p:nvSpPr>
        <p:spPr>
          <a:xfrm rot="20170624">
            <a:off x="2008564" y="3880905"/>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AD815B9-3A0C-A001-7324-100AB4F1B767}"/>
              </a:ext>
            </a:extLst>
          </p:cNvPr>
          <p:cNvSpPr/>
          <p:nvPr/>
        </p:nvSpPr>
        <p:spPr>
          <a:xfrm rot="1581074">
            <a:off x="2876215" y="2990978"/>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3F88F23-4462-EEF4-62AA-41A430BCD133}"/>
              </a:ext>
            </a:extLst>
          </p:cNvPr>
          <p:cNvSpPr/>
          <p:nvPr/>
        </p:nvSpPr>
        <p:spPr>
          <a:xfrm rot="1839900">
            <a:off x="4320764" y="3421777"/>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C1E2788-A3D9-CBD0-AA5B-37D808CAA9A8}"/>
              </a:ext>
            </a:extLst>
          </p:cNvPr>
          <p:cNvSpPr/>
          <p:nvPr/>
        </p:nvSpPr>
        <p:spPr>
          <a:xfrm rot="19638728">
            <a:off x="2569899" y="5201127"/>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B2C64A7-0AF0-C42D-6637-E2122D49C4CA}"/>
              </a:ext>
            </a:extLst>
          </p:cNvPr>
          <p:cNvSpPr/>
          <p:nvPr/>
        </p:nvSpPr>
        <p:spPr>
          <a:xfrm rot="19836745">
            <a:off x="3819143" y="2512280"/>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C333345-E322-A8D1-041F-A253E9331F6F}"/>
              </a:ext>
            </a:extLst>
          </p:cNvPr>
          <p:cNvCxnSpPr>
            <a:cxnSpLocks/>
            <a:stCxn id="3" idx="6"/>
            <a:endCxn id="5" idx="2"/>
          </p:cNvCxnSpPr>
          <p:nvPr/>
        </p:nvCxnSpPr>
        <p:spPr>
          <a:xfrm>
            <a:off x="1986779" y="2815867"/>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55BD21-A51E-FDD3-36CD-94335CF02330}"/>
              </a:ext>
            </a:extLst>
          </p:cNvPr>
          <p:cNvCxnSpPr>
            <a:cxnSpLocks/>
            <a:stCxn id="3" idx="5"/>
            <a:endCxn id="4" idx="0"/>
          </p:cNvCxnSpPr>
          <p:nvPr/>
        </p:nvCxnSpPr>
        <p:spPr>
          <a:xfrm>
            <a:off x="1860622" y="2937095"/>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B939AE4-D890-AC9A-3A17-F89ABAEF3265}"/>
              </a:ext>
            </a:extLst>
          </p:cNvPr>
          <p:cNvSpPr/>
          <p:nvPr/>
        </p:nvSpPr>
        <p:spPr>
          <a:xfrm rot="804228">
            <a:off x="3305596" y="442223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B93066E-3F14-5D6C-40CD-5857DC0A6619}"/>
              </a:ext>
            </a:extLst>
          </p:cNvPr>
          <p:cNvCxnSpPr>
            <a:cxnSpLocks/>
            <a:stCxn id="12" idx="2"/>
            <a:endCxn id="4" idx="5"/>
          </p:cNvCxnSpPr>
          <p:nvPr/>
        </p:nvCxnSpPr>
        <p:spPr>
          <a:xfrm flipH="1" flipV="1">
            <a:off x="2450327" y="4192087"/>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901D358-C6D1-4426-C798-B8DA9C95EA6F}"/>
              </a:ext>
            </a:extLst>
          </p:cNvPr>
          <p:cNvSpPr/>
          <p:nvPr/>
        </p:nvSpPr>
        <p:spPr>
          <a:xfrm rot="4213359">
            <a:off x="1430469" y="4829463"/>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D6D91C0-3AA2-8CAE-4919-0C6F52468BC5}"/>
              </a:ext>
            </a:extLst>
          </p:cNvPr>
          <p:cNvCxnSpPr>
            <a:cxnSpLocks/>
            <a:stCxn id="14" idx="1"/>
            <a:endCxn id="4" idx="3"/>
          </p:cNvCxnSpPr>
          <p:nvPr/>
        </p:nvCxnSpPr>
        <p:spPr>
          <a:xfrm flipV="1">
            <a:off x="1756484" y="4322668"/>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963AA6-9425-6EDC-3688-9A78045ACB92}"/>
              </a:ext>
            </a:extLst>
          </p:cNvPr>
          <p:cNvCxnSpPr>
            <a:cxnSpLocks/>
            <a:stCxn id="5" idx="4"/>
            <a:endCxn id="4" idx="6"/>
          </p:cNvCxnSpPr>
          <p:nvPr/>
        </p:nvCxnSpPr>
        <p:spPr>
          <a:xfrm flipH="1">
            <a:off x="2446287" y="3424424"/>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8DD9D-3133-999D-3320-72B5871185FF}"/>
              </a:ext>
            </a:extLst>
          </p:cNvPr>
          <p:cNvCxnSpPr>
            <a:cxnSpLocks/>
            <a:stCxn id="6" idx="4"/>
            <a:endCxn id="12" idx="7"/>
          </p:cNvCxnSpPr>
          <p:nvPr/>
        </p:nvCxnSpPr>
        <p:spPr>
          <a:xfrm flipH="1">
            <a:off x="3728909" y="3847010"/>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D3DA13-C257-47EC-408D-398A68F9DBE5}"/>
              </a:ext>
            </a:extLst>
          </p:cNvPr>
          <p:cNvCxnSpPr>
            <a:cxnSpLocks/>
            <a:stCxn id="7" idx="0"/>
            <a:endCxn id="4" idx="4"/>
          </p:cNvCxnSpPr>
          <p:nvPr/>
        </p:nvCxnSpPr>
        <p:spPr>
          <a:xfrm flipH="1" flipV="1">
            <a:off x="2329498" y="4318628"/>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573B45-90A8-973B-87D7-2DD07110A910}"/>
              </a:ext>
            </a:extLst>
          </p:cNvPr>
          <p:cNvCxnSpPr>
            <a:cxnSpLocks/>
            <a:stCxn id="14" idx="7"/>
            <a:endCxn id="7" idx="1"/>
          </p:cNvCxnSpPr>
          <p:nvPr/>
        </p:nvCxnSpPr>
        <p:spPr>
          <a:xfrm>
            <a:off x="1865874" y="5155478"/>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FB84879-295B-4533-E051-C49FBA75328D}"/>
              </a:ext>
            </a:extLst>
          </p:cNvPr>
          <p:cNvSpPr/>
          <p:nvPr/>
        </p:nvSpPr>
        <p:spPr>
          <a:xfrm rot="1033094">
            <a:off x="772155" y="3717322"/>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CE06A3F-2B09-9784-C436-A1C12748C916}"/>
              </a:ext>
            </a:extLst>
          </p:cNvPr>
          <p:cNvCxnSpPr>
            <a:cxnSpLocks/>
            <a:stCxn id="14" idx="2"/>
            <a:endCxn id="20" idx="5"/>
          </p:cNvCxnSpPr>
          <p:nvPr/>
        </p:nvCxnSpPr>
        <p:spPr>
          <a:xfrm flipH="1" flipV="1">
            <a:off x="1107307" y="4148172"/>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2A7508-3F4B-CC69-B04F-CCAF0BD220D3}"/>
              </a:ext>
            </a:extLst>
          </p:cNvPr>
          <p:cNvCxnSpPr>
            <a:cxnSpLocks/>
            <a:stCxn id="9" idx="2"/>
            <a:endCxn id="5" idx="7"/>
          </p:cNvCxnSpPr>
          <p:nvPr/>
        </p:nvCxnSpPr>
        <p:spPr>
          <a:xfrm flipH="1">
            <a:off x="3321413" y="2853057"/>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088B49-FDCC-9402-17B9-25BFB8E1302C}"/>
              </a:ext>
            </a:extLst>
          </p:cNvPr>
          <p:cNvCxnSpPr>
            <a:cxnSpLocks/>
            <a:stCxn id="6" idx="1"/>
            <a:endCxn id="9" idx="4"/>
          </p:cNvCxnSpPr>
          <p:nvPr/>
        </p:nvCxnSpPr>
        <p:spPr>
          <a:xfrm flipH="1" flipV="1">
            <a:off x="4159920" y="2940064"/>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900AB9-6DC1-8728-338E-AC7AF92D237B}"/>
              </a:ext>
            </a:extLst>
          </p:cNvPr>
          <p:cNvCxnSpPr>
            <a:cxnSpLocks/>
            <a:stCxn id="9" idx="1"/>
            <a:endCxn id="3" idx="7"/>
          </p:cNvCxnSpPr>
          <p:nvPr/>
        </p:nvCxnSpPr>
        <p:spPr>
          <a:xfrm flipH="1" flipV="1">
            <a:off x="1990265" y="2640938"/>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3EB04FA-5CCA-FBF6-106D-F5EC326BD0E4}"/>
              </a:ext>
            </a:extLst>
          </p:cNvPr>
          <p:cNvGrpSpPr/>
          <p:nvPr/>
        </p:nvGrpSpPr>
        <p:grpSpPr>
          <a:xfrm>
            <a:off x="3018825" y="2397709"/>
            <a:ext cx="1851646" cy="2547626"/>
            <a:chOff x="3018825" y="2397709"/>
            <a:chExt cx="1851646" cy="2547626"/>
          </a:xfrm>
        </p:grpSpPr>
        <p:sp>
          <p:nvSpPr>
            <p:cNvPr id="27" name="Freeform: Shape 26">
              <a:extLst>
                <a:ext uri="{FF2B5EF4-FFF2-40B4-BE49-F238E27FC236}">
                  <a16:creationId xmlns:a16="http://schemas.microsoft.com/office/drawing/2014/main" id="{56CA12F1-3CE0-E970-53CD-2F044A2101CF}"/>
                </a:ext>
              </a:extLst>
            </p:cNvPr>
            <p:cNvSpPr/>
            <p:nvPr/>
          </p:nvSpPr>
          <p:spPr>
            <a:xfrm>
              <a:off x="3195077" y="2397709"/>
              <a:ext cx="1675394" cy="2547626"/>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444" h="2948824">
                  <a:moveTo>
                    <a:pt x="719726" y="227846"/>
                  </a:moveTo>
                  <a:cubicBezTo>
                    <a:pt x="638913" y="337600"/>
                    <a:pt x="602102" y="427258"/>
                    <a:pt x="518887" y="662720"/>
                  </a:cubicBezTo>
                  <a:cubicBezTo>
                    <a:pt x="435672" y="898182"/>
                    <a:pt x="306162" y="1317828"/>
                    <a:pt x="220437" y="1640620"/>
                  </a:cubicBezTo>
                  <a:cubicBezTo>
                    <a:pt x="134712" y="1963412"/>
                    <a:pt x="-29330" y="2381453"/>
                    <a:pt x="4537" y="2599470"/>
                  </a:cubicBezTo>
                  <a:cubicBezTo>
                    <a:pt x="38404" y="2817487"/>
                    <a:pt x="187857" y="2953128"/>
                    <a:pt x="423637" y="2948720"/>
                  </a:cubicBezTo>
                  <a:cubicBezTo>
                    <a:pt x="659417" y="2944312"/>
                    <a:pt x="1128082" y="2766411"/>
                    <a:pt x="1419219" y="2573019"/>
                  </a:cubicBezTo>
                  <a:cubicBezTo>
                    <a:pt x="1710356" y="2379627"/>
                    <a:pt x="2054533" y="2032037"/>
                    <a:pt x="2170461" y="1788370"/>
                  </a:cubicBezTo>
                  <a:cubicBezTo>
                    <a:pt x="2286389" y="1544703"/>
                    <a:pt x="2219660" y="1381177"/>
                    <a:pt x="2114789" y="1111019"/>
                  </a:cubicBezTo>
                  <a:cubicBezTo>
                    <a:pt x="2009918" y="840861"/>
                    <a:pt x="1727504" y="347337"/>
                    <a:pt x="1541237" y="167420"/>
                  </a:cubicBezTo>
                  <a:cubicBezTo>
                    <a:pt x="1354970" y="-12497"/>
                    <a:pt x="1140682" y="-5873"/>
                    <a:pt x="1003763" y="4198"/>
                  </a:cubicBezTo>
                  <a:cubicBezTo>
                    <a:pt x="866845" y="14269"/>
                    <a:pt x="800539" y="118092"/>
                    <a:pt x="719726" y="227846"/>
                  </a:cubicBezTo>
                  <a:close/>
                </a:path>
              </a:pathLst>
            </a:custGeom>
            <a:noFill/>
            <a:ln w="28575">
              <a:solidFill>
                <a:srgbClr val="5D81B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8ED731B-89FA-4997-6DA3-77D6C58ECCE1}"/>
                </a:ext>
              </a:extLst>
            </p:cNvPr>
            <p:cNvSpPr txBox="1"/>
            <p:nvPr/>
          </p:nvSpPr>
          <p:spPr>
            <a:xfrm>
              <a:off x="3018825" y="3536131"/>
              <a:ext cx="689612" cy="369332"/>
            </a:xfrm>
            <a:prstGeom prst="rect">
              <a:avLst/>
            </a:prstGeom>
            <a:solidFill>
              <a:schemeClr val="bg2"/>
            </a:solidFill>
          </p:spPr>
          <p:txBody>
            <a:bodyPr wrap="none" rtlCol="0">
              <a:spAutoFit/>
            </a:bodyPr>
            <a:lstStyle/>
            <a:p>
              <a:pPr algn="l"/>
              <a:r>
                <a:rPr lang="en-US" i="1">
                  <a:solidFill>
                    <a:srgbClr val="5D81B5"/>
                  </a:solidFill>
                  <a:latin typeface="Segoe UI Semibold" panose="020B0702040204020203" pitchFamily="34" charset="0"/>
                  <a:cs typeface="Segoe UI Semibold" panose="020B0702040204020203" pitchFamily="34" charset="0"/>
                </a:rPr>
                <a:t>k = 1</a:t>
              </a:r>
            </a:p>
          </p:txBody>
        </p:sp>
      </p:grpSp>
      <p:grpSp>
        <p:nvGrpSpPr>
          <p:cNvPr id="46" name="Group 45">
            <a:extLst>
              <a:ext uri="{FF2B5EF4-FFF2-40B4-BE49-F238E27FC236}">
                <a16:creationId xmlns:a16="http://schemas.microsoft.com/office/drawing/2014/main" id="{41C69ECA-AB02-93D5-A138-72C4E6A94259}"/>
              </a:ext>
            </a:extLst>
          </p:cNvPr>
          <p:cNvGrpSpPr/>
          <p:nvPr/>
        </p:nvGrpSpPr>
        <p:grpSpPr>
          <a:xfrm>
            <a:off x="1941435" y="2286724"/>
            <a:ext cx="3108708" cy="2759537"/>
            <a:chOff x="1941435" y="2286724"/>
            <a:chExt cx="3108708" cy="2759537"/>
          </a:xfrm>
        </p:grpSpPr>
        <p:sp>
          <p:nvSpPr>
            <p:cNvPr id="28" name="Freeform: Shape 27">
              <a:extLst>
                <a:ext uri="{FF2B5EF4-FFF2-40B4-BE49-F238E27FC236}">
                  <a16:creationId xmlns:a16="http://schemas.microsoft.com/office/drawing/2014/main" id="{78EC7A08-CDEC-08FA-50E2-682B0C960AEC}"/>
                </a:ext>
              </a:extLst>
            </p:cNvPr>
            <p:cNvSpPr/>
            <p:nvPr/>
          </p:nvSpPr>
          <p:spPr>
            <a:xfrm>
              <a:off x="1941435" y="2286724"/>
              <a:ext cx="3108708" cy="2759537"/>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 name="connsiteX0" fmla="*/ 719726 w 2231445"/>
                <a:gd name="connsiteY0" fmla="*/ 107215 h 2828193"/>
                <a:gd name="connsiteX1" fmla="*/ 518887 w 2231445"/>
                <a:gd name="connsiteY1" fmla="*/ 542089 h 2828193"/>
                <a:gd name="connsiteX2" fmla="*/ 220437 w 2231445"/>
                <a:gd name="connsiteY2" fmla="*/ 1519989 h 2828193"/>
                <a:gd name="connsiteX3" fmla="*/ 4537 w 2231445"/>
                <a:gd name="connsiteY3" fmla="*/ 2478839 h 2828193"/>
                <a:gd name="connsiteX4" fmla="*/ 423637 w 2231445"/>
                <a:gd name="connsiteY4" fmla="*/ 2828089 h 2828193"/>
                <a:gd name="connsiteX5" fmla="*/ 1419219 w 2231445"/>
                <a:gd name="connsiteY5" fmla="*/ 2452388 h 2828193"/>
                <a:gd name="connsiteX6" fmla="*/ 2170461 w 2231445"/>
                <a:gd name="connsiteY6" fmla="*/ 1667739 h 2828193"/>
                <a:gd name="connsiteX7" fmla="*/ 2114789 w 2231445"/>
                <a:gd name="connsiteY7" fmla="*/ 990388 h 2828193"/>
                <a:gd name="connsiteX8" fmla="*/ 1541237 w 2231445"/>
                <a:gd name="connsiteY8" fmla="*/ 46789 h 2828193"/>
                <a:gd name="connsiteX9" fmla="*/ 838401 w 2231445"/>
                <a:gd name="connsiteY9" fmla="*/ 273202 h 2828193"/>
                <a:gd name="connsiteX10" fmla="*/ 719726 w 2231445"/>
                <a:gd name="connsiteY10" fmla="*/ 107215 h 2828193"/>
                <a:gd name="connsiteX0" fmla="*/ 558716 w 2231445"/>
                <a:gd name="connsiteY0" fmla="*/ 687265 h 2837511"/>
                <a:gd name="connsiteX1" fmla="*/ 518887 w 2231445"/>
                <a:gd name="connsiteY1" fmla="*/ 551407 h 2837511"/>
                <a:gd name="connsiteX2" fmla="*/ 220437 w 2231445"/>
                <a:gd name="connsiteY2" fmla="*/ 1529307 h 2837511"/>
                <a:gd name="connsiteX3" fmla="*/ 4537 w 2231445"/>
                <a:gd name="connsiteY3" fmla="*/ 2488157 h 2837511"/>
                <a:gd name="connsiteX4" fmla="*/ 423637 w 2231445"/>
                <a:gd name="connsiteY4" fmla="*/ 2837407 h 2837511"/>
                <a:gd name="connsiteX5" fmla="*/ 1419219 w 2231445"/>
                <a:gd name="connsiteY5" fmla="*/ 2461706 h 2837511"/>
                <a:gd name="connsiteX6" fmla="*/ 2170461 w 2231445"/>
                <a:gd name="connsiteY6" fmla="*/ 1677057 h 2837511"/>
                <a:gd name="connsiteX7" fmla="*/ 2114789 w 2231445"/>
                <a:gd name="connsiteY7" fmla="*/ 999706 h 2837511"/>
                <a:gd name="connsiteX8" fmla="*/ 1541237 w 2231445"/>
                <a:gd name="connsiteY8" fmla="*/ 56107 h 2837511"/>
                <a:gd name="connsiteX9" fmla="*/ 838401 w 2231445"/>
                <a:gd name="connsiteY9" fmla="*/ 282520 h 2837511"/>
                <a:gd name="connsiteX10" fmla="*/ 558716 w 2231445"/>
                <a:gd name="connsiteY10" fmla="*/ 687265 h 2837511"/>
                <a:gd name="connsiteX0" fmla="*/ 558175 w 2230904"/>
                <a:gd name="connsiteY0" fmla="*/ 687265 h 2837511"/>
                <a:gd name="connsiteX1" fmla="*/ 357336 w 2230904"/>
                <a:gd name="connsiteY1" fmla="*/ 1204457 h 2837511"/>
                <a:gd name="connsiteX2" fmla="*/ 219896 w 2230904"/>
                <a:gd name="connsiteY2" fmla="*/ 1529307 h 2837511"/>
                <a:gd name="connsiteX3" fmla="*/ 3996 w 2230904"/>
                <a:gd name="connsiteY3" fmla="*/ 2488157 h 2837511"/>
                <a:gd name="connsiteX4" fmla="*/ 423096 w 2230904"/>
                <a:gd name="connsiteY4" fmla="*/ 2837407 h 2837511"/>
                <a:gd name="connsiteX5" fmla="*/ 1418678 w 2230904"/>
                <a:gd name="connsiteY5" fmla="*/ 2461706 h 2837511"/>
                <a:gd name="connsiteX6" fmla="*/ 2169920 w 2230904"/>
                <a:gd name="connsiteY6" fmla="*/ 1677057 h 2837511"/>
                <a:gd name="connsiteX7" fmla="*/ 2114248 w 2230904"/>
                <a:gd name="connsiteY7" fmla="*/ 999706 h 2837511"/>
                <a:gd name="connsiteX8" fmla="*/ 1540696 w 2230904"/>
                <a:gd name="connsiteY8" fmla="*/ 56107 h 2837511"/>
                <a:gd name="connsiteX9" fmla="*/ 837860 w 2230904"/>
                <a:gd name="connsiteY9" fmla="*/ 282520 h 2837511"/>
                <a:gd name="connsiteX10" fmla="*/ 558175 w 2230904"/>
                <a:gd name="connsiteY10" fmla="*/ 687265 h 2837511"/>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3382 w 2246111"/>
                <a:gd name="connsiteY0" fmla="*/ 687265 h 2837515"/>
                <a:gd name="connsiteX1" fmla="*/ 320324 w 2246111"/>
                <a:gd name="connsiteY1" fmla="*/ 1089213 h 2837515"/>
                <a:gd name="connsiteX2" fmla="*/ 95851 w 2246111"/>
                <a:gd name="connsiteY2" fmla="*/ 1496380 h 2837515"/>
                <a:gd name="connsiteX3" fmla="*/ 19203 w 2246111"/>
                <a:gd name="connsiteY3" fmla="*/ 2488157 h 2837515"/>
                <a:gd name="connsiteX4" fmla="*/ 438303 w 2246111"/>
                <a:gd name="connsiteY4" fmla="*/ 2837407 h 2837515"/>
                <a:gd name="connsiteX5" fmla="*/ 1433885 w 2246111"/>
                <a:gd name="connsiteY5" fmla="*/ 2461706 h 2837515"/>
                <a:gd name="connsiteX6" fmla="*/ 2185127 w 2246111"/>
                <a:gd name="connsiteY6" fmla="*/ 1677057 h 2837515"/>
                <a:gd name="connsiteX7" fmla="*/ 2129455 w 2246111"/>
                <a:gd name="connsiteY7" fmla="*/ 999706 h 2837515"/>
                <a:gd name="connsiteX8" fmla="*/ 1555903 w 2246111"/>
                <a:gd name="connsiteY8" fmla="*/ 56107 h 2837515"/>
                <a:gd name="connsiteX9" fmla="*/ 853067 w 2246111"/>
                <a:gd name="connsiteY9" fmla="*/ 282520 h 2837515"/>
                <a:gd name="connsiteX10" fmla="*/ 573382 w 2246111"/>
                <a:gd name="connsiteY10" fmla="*/ 687265 h 2837515"/>
                <a:gd name="connsiteX0" fmla="*/ 483358 w 2156087"/>
                <a:gd name="connsiteY0" fmla="*/ 687265 h 2839444"/>
                <a:gd name="connsiteX1" fmla="*/ 230300 w 2156087"/>
                <a:gd name="connsiteY1" fmla="*/ 1089213 h 2839444"/>
                <a:gd name="connsiteX2" fmla="*/ 5827 w 2156087"/>
                <a:gd name="connsiteY2" fmla="*/ 1496380 h 2839444"/>
                <a:gd name="connsiteX3" fmla="*/ 90189 w 2156087"/>
                <a:gd name="connsiteY3" fmla="*/ 2312547 h 2839444"/>
                <a:gd name="connsiteX4" fmla="*/ 348279 w 2156087"/>
                <a:gd name="connsiteY4" fmla="*/ 2837407 h 2839444"/>
                <a:gd name="connsiteX5" fmla="*/ 1343861 w 2156087"/>
                <a:gd name="connsiteY5" fmla="*/ 2461706 h 2839444"/>
                <a:gd name="connsiteX6" fmla="*/ 2095103 w 2156087"/>
                <a:gd name="connsiteY6" fmla="*/ 1677057 h 2839444"/>
                <a:gd name="connsiteX7" fmla="*/ 2039431 w 2156087"/>
                <a:gd name="connsiteY7" fmla="*/ 999706 h 2839444"/>
                <a:gd name="connsiteX8" fmla="*/ 1465879 w 2156087"/>
                <a:gd name="connsiteY8" fmla="*/ 56107 h 2839444"/>
                <a:gd name="connsiteX9" fmla="*/ 763043 w 2156087"/>
                <a:gd name="connsiteY9" fmla="*/ 282520 h 2839444"/>
                <a:gd name="connsiteX10" fmla="*/ 483358 w 2156087"/>
                <a:gd name="connsiteY10" fmla="*/ 687265 h 2839444"/>
                <a:gd name="connsiteX0" fmla="*/ 511283 w 2184012"/>
                <a:gd name="connsiteY0" fmla="*/ 687265 h 2839444"/>
                <a:gd name="connsiteX1" fmla="*/ 258225 w 2184012"/>
                <a:gd name="connsiteY1" fmla="*/ 1089213 h 2839444"/>
                <a:gd name="connsiteX2" fmla="*/ 33752 w 2184012"/>
                <a:gd name="connsiteY2" fmla="*/ 1496380 h 2839444"/>
                <a:gd name="connsiteX3" fmla="*/ 118114 w 2184012"/>
                <a:gd name="connsiteY3" fmla="*/ 2312547 h 2839444"/>
                <a:gd name="connsiteX4" fmla="*/ 376204 w 2184012"/>
                <a:gd name="connsiteY4" fmla="*/ 2837407 h 2839444"/>
                <a:gd name="connsiteX5" fmla="*/ 1371786 w 2184012"/>
                <a:gd name="connsiteY5" fmla="*/ 2461706 h 2839444"/>
                <a:gd name="connsiteX6" fmla="*/ 2123028 w 2184012"/>
                <a:gd name="connsiteY6" fmla="*/ 1677057 h 2839444"/>
                <a:gd name="connsiteX7" fmla="*/ 2067356 w 2184012"/>
                <a:gd name="connsiteY7" fmla="*/ 999706 h 2839444"/>
                <a:gd name="connsiteX8" fmla="*/ 1493804 w 2184012"/>
                <a:gd name="connsiteY8" fmla="*/ 56107 h 2839444"/>
                <a:gd name="connsiteX9" fmla="*/ 790968 w 2184012"/>
                <a:gd name="connsiteY9" fmla="*/ 282520 h 2839444"/>
                <a:gd name="connsiteX10" fmla="*/ 511283 w 2184012"/>
                <a:gd name="connsiteY10" fmla="*/ 687265 h 2839444"/>
                <a:gd name="connsiteX0" fmla="*/ 486113 w 2158842"/>
                <a:gd name="connsiteY0" fmla="*/ 687265 h 2580830"/>
                <a:gd name="connsiteX1" fmla="*/ 233055 w 2158842"/>
                <a:gd name="connsiteY1" fmla="*/ 1089213 h 2580830"/>
                <a:gd name="connsiteX2" fmla="*/ 8582 w 2158842"/>
                <a:gd name="connsiteY2" fmla="*/ 1496380 h 2580830"/>
                <a:gd name="connsiteX3" fmla="*/ 92944 w 2158842"/>
                <a:gd name="connsiteY3" fmla="*/ 2312547 h 2580830"/>
                <a:gd name="connsiteX4" fmla="*/ 516396 w 2158842"/>
                <a:gd name="connsiteY4" fmla="*/ 2563016 h 2580830"/>
                <a:gd name="connsiteX5" fmla="*/ 1346616 w 2158842"/>
                <a:gd name="connsiteY5" fmla="*/ 2461706 h 2580830"/>
                <a:gd name="connsiteX6" fmla="*/ 2097858 w 2158842"/>
                <a:gd name="connsiteY6" fmla="*/ 1677057 h 2580830"/>
                <a:gd name="connsiteX7" fmla="*/ 2042186 w 2158842"/>
                <a:gd name="connsiteY7" fmla="*/ 999706 h 2580830"/>
                <a:gd name="connsiteX8" fmla="*/ 1468634 w 2158842"/>
                <a:gd name="connsiteY8" fmla="*/ 56107 h 2580830"/>
                <a:gd name="connsiteX9" fmla="*/ 765798 w 2158842"/>
                <a:gd name="connsiteY9" fmla="*/ 282520 h 2580830"/>
                <a:gd name="connsiteX10" fmla="*/ 486113 w 2158842"/>
                <a:gd name="connsiteY10" fmla="*/ 687265 h 2580830"/>
                <a:gd name="connsiteX0" fmla="*/ 486113 w 2158842"/>
                <a:gd name="connsiteY0" fmla="*/ 668637 h 2562202"/>
                <a:gd name="connsiteX1" fmla="*/ 233055 w 2158842"/>
                <a:gd name="connsiteY1" fmla="*/ 1070585 h 2562202"/>
                <a:gd name="connsiteX2" fmla="*/ 8582 w 2158842"/>
                <a:gd name="connsiteY2" fmla="*/ 1477752 h 2562202"/>
                <a:gd name="connsiteX3" fmla="*/ 92944 w 2158842"/>
                <a:gd name="connsiteY3" fmla="*/ 2293919 h 2562202"/>
                <a:gd name="connsiteX4" fmla="*/ 516396 w 2158842"/>
                <a:gd name="connsiteY4" fmla="*/ 2544388 h 2562202"/>
                <a:gd name="connsiteX5" fmla="*/ 1346616 w 2158842"/>
                <a:gd name="connsiteY5" fmla="*/ 2443078 h 2562202"/>
                <a:gd name="connsiteX6" fmla="*/ 2097858 w 2158842"/>
                <a:gd name="connsiteY6" fmla="*/ 1658429 h 2562202"/>
                <a:gd name="connsiteX7" fmla="*/ 2042186 w 2158842"/>
                <a:gd name="connsiteY7" fmla="*/ 981078 h 2562202"/>
                <a:gd name="connsiteX8" fmla="*/ 1468634 w 2158842"/>
                <a:gd name="connsiteY8" fmla="*/ 37479 h 2562202"/>
                <a:gd name="connsiteX9" fmla="*/ 783204 w 2158842"/>
                <a:gd name="connsiteY9" fmla="*/ 483404 h 2562202"/>
                <a:gd name="connsiteX10" fmla="*/ 486113 w 2158842"/>
                <a:gd name="connsiteY10" fmla="*/ 668637 h 2562202"/>
                <a:gd name="connsiteX0" fmla="*/ 499168 w 2158842"/>
                <a:gd name="connsiteY0" fmla="*/ 807105 h 2563475"/>
                <a:gd name="connsiteX1" fmla="*/ 233055 w 2158842"/>
                <a:gd name="connsiteY1" fmla="*/ 1071858 h 2563475"/>
                <a:gd name="connsiteX2" fmla="*/ 8582 w 2158842"/>
                <a:gd name="connsiteY2" fmla="*/ 1479025 h 2563475"/>
                <a:gd name="connsiteX3" fmla="*/ 92944 w 2158842"/>
                <a:gd name="connsiteY3" fmla="*/ 2295192 h 2563475"/>
                <a:gd name="connsiteX4" fmla="*/ 516396 w 2158842"/>
                <a:gd name="connsiteY4" fmla="*/ 2545661 h 2563475"/>
                <a:gd name="connsiteX5" fmla="*/ 1346616 w 2158842"/>
                <a:gd name="connsiteY5" fmla="*/ 2444351 h 2563475"/>
                <a:gd name="connsiteX6" fmla="*/ 2097858 w 2158842"/>
                <a:gd name="connsiteY6" fmla="*/ 1659702 h 2563475"/>
                <a:gd name="connsiteX7" fmla="*/ 2042186 w 2158842"/>
                <a:gd name="connsiteY7" fmla="*/ 982351 h 2563475"/>
                <a:gd name="connsiteX8" fmla="*/ 1468634 w 2158842"/>
                <a:gd name="connsiteY8" fmla="*/ 38752 h 2563475"/>
                <a:gd name="connsiteX9" fmla="*/ 783204 w 2158842"/>
                <a:gd name="connsiteY9" fmla="*/ 484677 h 2563475"/>
                <a:gd name="connsiteX10" fmla="*/ 499168 w 2158842"/>
                <a:gd name="connsiteY10" fmla="*/ 807105 h 2563475"/>
                <a:gd name="connsiteX0" fmla="*/ 499168 w 2160767"/>
                <a:gd name="connsiteY0" fmla="*/ 719268 h 2475638"/>
                <a:gd name="connsiteX1" fmla="*/ 233055 w 2160767"/>
                <a:gd name="connsiteY1" fmla="*/ 984021 h 2475638"/>
                <a:gd name="connsiteX2" fmla="*/ 8582 w 2160767"/>
                <a:gd name="connsiteY2" fmla="*/ 1391188 h 2475638"/>
                <a:gd name="connsiteX3" fmla="*/ 92944 w 2160767"/>
                <a:gd name="connsiteY3" fmla="*/ 2207355 h 2475638"/>
                <a:gd name="connsiteX4" fmla="*/ 516396 w 2160767"/>
                <a:gd name="connsiteY4" fmla="*/ 2457824 h 2475638"/>
                <a:gd name="connsiteX5" fmla="*/ 1346616 w 2160767"/>
                <a:gd name="connsiteY5" fmla="*/ 2356514 h 2475638"/>
                <a:gd name="connsiteX6" fmla="*/ 2097858 w 2160767"/>
                <a:gd name="connsiteY6" fmla="*/ 1571865 h 2475638"/>
                <a:gd name="connsiteX7" fmla="*/ 2042186 w 2160767"/>
                <a:gd name="connsiteY7" fmla="*/ 894514 h 2475638"/>
                <a:gd name="connsiteX8" fmla="*/ 1425118 w 2160767"/>
                <a:gd name="connsiteY8" fmla="*/ 44208 h 2475638"/>
                <a:gd name="connsiteX9" fmla="*/ 783204 w 2160767"/>
                <a:gd name="connsiteY9" fmla="*/ 396840 h 2475638"/>
                <a:gd name="connsiteX10" fmla="*/ 499168 w 2160767"/>
                <a:gd name="connsiteY10" fmla="*/ 719268 h 2475638"/>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1054 w 2152653"/>
                <a:gd name="connsiteY0" fmla="*/ 675340 h 2440196"/>
                <a:gd name="connsiteX1" fmla="*/ 224941 w 2152653"/>
                <a:gd name="connsiteY1" fmla="*/ 940093 h 2440196"/>
                <a:gd name="connsiteX2" fmla="*/ 468 w 2152653"/>
                <a:gd name="connsiteY2" fmla="*/ 1347260 h 2440196"/>
                <a:gd name="connsiteX3" fmla="*/ 176214 w 2152653"/>
                <a:gd name="connsiteY3" fmla="*/ 2048183 h 2440196"/>
                <a:gd name="connsiteX4" fmla="*/ 508282 w 2152653"/>
                <a:gd name="connsiteY4" fmla="*/ 2413896 h 2440196"/>
                <a:gd name="connsiteX5" fmla="*/ 1338502 w 2152653"/>
                <a:gd name="connsiteY5" fmla="*/ 2312586 h 2440196"/>
                <a:gd name="connsiteX6" fmla="*/ 2089744 w 2152653"/>
                <a:gd name="connsiteY6" fmla="*/ 1527937 h 2440196"/>
                <a:gd name="connsiteX7" fmla="*/ 2034072 w 2152653"/>
                <a:gd name="connsiteY7" fmla="*/ 850586 h 2440196"/>
                <a:gd name="connsiteX8" fmla="*/ 1417004 w 2152653"/>
                <a:gd name="connsiteY8" fmla="*/ 280 h 2440196"/>
                <a:gd name="connsiteX9" fmla="*/ 775090 w 2152653"/>
                <a:gd name="connsiteY9" fmla="*/ 352912 h 2440196"/>
                <a:gd name="connsiteX10" fmla="*/ 491054 w 2152653"/>
                <a:gd name="connsiteY10" fmla="*/ 675340 h 2440196"/>
                <a:gd name="connsiteX0" fmla="*/ 492064 w 2153663"/>
                <a:gd name="connsiteY0" fmla="*/ 675340 h 2440196"/>
                <a:gd name="connsiteX1" fmla="*/ 225951 w 2153663"/>
                <a:gd name="connsiteY1" fmla="*/ 940093 h 2440196"/>
                <a:gd name="connsiteX2" fmla="*/ 1478 w 2153663"/>
                <a:gd name="connsiteY2" fmla="*/ 1347260 h 2440196"/>
                <a:gd name="connsiteX3" fmla="*/ 177224 w 2153663"/>
                <a:gd name="connsiteY3" fmla="*/ 2048183 h 2440196"/>
                <a:gd name="connsiteX4" fmla="*/ 509292 w 2153663"/>
                <a:gd name="connsiteY4" fmla="*/ 2413896 h 2440196"/>
                <a:gd name="connsiteX5" fmla="*/ 1339512 w 2153663"/>
                <a:gd name="connsiteY5" fmla="*/ 2312586 h 2440196"/>
                <a:gd name="connsiteX6" fmla="*/ 2090754 w 2153663"/>
                <a:gd name="connsiteY6" fmla="*/ 1527937 h 2440196"/>
                <a:gd name="connsiteX7" fmla="*/ 2035082 w 2153663"/>
                <a:gd name="connsiteY7" fmla="*/ 850586 h 2440196"/>
                <a:gd name="connsiteX8" fmla="*/ 1418014 w 2153663"/>
                <a:gd name="connsiteY8" fmla="*/ 280 h 2440196"/>
                <a:gd name="connsiteX9" fmla="*/ 776100 w 2153663"/>
                <a:gd name="connsiteY9" fmla="*/ 352912 h 2440196"/>
                <a:gd name="connsiteX10" fmla="*/ 492064 w 2153663"/>
                <a:gd name="connsiteY10" fmla="*/ 675340 h 2440196"/>
                <a:gd name="connsiteX0" fmla="*/ 499611 w 2161210"/>
                <a:gd name="connsiteY0" fmla="*/ 675340 h 2440196"/>
                <a:gd name="connsiteX1" fmla="*/ 233498 w 2161210"/>
                <a:gd name="connsiteY1" fmla="*/ 940093 h 2440196"/>
                <a:gd name="connsiteX2" fmla="*/ 9025 w 2161210"/>
                <a:gd name="connsiteY2" fmla="*/ 1347260 h 2440196"/>
                <a:gd name="connsiteX3" fmla="*/ 141254 w 2161210"/>
                <a:gd name="connsiteY3" fmla="*/ 2048183 h 2440196"/>
                <a:gd name="connsiteX4" fmla="*/ 516839 w 2161210"/>
                <a:gd name="connsiteY4" fmla="*/ 2413896 h 2440196"/>
                <a:gd name="connsiteX5" fmla="*/ 1347059 w 2161210"/>
                <a:gd name="connsiteY5" fmla="*/ 2312586 h 2440196"/>
                <a:gd name="connsiteX6" fmla="*/ 2098301 w 2161210"/>
                <a:gd name="connsiteY6" fmla="*/ 1527937 h 2440196"/>
                <a:gd name="connsiteX7" fmla="*/ 2042629 w 2161210"/>
                <a:gd name="connsiteY7" fmla="*/ 850586 h 2440196"/>
                <a:gd name="connsiteX8" fmla="*/ 1425561 w 2161210"/>
                <a:gd name="connsiteY8" fmla="*/ 280 h 2440196"/>
                <a:gd name="connsiteX9" fmla="*/ 783647 w 2161210"/>
                <a:gd name="connsiteY9" fmla="*/ 352912 h 2440196"/>
                <a:gd name="connsiteX10" fmla="*/ 499611 w 2161210"/>
                <a:gd name="connsiteY10" fmla="*/ 675340 h 2440196"/>
                <a:gd name="connsiteX0" fmla="*/ 480217 w 2141816"/>
                <a:gd name="connsiteY0" fmla="*/ 675340 h 2440196"/>
                <a:gd name="connsiteX1" fmla="*/ 214104 w 2141816"/>
                <a:gd name="connsiteY1" fmla="*/ 940093 h 2440196"/>
                <a:gd name="connsiteX2" fmla="*/ 2686 w 2141816"/>
                <a:gd name="connsiteY2" fmla="*/ 1330797 h 2440196"/>
                <a:gd name="connsiteX3" fmla="*/ 121860 w 2141816"/>
                <a:gd name="connsiteY3" fmla="*/ 2048183 h 2440196"/>
                <a:gd name="connsiteX4" fmla="*/ 497445 w 2141816"/>
                <a:gd name="connsiteY4" fmla="*/ 2413896 h 2440196"/>
                <a:gd name="connsiteX5" fmla="*/ 1327665 w 2141816"/>
                <a:gd name="connsiteY5" fmla="*/ 2312586 h 2440196"/>
                <a:gd name="connsiteX6" fmla="*/ 2078907 w 2141816"/>
                <a:gd name="connsiteY6" fmla="*/ 1527937 h 2440196"/>
                <a:gd name="connsiteX7" fmla="*/ 2023235 w 2141816"/>
                <a:gd name="connsiteY7" fmla="*/ 850586 h 2440196"/>
                <a:gd name="connsiteX8" fmla="*/ 1406167 w 2141816"/>
                <a:gd name="connsiteY8" fmla="*/ 280 h 2440196"/>
                <a:gd name="connsiteX9" fmla="*/ 764253 w 2141816"/>
                <a:gd name="connsiteY9" fmla="*/ 352912 h 2440196"/>
                <a:gd name="connsiteX10" fmla="*/ 480217 w 2141816"/>
                <a:gd name="connsiteY10" fmla="*/ 675340 h 2440196"/>
                <a:gd name="connsiteX0" fmla="*/ 508224 w 2169823"/>
                <a:gd name="connsiteY0" fmla="*/ 675340 h 2440196"/>
                <a:gd name="connsiteX1" fmla="*/ 242111 w 2169823"/>
                <a:gd name="connsiteY1" fmla="*/ 940093 h 2440196"/>
                <a:gd name="connsiteX2" fmla="*/ 30693 w 2169823"/>
                <a:gd name="connsiteY2" fmla="*/ 1330797 h 2440196"/>
                <a:gd name="connsiteX3" fmla="*/ 149867 w 2169823"/>
                <a:gd name="connsiteY3" fmla="*/ 2048183 h 2440196"/>
                <a:gd name="connsiteX4" fmla="*/ 525452 w 2169823"/>
                <a:gd name="connsiteY4" fmla="*/ 2413896 h 2440196"/>
                <a:gd name="connsiteX5" fmla="*/ 1355672 w 2169823"/>
                <a:gd name="connsiteY5" fmla="*/ 2312586 h 2440196"/>
                <a:gd name="connsiteX6" fmla="*/ 2106914 w 2169823"/>
                <a:gd name="connsiteY6" fmla="*/ 1527937 h 2440196"/>
                <a:gd name="connsiteX7" fmla="*/ 2051242 w 2169823"/>
                <a:gd name="connsiteY7" fmla="*/ 850586 h 2440196"/>
                <a:gd name="connsiteX8" fmla="*/ 1434174 w 2169823"/>
                <a:gd name="connsiteY8" fmla="*/ 280 h 2440196"/>
                <a:gd name="connsiteX9" fmla="*/ 792260 w 2169823"/>
                <a:gd name="connsiteY9" fmla="*/ 352912 h 2440196"/>
                <a:gd name="connsiteX10" fmla="*/ 508224 w 2169823"/>
                <a:gd name="connsiteY10" fmla="*/ 675340 h 2440196"/>
                <a:gd name="connsiteX0" fmla="*/ 490817 w 2169823"/>
                <a:gd name="connsiteY0" fmla="*/ 631430 h 2440189"/>
                <a:gd name="connsiteX1" fmla="*/ 242111 w 2169823"/>
                <a:gd name="connsiteY1" fmla="*/ 940086 h 2440189"/>
                <a:gd name="connsiteX2" fmla="*/ 30693 w 2169823"/>
                <a:gd name="connsiteY2" fmla="*/ 1330790 h 2440189"/>
                <a:gd name="connsiteX3" fmla="*/ 149867 w 2169823"/>
                <a:gd name="connsiteY3" fmla="*/ 2048176 h 2440189"/>
                <a:gd name="connsiteX4" fmla="*/ 525452 w 2169823"/>
                <a:gd name="connsiteY4" fmla="*/ 2413889 h 2440189"/>
                <a:gd name="connsiteX5" fmla="*/ 1355672 w 2169823"/>
                <a:gd name="connsiteY5" fmla="*/ 2312579 h 2440189"/>
                <a:gd name="connsiteX6" fmla="*/ 2106914 w 2169823"/>
                <a:gd name="connsiteY6" fmla="*/ 1527930 h 2440189"/>
                <a:gd name="connsiteX7" fmla="*/ 2051242 w 2169823"/>
                <a:gd name="connsiteY7" fmla="*/ 850579 h 2440189"/>
                <a:gd name="connsiteX8" fmla="*/ 1434174 w 2169823"/>
                <a:gd name="connsiteY8" fmla="*/ 273 h 2440189"/>
                <a:gd name="connsiteX9" fmla="*/ 792260 w 2169823"/>
                <a:gd name="connsiteY9" fmla="*/ 352905 h 2440189"/>
                <a:gd name="connsiteX10" fmla="*/ 490817 w 2169823"/>
                <a:gd name="connsiteY10" fmla="*/ 631430 h 2440189"/>
                <a:gd name="connsiteX0" fmla="*/ 490817 w 2169823"/>
                <a:gd name="connsiteY0" fmla="*/ 631453 h 2440212"/>
                <a:gd name="connsiteX1" fmla="*/ 242111 w 2169823"/>
                <a:gd name="connsiteY1" fmla="*/ 940109 h 2440212"/>
                <a:gd name="connsiteX2" fmla="*/ 30693 w 2169823"/>
                <a:gd name="connsiteY2" fmla="*/ 1330813 h 2440212"/>
                <a:gd name="connsiteX3" fmla="*/ 149867 w 2169823"/>
                <a:gd name="connsiteY3" fmla="*/ 2048199 h 2440212"/>
                <a:gd name="connsiteX4" fmla="*/ 525452 w 2169823"/>
                <a:gd name="connsiteY4" fmla="*/ 2413912 h 2440212"/>
                <a:gd name="connsiteX5" fmla="*/ 1355672 w 2169823"/>
                <a:gd name="connsiteY5" fmla="*/ 2312602 h 2440212"/>
                <a:gd name="connsiteX6" fmla="*/ 2106914 w 2169823"/>
                <a:gd name="connsiteY6" fmla="*/ 1527953 h 2440212"/>
                <a:gd name="connsiteX7" fmla="*/ 2051242 w 2169823"/>
                <a:gd name="connsiteY7" fmla="*/ 850602 h 2440212"/>
                <a:gd name="connsiteX8" fmla="*/ 1434174 w 2169823"/>
                <a:gd name="connsiteY8" fmla="*/ 296 h 2440212"/>
                <a:gd name="connsiteX9" fmla="*/ 796612 w 2169823"/>
                <a:gd name="connsiteY9" fmla="*/ 330977 h 2440212"/>
                <a:gd name="connsiteX10" fmla="*/ 490817 w 2169823"/>
                <a:gd name="connsiteY10" fmla="*/ 631453 h 2440212"/>
                <a:gd name="connsiteX0" fmla="*/ 492755 w 2171761"/>
                <a:gd name="connsiteY0" fmla="*/ 631453 h 2395533"/>
                <a:gd name="connsiteX1" fmla="*/ 244049 w 2171761"/>
                <a:gd name="connsiteY1" fmla="*/ 940109 h 2395533"/>
                <a:gd name="connsiteX2" fmla="*/ 32631 w 2171761"/>
                <a:gd name="connsiteY2" fmla="*/ 1330813 h 2395533"/>
                <a:gd name="connsiteX3" fmla="*/ 151805 w 2171761"/>
                <a:gd name="connsiteY3" fmla="*/ 2048199 h 2395533"/>
                <a:gd name="connsiteX4" fmla="*/ 610071 w 2171761"/>
                <a:gd name="connsiteY4" fmla="*/ 2342570 h 2395533"/>
                <a:gd name="connsiteX5" fmla="*/ 1357610 w 2171761"/>
                <a:gd name="connsiteY5" fmla="*/ 2312602 h 2395533"/>
                <a:gd name="connsiteX6" fmla="*/ 2108852 w 2171761"/>
                <a:gd name="connsiteY6" fmla="*/ 1527953 h 2395533"/>
                <a:gd name="connsiteX7" fmla="*/ 2053180 w 2171761"/>
                <a:gd name="connsiteY7" fmla="*/ 850602 h 2395533"/>
                <a:gd name="connsiteX8" fmla="*/ 1436112 w 2171761"/>
                <a:gd name="connsiteY8" fmla="*/ 296 h 2395533"/>
                <a:gd name="connsiteX9" fmla="*/ 798550 w 2171761"/>
                <a:gd name="connsiteY9" fmla="*/ 330977 h 2395533"/>
                <a:gd name="connsiteX10" fmla="*/ 492755 w 2171761"/>
                <a:gd name="connsiteY10" fmla="*/ 631453 h 2395533"/>
                <a:gd name="connsiteX0" fmla="*/ 493852 w 2172858"/>
                <a:gd name="connsiteY0" fmla="*/ 631453 h 2382861"/>
                <a:gd name="connsiteX1" fmla="*/ 245146 w 2172858"/>
                <a:gd name="connsiteY1" fmla="*/ 940109 h 2382861"/>
                <a:gd name="connsiteX2" fmla="*/ 33728 w 2172858"/>
                <a:gd name="connsiteY2" fmla="*/ 1330813 h 2382861"/>
                <a:gd name="connsiteX3" fmla="*/ 152902 w 2172858"/>
                <a:gd name="connsiteY3" fmla="*/ 2048199 h 2382861"/>
                <a:gd name="connsiteX4" fmla="*/ 654684 w 2172858"/>
                <a:gd name="connsiteY4" fmla="*/ 2315131 h 2382861"/>
                <a:gd name="connsiteX5" fmla="*/ 1358707 w 2172858"/>
                <a:gd name="connsiteY5" fmla="*/ 2312602 h 2382861"/>
                <a:gd name="connsiteX6" fmla="*/ 2109949 w 2172858"/>
                <a:gd name="connsiteY6" fmla="*/ 1527953 h 2382861"/>
                <a:gd name="connsiteX7" fmla="*/ 2054277 w 2172858"/>
                <a:gd name="connsiteY7" fmla="*/ 850602 h 2382861"/>
                <a:gd name="connsiteX8" fmla="*/ 1437209 w 2172858"/>
                <a:gd name="connsiteY8" fmla="*/ 296 h 2382861"/>
                <a:gd name="connsiteX9" fmla="*/ 799647 w 2172858"/>
                <a:gd name="connsiteY9" fmla="*/ 330977 h 2382861"/>
                <a:gd name="connsiteX10" fmla="*/ 493852 w 2172858"/>
                <a:gd name="connsiteY10" fmla="*/ 631453 h 2382861"/>
                <a:gd name="connsiteX0" fmla="*/ 493852 w 2172858"/>
                <a:gd name="connsiteY0" fmla="*/ 631453 h 2376908"/>
                <a:gd name="connsiteX1" fmla="*/ 245146 w 2172858"/>
                <a:gd name="connsiteY1" fmla="*/ 940109 h 2376908"/>
                <a:gd name="connsiteX2" fmla="*/ 33728 w 2172858"/>
                <a:gd name="connsiteY2" fmla="*/ 1330813 h 2376908"/>
                <a:gd name="connsiteX3" fmla="*/ 152902 w 2172858"/>
                <a:gd name="connsiteY3" fmla="*/ 2048199 h 2376908"/>
                <a:gd name="connsiteX4" fmla="*/ 654684 w 2172858"/>
                <a:gd name="connsiteY4" fmla="*/ 2315131 h 2376908"/>
                <a:gd name="connsiteX5" fmla="*/ 1358707 w 2172858"/>
                <a:gd name="connsiteY5" fmla="*/ 2312602 h 2376908"/>
                <a:gd name="connsiteX6" fmla="*/ 2109949 w 2172858"/>
                <a:gd name="connsiteY6" fmla="*/ 1527953 h 2376908"/>
                <a:gd name="connsiteX7" fmla="*/ 2054277 w 2172858"/>
                <a:gd name="connsiteY7" fmla="*/ 850602 h 2376908"/>
                <a:gd name="connsiteX8" fmla="*/ 1437209 w 2172858"/>
                <a:gd name="connsiteY8" fmla="*/ 296 h 2376908"/>
                <a:gd name="connsiteX9" fmla="*/ 799647 w 2172858"/>
                <a:gd name="connsiteY9" fmla="*/ 330977 h 2376908"/>
                <a:gd name="connsiteX10" fmla="*/ 493852 w 2172858"/>
                <a:gd name="connsiteY10" fmla="*/ 631453 h 2376908"/>
                <a:gd name="connsiteX0" fmla="*/ 493852 w 2173176"/>
                <a:gd name="connsiteY0" fmla="*/ 631453 h 2348919"/>
                <a:gd name="connsiteX1" fmla="*/ 245146 w 2173176"/>
                <a:gd name="connsiteY1" fmla="*/ 940109 h 2348919"/>
                <a:gd name="connsiteX2" fmla="*/ 33728 w 2173176"/>
                <a:gd name="connsiteY2" fmla="*/ 1330813 h 2348919"/>
                <a:gd name="connsiteX3" fmla="*/ 152902 w 2173176"/>
                <a:gd name="connsiteY3" fmla="*/ 2048199 h 2348919"/>
                <a:gd name="connsiteX4" fmla="*/ 654684 w 2173176"/>
                <a:gd name="connsiteY4" fmla="*/ 2315131 h 2348919"/>
                <a:gd name="connsiteX5" fmla="*/ 1354355 w 2173176"/>
                <a:gd name="connsiteY5" fmla="*/ 2257724 h 2348919"/>
                <a:gd name="connsiteX6" fmla="*/ 2109949 w 2173176"/>
                <a:gd name="connsiteY6" fmla="*/ 1527953 h 2348919"/>
                <a:gd name="connsiteX7" fmla="*/ 2054277 w 2173176"/>
                <a:gd name="connsiteY7" fmla="*/ 850602 h 2348919"/>
                <a:gd name="connsiteX8" fmla="*/ 1437209 w 2173176"/>
                <a:gd name="connsiteY8" fmla="*/ 296 h 2348919"/>
                <a:gd name="connsiteX9" fmla="*/ 799647 w 2173176"/>
                <a:gd name="connsiteY9" fmla="*/ 330977 h 2348919"/>
                <a:gd name="connsiteX10" fmla="*/ 493852 w 2173176"/>
                <a:gd name="connsiteY10" fmla="*/ 631453 h 2348919"/>
                <a:gd name="connsiteX0" fmla="*/ 493852 w 2172223"/>
                <a:gd name="connsiteY0" fmla="*/ 631453 h 2375346"/>
                <a:gd name="connsiteX1" fmla="*/ 245146 w 2172223"/>
                <a:gd name="connsiteY1" fmla="*/ 940109 h 2375346"/>
                <a:gd name="connsiteX2" fmla="*/ 33728 w 2172223"/>
                <a:gd name="connsiteY2" fmla="*/ 1330813 h 2375346"/>
                <a:gd name="connsiteX3" fmla="*/ 152902 w 2172223"/>
                <a:gd name="connsiteY3" fmla="*/ 2048199 h 2375346"/>
                <a:gd name="connsiteX4" fmla="*/ 654684 w 2172223"/>
                <a:gd name="connsiteY4" fmla="*/ 2315131 h 2375346"/>
                <a:gd name="connsiteX5" fmla="*/ 1367410 w 2172223"/>
                <a:gd name="connsiteY5" fmla="*/ 2301627 h 2375346"/>
                <a:gd name="connsiteX6" fmla="*/ 2109949 w 2172223"/>
                <a:gd name="connsiteY6" fmla="*/ 1527953 h 2375346"/>
                <a:gd name="connsiteX7" fmla="*/ 2054277 w 2172223"/>
                <a:gd name="connsiteY7" fmla="*/ 850602 h 2375346"/>
                <a:gd name="connsiteX8" fmla="*/ 1437209 w 2172223"/>
                <a:gd name="connsiteY8" fmla="*/ 296 h 2375346"/>
                <a:gd name="connsiteX9" fmla="*/ 799647 w 2172223"/>
                <a:gd name="connsiteY9" fmla="*/ 330977 h 2375346"/>
                <a:gd name="connsiteX10" fmla="*/ 493852 w 2172223"/>
                <a:gd name="connsiteY10" fmla="*/ 631453 h 2375346"/>
                <a:gd name="connsiteX0" fmla="*/ 493852 w 2172223"/>
                <a:gd name="connsiteY0" fmla="*/ 631453 h 2373023"/>
                <a:gd name="connsiteX1" fmla="*/ 245146 w 2172223"/>
                <a:gd name="connsiteY1" fmla="*/ 940109 h 2373023"/>
                <a:gd name="connsiteX2" fmla="*/ 33728 w 2172223"/>
                <a:gd name="connsiteY2" fmla="*/ 1330813 h 2373023"/>
                <a:gd name="connsiteX3" fmla="*/ 152902 w 2172223"/>
                <a:gd name="connsiteY3" fmla="*/ 2048199 h 2373023"/>
                <a:gd name="connsiteX4" fmla="*/ 654684 w 2172223"/>
                <a:gd name="connsiteY4" fmla="*/ 2315131 h 2373023"/>
                <a:gd name="connsiteX5" fmla="*/ 1367410 w 2172223"/>
                <a:gd name="connsiteY5" fmla="*/ 2301627 h 2373023"/>
                <a:gd name="connsiteX6" fmla="*/ 2109949 w 2172223"/>
                <a:gd name="connsiteY6" fmla="*/ 1527953 h 2373023"/>
                <a:gd name="connsiteX7" fmla="*/ 2054277 w 2172223"/>
                <a:gd name="connsiteY7" fmla="*/ 850602 h 2373023"/>
                <a:gd name="connsiteX8" fmla="*/ 1437209 w 2172223"/>
                <a:gd name="connsiteY8" fmla="*/ 296 h 2373023"/>
                <a:gd name="connsiteX9" fmla="*/ 799647 w 2172223"/>
                <a:gd name="connsiteY9" fmla="*/ 330977 h 2373023"/>
                <a:gd name="connsiteX10" fmla="*/ 493852 w 2172223"/>
                <a:gd name="connsiteY10" fmla="*/ 631453 h 2373023"/>
                <a:gd name="connsiteX0" fmla="*/ 493852 w 2172223"/>
                <a:gd name="connsiteY0" fmla="*/ 631453 h 2376514"/>
                <a:gd name="connsiteX1" fmla="*/ 245146 w 2172223"/>
                <a:gd name="connsiteY1" fmla="*/ 940109 h 2376514"/>
                <a:gd name="connsiteX2" fmla="*/ 33728 w 2172223"/>
                <a:gd name="connsiteY2" fmla="*/ 1330813 h 2376514"/>
                <a:gd name="connsiteX3" fmla="*/ 152902 w 2172223"/>
                <a:gd name="connsiteY3" fmla="*/ 2048199 h 2376514"/>
                <a:gd name="connsiteX4" fmla="*/ 654684 w 2172223"/>
                <a:gd name="connsiteY4" fmla="*/ 2315131 h 2376514"/>
                <a:gd name="connsiteX5" fmla="*/ 1367410 w 2172223"/>
                <a:gd name="connsiteY5" fmla="*/ 2301627 h 2376514"/>
                <a:gd name="connsiteX6" fmla="*/ 2109949 w 2172223"/>
                <a:gd name="connsiteY6" fmla="*/ 1527953 h 2376514"/>
                <a:gd name="connsiteX7" fmla="*/ 2054277 w 2172223"/>
                <a:gd name="connsiteY7" fmla="*/ 850602 h 2376514"/>
                <a:gd name="connsiteX8" fmla="*/ 1437209 w 2172223"/>
                <a:gd name="connsiteY8" fmla="*/ 296 h 2376514"/>
                <a:gd name="connsiteX9" fmla="*/ 799647 w 2172223"/>
                <a:gd name="connsiteY9" fmla="*/ 330977 h 2376514"/>
                <a:gd name="connsiteX10" fmla="*/ 493852 w 2172223"/>
                <a:gd name="connsiteY10" fmla="*/ 631453 h 2376514"/>
                <a:gd name="connsiteX0" fmla="*/ 493852 w 2172223"/>
                <a:gd name="connsiteY0" fmla="*/ 631453 h 2387006"/>
                <a:gd name="connsiteX1" fmla="*/ 245146 w 2172223"/>
                <a:gd name="connsiteY1" fmla="*/ 940109 h 2387006"/>
                <a:gd name="connsiteX2" fmla="*/ 33728 w 2172223"/>
                <a:gd name="connsiteY2" fmla="*/ 1330813 h 2387006"/>
                <a:gd name="connsiteX3" fmla="*/ 152902 w 2172223"/>
                <a:gd name="connsiteY3" fmla="*/ 2048199 h 2387006"/>
                <a:gd name="connsiteX4" fmla="*/ 654684 w 2172223"/>
                <a:gd name="connsiteY4" fmla="*/ 2331594 h 2387006"/>
                <a:gd name="connsiteX5" fmla="*/ 1367410 w 2172223"/>
                <a:gd name="connsiteY5" fmla="*/ 2301627 h 2387006"/>
                <a:gd name="connsiteX6" fmla="*/ 2109949 w 2172223"/>
                <a:gd name="connsiteY6" fmla="*/ 1527953 h 2387006"/>
                <a:gd name="connsiteX7" fmla="*/ 2054277 w 2172223"/>
                <a:gd name="connsiteY7" fmla="*/ 850602 h 2387006"/>
                <a:gd name="connsiteX8" fmla="*/ 1437209 w 2172223"/>
                <a:gd name="connsiteY8" fmla="*/ 296 h 2387006"/>
                <a:gd name="connsiteX9" fmla="*/ 799647 w 2172223"/>
                <a:gd name="connsiteY9" fmla="*/ 330977 h 2387006"/>
                <a:gd name="connsiteX10" fmla="*/ 493852 w 2172223"/>
                <a:gd name="connsiteY10" fmla="*/ 631453 h 2387006"/>
                <a:gd name="connsiteX0" fmla="*/ 493852 w 2130386"/>
                <a:gd name="connsiteY0" fmla="*/ 631453 h 2384854"/>
                <a:gd name="connsiteX1" fmla="*/ 245146 w 2130386"/>
                <a:gd name="connsiteY1" fmla="*/ 940109 h 2384854"/>
                <a:gd name="connsiteX2" fmla="*/ 33728 w 2130386"/>
                <a:gd name="connsiteY2" fmla="*/ 1330813 h 2384854"/>
                <a:gd name="connsiteX3" fmla="*/ 152902 w 2130386"/>
                <a:gd name="connsiteY3" fmla="*/ 2048199 h 2384854"/>
                <a:gd name="connsiteX4" fmla="*/ 654684 w 2130386"/>
                <a:gd name="connsiteY4" fmla="*/ 2331594 h 2384854"/>
                <a:gd name="connsiteX5" fmla="*/ 1367410 w 2130386"/>
                <a:gd name="connsiteY5" fmla="*/ 2301627 h 2384854"/>
                <a:gd name="connsiteX6" fmla="*/ 2044674 w 2130386"/>
                <a:gd name="connsiteY6" fmla="*/ 1560880 h 2384854"/>
                <a:gd name="connsiteX7" fmla="*/ 2054277 w 2130386"/>
                <a:gd name="connsiteY7" fmla="*/ 850602 h 2384854"/>
                <a:gd name="connsiteX8" fmla="*/ 1437209 w 2130386"/>
                <a:gd name="connsiteY8" fmla="*/ 296 h 2384854"/>
                <a:gd name="connsiteX9" fmla="*/ 799647 w 2130386"/>
                <a:gd name="connsiteY9" fmla="*/ 330977 h 2384854"/>
                <a:gd name="connsiteX10" fmla="*/ 493852 w 2130386"/>
                <a:gd name="connsiteY10" fmla="*/ 631453 h 238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386" h="2384854">
                  <a:moveTo>
                    <a:pt x="493852" y="631453"/>
                  </a:moveTo>
                  <a:cubicBezTo>
                    <a:pt x="401435" y="732975"/>
                    <a:pt x="321833" y="823549"/>
                    <a:pt x="245146" y="940109"/>
                  </a:cubicBezTo>
                  <a:cubicBezTo>
                    <a:pt x="168459" y="1056669"/>
                    <a:pt x="123080" y="1129667"/>
                    <a:pt x="33728" y="1330813"/>
                  </a:cubicBezTo>
                  <a:cubicBezTo>
                    <a:pt x="-55624" y="1531959"/>
                    <a:pt x="49409" y="1881402"/>
                    <a:pt x="152902" y="2048199"/>
                  </a:cubicBezTo>
                  <a:cubicBezTo>
                    <a:pt x="256395" y="2214996"/>
                    <a:pt x="460969" y="2278380"/>
                    <a:pt x="654684" y="2331594"/>
                  </a:cubicBezTo>
                  <a:cubicBezTo>
                    <a:pt x="848399" y="2384808"/>
                    <a:pt x="1135745" y="2430079"/>
                    <a:pt x="1367410" y="2301627"/>
                  </a:cubicBezTo>
                  <a:cubicBezTo>
                    <a:pt x="1599075" y="2173175"/>
                    <a:pt x="1930196" y="1802717"/>
                    <a:pt x="2044674" y="1560880"/>
                  </a:cubicBezTo>
                  <a:cubicBezTo>
                    <a:pt x="2159152" y="1319043"/>
                    <a:pt x="2155521" y="1110699"/>
                    <a:pt x="2054277" y="850602"/>
                  </a:cubicBezTo>
                  <a:cubicBezTo>
                    <a:pt x="1953033" y="590505"/>
                    <a:pt x="1784486" y="4604"/>
                    <a:pt x="1437209" y="296"/>
                  </a:cubicBezTo>
                  <a:cubicBezTo>
                    <a:pt x="1155206" y="-9499"/>
                    <a:pt x="956873" y="225784"/>
                    <a:pt x="799647" y="330977"/>
                  </a:cubicBezTo>
                  <a:cubicBezTo>
                    <a:pt x="642421" y="436170"/>
                    <a:pt x="586269" y="529931"/>
                    <a:pt x="493852" y="631453"/>
                  </a:cubicBezTo>
                  <a:close/>
                </a:path>
              </a:pathLst>
            </a:custGeom>
            <a:noFill/>
            <a:ln w="28575">
              <a:solidFill>
                <a:srgbClr val="E09B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8F2A468-3B93-43A0-46D3-56E64359509F}"/>
                </a:ext>
              </a:extLst>
            </p:cNvPr>
            <p:cNvSpPr txBox="1"/>
            <p:nvPr/>
          </p:nvSpPr>
          <p:spPr>
            <a:xfrm>
              <a:off x="2028176" y="3093499"/>
              <a:ext cx="712054" cy="369332"/>
            </a:xfrm>
            <a:prstGeom prst="rect">
              <a:avLst/>
            </a:prstGeom>
            <a:solidFill>
              <a:schemeClr val="bg2"/>
            </a:solidFill>
          </p:spPr>
          <p:txBody>
            <a:bodyPr wrap="none" rtlCol="0">
              <a:spAutoFit/>
            </a:bodyPr>
            <a:lstStyle/>
            <a:p>
              <a:pPr algn="l"/>
              <a:r>
                <a:rPr lang="en-US" i="1">
                  <a:solidFill>
                    <a:srgbClr val="E09B24"/>
                  </a:solidFill>
                  <a:latin typeface="Segoe UI Semibold" panose="020B0702040204020203" pitchFamily="34" charset="0"/>
                  <a:cs typeface="Segoe UI Semibold" panose="020B0702040204020203" pitchFamily="34" charset="0"/>
                </a:rPr>
                <a:t>k = 2</a:t>
              </a:r>
            </a:p>
          </p:txBody>
        </p:sp>
      </p:grpSp>
      <p:grpSp>
        <p:nvGrpSpPr>
          <p:cNvPr id="47" name="Group 46">
            <a:extLst>
              <a:ext uri="{FF2B5EF4-FFF2-40B4-BE49-F238E27FC236}">
                <a16:creationId xmlns:a16="http://schemas.microsoft.com/office/drawing/2014/main" id="{224D4C14-3D3B-2497-AAC3-33810FCF1C04}"/>
              </a:ext>
            </a:extLst>
          </p:cNvPr>
          <p:cNvGrpSpPr/>
          <p:nvPr/>
        </p:nvGrpSpPr>
        <p:grpSpPr>
          <a:xfrm>
            <a:off x="1064877" y="2108442"/>
            <a:ext cx="4088494" cy="3682857"/>
            <a:chOff x="1064877" y="2108442"/>
            <a:chExt cx="4088494" cy="3682857"/>
          </a:xfrm>
        </p:grpSpPr>
        <p:sp>
          <p:nvSpPr>
            <p:cNvPr id="39" name="Freeform: Shape 38">
              <a:extLst>
                <a:ext uri="{FF2B5EF4-FFF2-40B4-BE49-F238E27FC236}">
                  <a16:creationId xmlns:a16="http://schemas.microsoft.com/office/drawing/2014/main" id="{B7D09126-9D04-FAD7-C1EC-304F1B756F17}"/>
                </a:ext>
              </a:extLst>
            </p:cNvPr>
            <p:cNvSpPr/>
            <p:nvPr/>
          </p:nvSpPr>
          <p:spPr>
            <a:xfrm>
              <a:off x="1178782" y="2108442"/>
              <a:ext cx="3974589" cy="3682857"/>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 name="connsiteX0" fmla="*/ 719726 w 2231445"/>
                <a:gd name="connsiteY0" fmla="*/ 107215 h 2828193"/>
                <a:gd name="connsiteX1" fmla="*/ 518887 w 2231445"/>
                <a:gd name="connsiteY1" fmla="*/ 542089 h 2828193"/>
                <a:gd name="connsiteX2" fmla="*/ 220437 w 2231445"/>
                <a:gd name="connsiteY2" fmla="*/ 1519989 h 2828193"/>
                <a:gd name="connsiteX3" fmla="*/ 4537 w 2231445"/>
                <a:gd name="connsiteY3" fmla="*/ 2478839 h 2828193"/>
                <a:gd name="connsiteX4" fmla="*/ 423637 w 2231445"/>
                <a:gd name="connsiteY4" fmla="*/ 2828089 h 2828193"/>
                <a:gd name="connsiteX5" fmla="*/ 1419219 w 2231445"/>
                <a:gd name="connsiteY5" fmla="*/ 2452388 h 2828193"/>
                <a:gd name="connsiteX6" fmla="*/ 2170461 w 2231445"/>
                <a:gd name="connsiteY6" fmla="*/ 1667739 h 2828193"/>
                <a:gd name="connsiteX7" fmla="*/ 2114789 w 2231445"/>
                <a:gd name="connsiteY7" fmla="*/ 990388 h 2828193"/>
                <a:gd name="connsiteX8" fmla="*/ 1541237 w 2231445"/>
                <a:gd name="connsiteY8" fmla="*/ 46789 h 2828193"/>
                <a:gd name="connsiteX9" fmla="*/ 838401 w 2231445"/>
                <a:gd name="connsiteY9" fmla="*/ 273202 h 2828193"/>
                <a:gd name="connsiteX10" fmla="*/ 719726 w 2231445"/>
                <a:gd name="connsiteY10" fmla="*/ 107215 h 2828193"/>
                <a:gd name="connsiteX0" fmla="*/ 558716 w 2231445"/>
                <a:gd name="connsiteY0" fmla="*/ 687265 h 2837511"/>
                <a:gd name="connsiteX1" fmla="*/ 518887 w 2231445"/>
                <a:gd name="connsiteY1" fmla="*/ 551407 h 2837511"/>
                <a:gd name="connsiteX2" fmla="*/ 220437 w 2231445"/>
                <a:gd name="connsiteY2" fmla="*/ 1529307 h 2837511"/>
                <a:gd name="connsiteX3" fmla="*/ 4537 w 2231445"/>
                <a:gd name="connsiteY3" fmla="*/ 2488157 h 2837511"/>
                <a:gd name="connsiteX4" fmla="*/ 423637 w 2231445"/>
                <a:gd name="connsiteY4" fmla="*/ 2837407 h 2837511"/>
                <a:gd name="connsiteX5" fmla="*/ 1419219 w 2231445"/>
                <a:gd name="connsiteY5" fmla="*/ 2461706 h 2837511"/>
                <a:gd name="connsiteX6" fmla="*/ 2170461 w 2231445"/>
                <a:gd name="connsiteY6" fmla="*/ 1677057 h 2837511"/>
                <a:gd name="connsiteX7" fmla="*/ 2114789 w 2231445"/>
                <a:gd name="connsiteY7" fmla="*/ 999706 h 2837511"/>
                <a:gd name="connsiteX8" fmla="*/ 1541237 w 2231445"/>
                <a:gd name="connsiteY8" fmla="*/ 56107 h 2837511"/>
                <a:gd name="connsiteX9" fmla="*/ 838401 w 2231445"/>
                <a:gd name="connsiteY9" fmla="*/ 282520 h 2837511"/>
                <a:gd name="connsiteX10" fmla="*/ 558716 w 2231445"/>
                <a:gd name="connsiteY10" fmla="*/ 687265 h 2837511"/>
                <a:gd name="connsiteX0" fmla="*/ 558175 w 2230904"/>
                <a:gd name="connsiteY0" fmla="*/ 687265 h 2837511"/>
                <a:gd name="connsiteX1" fmla="*/ 357336 w 2230904"/>
                <a:gd name="connsiteY1" fmla="*/ 1204457 h 2837511"/>
                <a:gd name="connsiteX2" fmla="*/ 219896 w 2230904"/>
                <a:gd name="connsiteY2" fmla="*/ 1529307 h 2837511"/>
                <a:gd name="connsiteX3" fmla="*/ 3996 w 2230904"/>
                <a:gd name="connsiteY3" fmla="*/ 2488157 h 2837511"/>
                <a:gd name="connsiteX4" fmla="*/ 423096 w 2230904"/>
                <a:gd name="connsiteY4" fmla="*/ 2837407 h 2837511"/>
                <a:gd name="connsiteX5" fmla="*/ 1418678 w 2230904"/>
                <a:gd name="connsiteY5" fmla="*/ 2461706 h 2837511"/>
                <a:gd name="connsiteX6" fmla="*/ 2169920 w 2230904"/>
                <a:gd name="connsiteY6" fmla="*/ 1677057 h 2837511"/>
                <a:gd name="connsiteX7" fmla="*/ 2114248 w 2230904"/>
                <a:gd name="connsiteY7" fmla="*/ 999706 h 2837511"/>
                <a:gd name="connsiteX8" fmla="*/ 1540696 w 2230904"/>
                <a:gd name="connsiteY8" fmla="*/ 56107 h 2837511"/>
                <a:gd name="connsiteX9" fmla="*/ 837860 w 2230904"/>
                <a:gd name="connsiteY9" fmla="*/ 282520 h 2837511"/>
                <a:gd name="connsiteX10" fmla="*/ 558175 w 2230904"/>
                <a:gd name="connsiteY10" fmla="*/ 687265 h 2837511"/>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3382 w 2246111"/>
                <a:gd name="connsiteY0" fmla="*/ 687265 h 2837515"/>
                <a:gd name="connsiteX1" fmla="*/ 320324 w 2246111"/>
                <a:gd name="connsiteY1" fmla="*/ 1089213 h 2837515"/>
                <a:gd name="connsiteX2" fmla="*/ 95851 w 2246111"/>
                <a:gd name="connsiteY2" fmla="*/ 1496380 h 2837515"/>
                <a:gd name="connsiteX3" fmla="*/ 19203 w 2246111"/>
                <a:gd name="connsiteY3" fmla="*/ 2488157 h 2837515"/>
                <a:gd name="connsiteX4" fmla="*/ 438303 w 2246111"/>
                <a:gd name="connsiteY4" fmla="*/ 2837407 h 2837515"/>
                <a:gd name="connsiteX5" fmla="*/ 1433885 w 2246111"/>
                <a:gd name="connsiteY5" fmla="*/ 2461706 h 2837515"/>
                <a:gd name="connsiteX6" fmla="*/ 2185127 w 2246111"/>
                <a:gd name="connsiteY6" fmla="*/ 1677057 h 2837515"/>
                <a:gd name="connsiteX7" fmla="*/ 2129455 w 2246111"/>
                <a:gd name="connsiteY7" fmla="*/ 999706 h 2837515"/>
                <a:gd name="connsiteX8" fmla="*/ 1555903 w 2246111"/>
                <a:gd name="connsiteY8" fmla="*/ 56107 h 2837515"/>
                <a:gd name="connsiteX9" fmla="*/ 853067 w 2246111"/>
                <a:gd name="connsiteY9" fmla="*/ 282520 h 2837515"/>
                <a:gd name="connsiteX10" fmla="*/ 573382 w 2246111"/>
                <a:gd name="connsiteY10" fmla="*/ 687265 h 2837515"/>
                <a:gd name="connsiteX0" fmla="*/ 483358 w 2156087"/>
                <a:gd name="connsiteY0" fmla="*/ 687265 h 2839444"/>
                <a:gd name="connsiteX1" fmla="*/ 230300 w 2156087"/>
                <a:gd name="connsiteY1" fmla="*/ 1089213 h 2839444"/>
                <a:gd name="connsiteX2" fmla="*/ 5827 w 2156087"/>
                <a:gd name="connsiteY2" fmla="*/ 1496380 h 2839444"/>
                <a:gd name="connsiteX3" fmla="*/ 90189 w 2156087"/>
                <a:gd name="connsiteY3" fmla="*/ 2312547 h 2839444"/>
                <a:gd name="connsiteX4" fmla="*/ 348279 w 2156087"/>
                <a:gd name="connsiteY4" fmla="*/ 2837407 h 2839444"/>
                <a:gd name="connsiteX5" fmla="*/ 1343861 w 2156087"/>
                <a:gd name="connsiteY5" fmla="*/ 2461706 h 2839444"/>
                <a:gd name="connsiteX6" fmla="*/ 2095103 w 2156087"/>
                <a:gd name="connsiteY6" fmla="*/ 1677057 h 2839444"/>
                <a:gd name="connsiteX7" fmla="*/ 2039431 w 2156087"/>
                <a:gd name="connsiteY7" fmla="*/ 999706 h 2839444"/>
                <a:gd name="connsiteX8" fmla="*/ 1465879 w 2156087"/>
                <a:gd name="connsiteY8" fmla="*/ 56107 h 2839444"/>
                <a:gd name="connsiteX9" fmla="*/ 763043 w 2156087"/>
                <a:gd name="connsiteY9" fmla="*/ 282520 h 2839444"/>
                <a:gd name="connsiteX10" fmla="*/ 483358 w 2156087"/>
                <a:gd name="connsiteY10" fmla="*/ 687265 h 2839444"/>
                <a:gd name="connsiteX0" fmla="*/ 511283 w 2184012"/>
                <a:gd name="connsiteY0" fmla="*/ 687265 h 2839444"/>
                <a:gd name="connsiteX1" fmla="*/ 258225 w 2184012"/>
                <a:gd name="connsiteY1" fmla="*/ 1089213 h 2839444"/>
                <a:gd name="connsiteX2" fmla="*/ 33752 w 2184012"/>
                <a:gd name="connsiteY2" fmla="*/ 1496380 h 2839444"/>
                <a:gd name="connsiteX3" fmla="*/ 118114 w 2184012"/>
                <a:gd name="connsiteY3" fmla="*/ 2312547 h 2839444"/>
                <a:gd name="connsiteX4" fmla="*/ 376204 w 2184012"/>
                <a:gd name="connsiteY4" fmla="*/ 2837407 h 2839444"/>
                <a:gd name="connsiteX5" fmla="*/ 1371786 w 2184012"/>
                <a:gd name="connsiteY5" fmla="*/ 2461706 h 2839444"/>
                <a:gd name="connsiteX6" fmla="*/ 2123028 w 2184012"/>
                <a:gd name="connsiteY6" fmla="*/ 1677057 h 2839444"/>
                <a:gd name="connsiteX7" fmla="*/ 2067356 w 2184012"/>
                <a:gd name="connsiteY7" fmla="*/ 999706 h 2839444"/>
                <a:gd name="connsiteX8" fmla="*/ 1493804 w 2184012"/>
                <a:gd name="connsiteY8" fmla="*/ 56107 h 2839444"/>
                <a:gd name="connsiteX9" fmla="*/ 790968 w 2184012"/>
                <a:gd name="connsiteY9" fmla="*/ 282520 h 2839444"/>
                <a:gd name="connsiteX10" fmla="*/ 511283 w 2184012"/>
                <a:gd name="connsiteY10" fmla="*/ 687265 h 2839444"/>
                <a:gd name="connsiteX0" fmla="*/ 486113 w 2158842"/>
                <a:gd name="connsiteY0" fmla="*/ 687265 h 2580830"/>
                <a:gd name="connsiteX1" fmla="*/ 233055 w 2158842"/>
                <a:gd name="connsiteY1" fmla="*/ 1089213 h 2580830"/>
                <a:gd name="connsiteX2" fmla="*/ 8582 w 2158842"/>
                <a:gd name="connsiteY2" fmla="*/ 1496380 h 2580830"/>
                <a:gd name="connsiteX3" fmla="*/ 92944 w 2158842"/>
                <a:gd name="connsiteY3" fmla="*/ 2312547 h 2580830"/>
                <a:gd name="connsiteX4" fmla="*/ 516396 w 2158842"/>
                <a:gd name="connsiteY4" fmla="*/ 2563016 h 2580830"/>
                <a:gd name="connsiteX5" fmla="*/ 1346616 w 2158842"/>
                <a:gd name="connsiteY5" fmla="*/ 2461706 h 2580830"/>
                <a:gd name="connsiteX6" fmla="*/ 2097858 w 2158842"/>
                <a:gd name="connsiteY6" fmla="*/ 1677057 h 2580830"/>
                <a:gd name="connsiteX7" fmla="*/ 2042186 w 2158842"/>
                <a:gd name="connsiteY7" fmla="*/ 999706 h 2580830"/>
                <a:gd name="connsiteX8" fmla="*/ 1468634 w 2158842"/>
                <a:gd name="connsiteY8" fmla="*/ 56107 h 2580830"/>
                <a:gd name="connsiteX9" fmla="*/ 765798 w 2158842"/>
                <a:gd name="connsiteY9" fmla="*/ 282520 h 2580830"/>
                <a:gd name="connsiteX10" fmla="*/ 486113 w 2158842"/>
                <a:gd name="connsiteY10" fmla="*/ 687265 h 2580830"/>
                <a:gd name="connsiteX0" fmla="*/ 486113 w 2158842"/>
                <a:gd name="connsiteY0" fmla="*/ 668637 h 2562202"/>
                <a:gd name="connsiteX1" fmla="*/ 233055 w 2158842"/>
                <a:gd name="connsiteY1" fmla="*/ 1070585 h 2562202"/>
                <a:gd name="connsiteX2" fmla="*/ 8582 w 2158842"/>
                <a:gd name="connsiteY2" fmla="*/ 1477752 h 2562202"/>
                <a:gd name="connsiteX3" fmla="*/ 92944 w 2158842"/>
                <a:gd name="connsiteY3" fmla="*/ 2293919 h 2562202"/>
                <a:gd name="connsiteX4" fmla="*/ 516396 w 2158842"/>
                <a:gd name="connsiteY4" fmla="*/ 2544388 h 2562202"/>
                <a:gd name="connsiteX5" fmla="*/ 1346616 w 2158842"/>
                <a:gd name="connsiteY5" fmla="*/ 2443078 h 2562202"/>
                <a:gd name="connsiteX6" fmla="*/ 2097858 w 2158842"/>
                <a:gd name="connsiteY6" fmla="*/ 1658429 h 2562202"/>
                <a:gd name="connsiteX7" fmla="*/ 2042186 w 2158842"/>
                <a:gd name="connsiteY7" fmla="*/ 981078 h 2562202"/>
                <a:gd name="connsiteX8" fmla="*/ 1468634 w 2158842"/>
                <a:gd name="connsiteY8" fmla="*/ 37479 h 2562202"/>
                <a:gd name="connsiteX9" fmla="*/ 783204 w 2158842"/>
                <a:gd name="connsiteY9" fmla="*/ 483404 h 2562202"/>
                <a:gd name="connsiteX10" fmla="*/ 486113 w 2158842"/>
                <a:gd name="connsiteY10" fmla="*/ 668637 h 2562202"/>
                <a:gd name="connsiteX0" fmla="*/ 499168 w 2158842"/>
                <a:gd name="connsiteY0" fmla="*/ 807105 h 2563475"/>
                <a:gd name="connsiteX1" fmla="*/ 233055 w 2158842"/>
                <a:gd name="connsiteY1" fmla="*/ 1071858 h 2563475"/>
                <a:gd name="connsiteX2" fmla="*/ 8582 w 2158842"/>
                <a:gd name="connsiteY2" fmla="*/ 1479025 h 2563475"/>
                <a:gd name="connsiteX3" fmla="*/ 92944 w 2158842"/>
                <a:gd name="connsiteY3" fmla="*/ 2295192 h 2563475"/>
                <a:gd name="connsiteX4" fmla="*/ 516396 w 2158842"/>
                <a:gd name="connsiteY4" fmla="*/ 2545661 h 2563475"/>
                <a:gd name="connsiteX5" fmla="*/ 1346616 w 2158842"/>
                <a:gd name="connsiteY5" fmla="*/ 2444351 h 2563475"/>
                <a:gd name="connsiteX6" fmla="*/ 2097858 w 2158842"/>
                <a:gd name="connsiteY6" fmla="*/ 1659702 h 2563475"/>
                <a:gd name="connsiteX7" fmla="*/ 2042186 w 2158842"/>
                <a:gd name="connsiteY7" fmla="*/ 982351 h 2563475"/>
                <a:gd name="connsiteX8" fmla="*/ 1468634 w 2158842"/>
                <a:gd name="connsiteY8" fmla="*/ 38752 h 2563475"/>
                <a:gd name="connsiteX9" fmla="*/ 783204 w 2158842"/>
                <a:gd name="connsiteY9" fmla="*/ 484677 h 2563475"/>
                <a:gd name="connsiteX10" fmla="*/ 499168 w 2158842"/>
                <a:gd name="connsiteY10" fmla="*/ 807105 h 2563475"/>
                <a:gd name="connsiteX0" fmla="*/ 499168 w 2160767"/>
                <a:gd name="connsiteY0" fmla="*/ 719268 h 2475638"/>
                <a:gd name="connsiteX1" fmla="*/ 233055 w 2160767"/>
                <a:gd name="connsiteY1" fmla="*/ 984021 h 2475638"/>
                <a:gd name="connsiteX2" fmla="*/ 8582 w 2160767"/>
                <a:gd name="connsiteY2" fmla="*/ 1391188 h 2475638"/>
                <a:gd name="connsiteX3" fmla="*/ 92944 w 2160767"/>
                <a:gd name="connsiteY3" fmla="*/ 2207355 h 2475638"/>
                <a:gd name="connsiteX4" fmla="*/ 516396 w 2160767"/>
                <a:gd name="connsiteY4" fmla="*/ 2457824 h 2475638"/>
                <a:gd name="connsiteX5" fmla="*/ 1346616 w 2160767"/>
                <a:gd name="connsiteY5" fmla="*/ 2356514 h 2475638"/>
                <a:gd name="connsiteX6" fmla="*/ 2097858 w 2160767"/>
                <a:gd name="connsiteY6" fmla="*/ 1571865 h 2475638"/>
                <a:gd name="connsiteX7" fmla="*/ 2042186 w 2160767"/>
                <a:gd name="connsiteY7" fmla="*/ 894514 h 2475638"/>
                <a:gd name="connsiteX8" fmla="*/ 1425118 w 2160767"/>
                <a:gd name="connsiteY8" fmla="*/ 44208 h 2475638"/>
                <a:gd name="connsiteX9" fmla="*/ 783204 w 2160767"/>
                <a:gd name="connsiteY9" fmla="*/ 396840 h 2475638"/>
                <a:gd name="connsiteX10" fmla="*/ 499168 w 2160767"/>
                <a:gd name="connsiteY10" fmla="*/ 719268 h 2475638"/>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1054 w 2152653"/>
                <a:gd name="connsiteY0" fmla="*/ 675340 h 2440196"/>
                <a:gd name="connsiteX1" fmla="*/ 224941 w 2152653"/>
                <a:gd name="connsiteY1" fmla="*/ 940093 h 2440196"/>
                <a:gd name="connsiteX2" fmla="*/ 468 w 2152653"/>
                <a:gd name="connsiteY2" fmla="*/ 1347260 h 2440196"/>
                <a:gd name="connsiteX3" fmla="*/ 176214 w 2152653"/>
                <a:gd name="connsiteY3" fmla="*/ 2048183 h 2440196"/>
                <a:gd name="connsiteX4" fmla="*/ 508282 w 2152653"/>
                <a:gd name="connsiteY4" fmla="*/ 2413896 h 2440196"/>
                <a:gd name="connsiteX5" fmla="*/ 1338502 w 2152653"/>
                <a:gd name="connsiteY5" fmla="*/ 2312586 h 2440196"/>
                <a:gd name="connsiteX6" fmla="*/ 2089744 w 2152653"/>
                <a:gd name="connsiteY6" fmla="*/ 1527937 h 2440196"/>
                <a:gd name="connsiteX7" fmla="*/ 2034072 w 2152653"/>
                <a:gd name="connsiteY7" fmla="*/ 850586 h 2440196"/>
                <a:gd name="connsiteX8" fmla="*/ 1417004 w 2152653"/>
                <a:gd name="connsiteY8" fmla="*/ 280 h 2440196"/>
                <a:gd name="connsiteX9" fmla="*/ 775090 w 2152653"/>
                <a:gd name="connsiteY9" fmla="*/ 352912 h 2440196"/>
                <a:gd name="connsiteX10" fmla="*/ 491054 w 2152653"/>
                <a:gd name="connsiteY10" fmla="*/ 675340 h 2440196"/>
                <a:gd name="connsiteX0" fmla="*/ 492064 w 2153663"/>
                <a:gd name="connsiteY0" fmla="*/ 675340 h 2440196"/>
                <a:gd name="connsiteX1" fmla="*/ 225951 w 2153663"/>
                <a:gd name="connsiteY1" fmla="*/ 940093 h 2440196"/>
                <a:gd name="connsiteX2" fmla="*/ 1478 w 2153663"/>
                <a:gd name="connsiteY2" fmla="*/ 1347260 h 2440196"/>
                <a:gd name="connsiteX3" fmla="*/ 177224 w 2153663"/>
                <a:gd name="connsiteY3" fmla="*/ 2048183 h 2440196"/>
                <a:gd name="connsiteX4" fmla="*/ 509292 w 2153663"/>
                <a:gd name="connsiteY4" fmla="*/ 2413896 h 2440196"/>
                <a:gd name="connsiteX5" fmla="*/ 1339512 w 2153663"/>
                <a:gd name="connsiteY5" fmla="*/ 2312586 h 2440196"/>
                <a:gd name="connsiteX6" fmla="*/ 2090754 w 2153663"/>
                <a:gd name="connsiteY6" fmla="*/ 1527937 h 2440196"/>
                <a:gd name="connsiteX7" fmla="*/ 2035082 w 2153663"/>
                <a:gd name="connsiteY7" fmla="*/ 850586 h 2440196"/>
                <a:gd name="connsiteX8" fmla="*/ 1418014 w 2153663"/>
                <a:gd name="connsiteY8" fmla="*/ 280 h 2440196"/>
                <a:gd name="connsiteX9" fmla="*/ 776100 w 2153663"/>
                <a:gd name="connsiteY9" fmla="*/ 352912 h 2440196"/>
                <a:gd name="connsiteX10" fmla="*/ 492064 w 2153663"/>
                <a:gd name="connsiteY10" fmla="*/ 675340 h 2440196"/>
                <a:gd name="connsiteX0" fmla="*/ 499611 w 2161210"/>
                <a:gd name="connsiteY0" fmla="*/ 675340 h 2440196"/>
                <a:gd name="connsiteX1" fmla="*/ 233498 w 2161210"/>
                <a:gd name="connsiteY1" fmla="*/ 940093 h 2440196"/>
                <a:gd name="connsiteX2" fmla="*/ 9025 w 2161210"/>
                <a:gd name="connsiteY2" fmla="*/ 1347260 h 2440196"/>
                <a:gd name="connsiteX3" fmla="*/ 141254 w 2161210"/>
                <a:gd name="connsiteY3" fmla="*/ 2048183 h 2440196"/>
                <a:gd name="connsiteX4" fmla="*/ 516839 w 2161210"/>
                <a:gd name="connsiteY4" fmla="*/ 2413896 h 2440196"/>
                <a:gd name="connsiteX5" fmla="*/ 1347059 w 2161210"/>
                <a:gd name="connsiteY5" fmla="*/ 2312586 h 2440196"/>
                <a:gd name="connsiteX6" fmla="*/ 2098301 w 2161210"/>
                <a:gd name="connsiteY6" fmla="*/ 1527937 h 2440196"/>
                <a:gd name="connsiteX7" fmla="*/ 2042629 w 2161210"/>
                <a:gd name="connsiteY7" fmla="*/ 850586 h 2440196"/>
                <a:gd name="connsiteX8" fmla="*/ 1425561 w 2161210"/>
                <a:gd name="connsiteY8" fmla="*/ 280 h 2440196"/>
                <a:gd name="connsiteX9" fmla="*/ 783647 w 2161210"/>
                <a:gd name="connsiteY9" fmla="*/ 352912 h 2440196"/>
                <a:gd name="connsiteX10" fmla="*/ 499611 w 2161210"/>
                <a:gd name="connsiteY10" fmla="*/ 675340 h 2440196"/>
                <a:gd name="connsiteX0" fmla="*/ 480217 w 2141816"/>
                <a:gd name="connsiteY0" fmla="*/ 675340 h 2440196"/>
                <a:gd name="connsiteX1" fmla="*/ 214104 w 2141816"/>
                <a:gd name="connsiteY1" fmla="*/ 940093 h 2440196"/>
                <a:gd name="connsiteX2" fmla="*/ 2686 w 2141816"/>
                <a:gd name="connsiteY2" fmla="*/ 1330797 h 2440196"/>
                <a:gd name="connsiteX3" fmla="*/ 121860 w 2141816"/>
                <a:gd name="connsiteY3" fmla="*/ 2048183 h 2440196"/>
                <a:gd name="connsiteX4" fmla="*/ 497445 w 2141816"/>
                <a:gd name="connsiteY4" fmla="*/ 2413896 h 2440196"/>
                <a:gd name="connsiteX5" fmla="*/ 1327665 w 2141816"/>
                <a:gd name="connsiteY5" fmla="*/ 2312586 h 2440196"/>
                <a:gd name="connsiteX6" fmla="*/ 2078907 w 2141816"/>
                <a:gd name="connsiteY6" fmla="*/ 1527937 h 2440196"/>
                <a:gd name="connsiteX7" fmla="*/ 2023235 w 2141816"/>
                <a:gd name="connsiteY7" fmla="*/ 850586 h 2440196"/>
                <a:gd name="connsiteX8" fmla="*/ 1406167 w 2141816"/>
                <a:gd name="connsiteY8" fmla="*/ 280 h 2440196"/>
                <a:gd name="connsiteX9" fmla="*/ 764253 w 2141816"/>
                <a:gd name="connsiteY9" fmla="*/ 352912 h 2440196"/>
                <a:gd name="connsiteX10" fmla="*/ 480217 w 2141816"/>
                <a:gd name="connsiteY10" fmla="*/ 675340 h 2440196"/>
                <a:gd name="connsiteX0" fmla="*/ 508224 w 2169823"/>
                <a:gd name="connsiteY0" fmla="*/ 675340 h 2440196"/>
                <a:gd name="connsiteX1" fmla="*/ 242111 w 2169823"/>
                <a:gd name="connsiteY1" fmla="*/ 940093 h 2440196"/>
                <a:gd name="connsiteX2" fmla="*/ 30693 w 2169823"/>
                <a:gd name="connsiteY2" fmla="*/ 1330797 h 2440196"/>
                <a:gd name="connsiteX3" fmla="*/ 149867 w 2169823"/>
                <a:gd name="connsiteY3" fmla="*/ 2048183 h 2440196"/>
                <a:gd name="connsiteX4" fmla="*/ 525452 w 2169823"/>
                <a:gd name="connsiteY4" fmla="*/ 2413896 h 2440196"/>
                <a:gd name="connsiteX5" fmla="*/ 1355672 w 2169823"/>
                <a:gd name="connsiteY5" fmla="*/ 2312586 h 2440196"/>
                <a:gd name="connsiteX6" fmla="*/ 2106914 w 2169823"/>
                <a:gd name="connsiteY6" fmla="*/ 1527937 h 2440196"/>
                <a:gd name="connsiteX7" fmla="*/ 2051242 w 2169823"/>
                <a:gd name="connsiteY7" fmla="*/ 850586 h 2440196"/>
                <a:gd name="connsiteX8" fmla="*/ 1434174 w 2169823"/>
                <a:gd name="connsiteY8" fmla="*/ 280 h 2440196"/>
                <a:gd name="connsiteX9" fmla="*/ 792260 w 2169823"/>
                <a:gd name="connsiteY9" fmla="*/ 352912 h 2440196"/>
                <a:gd name="connsiteX10" fmla="*/ 508224 w 2169823"/>
                <a:gd name="connsiteY10" fmla="*/ 675340 h 2440196"/>
                <a:gd name="connsiteX0" fmla="*/ 490817 w 2169823"/>
                <a:gd name="connsiteY0" fmla="*/ 631430 h 2440189"/>
                <a:gd name="connsiteX1" fmla="*/ 242111 w 2169823"/>
                <a:gd name="connsiteY1" fmla="*/ 940086 h 2440189"/>
                <a:gd name="connsiteX2" fmla="*/ 30693 w 2169823"/>
                <a:gd name="connsiteY2" fmla="*/ 1330790 h 2440189"/>
                <a:gd name="connsiteX3" fmla="*/ 149867 w 2169823"/>
                <a:gd name="connsiteY3" fmla="*/ 2048176 h 2440189"/>
                <a:gd name="connsiteX4" fmla="*/ 525452 w 2169823"/>
                <a:gd name="connsiteY4" fmla="*/ 2413889 h 2440189"/>
                <a:gd name="connsiteX5" fmla="*/ 1355672 w 2169823"/>
                <a:gd name="connsiteY5" fmla="*/ 2312579 h 2440189"/>
                <a:gd name="connsiteX6" fmla="*/ 2106914 w 2169823"/>
                <a:gd name="connsiteY6" fmla="*/ 1527930 h 2440189"/>
                <a:gd name="connsiteX7" fmla="*/ 2051242 w 2169823"/>
                <a:gd name="connsiteY7" fmla="*/ 850579 h 2440189"/>
                <a:gd name="connsiteX8" fmla="*/ 1434174 w 2169823"/>
                <a:gd name="connsiteY8" fmla="*/ 273 h 2440189"/>
                <a:gd name="connsiteX9" fmla="*/ 792260 w 2169823"/>
                <a:gd name="connsiteY9" fmla="*/ 352905 h 2440189"/>
                <a:gd name="connsiteX10" fmla="*/ 490817 w 2169823"/>
                <a:gd name="connsiteY10" fmla="*/ 631430 h 2440189"/>
                <a:gd name="connsiteX0" fmla="*/ 490817 w 2169823"/>
                <a:gd name="connsiteY0" fmla="*/ 631453 h 2440212"/>
                <a:gd name="connsiteX1" fmla="*/ 242111 w 2169823"/>
                <a:gd name="connsiteY1" fmla="*/ 940109 h 2440212"/>
                <a:gd name="connsiteX2" fmla="*/ 30693 w 2169823"/>
                <a:gd name="connsiteY2" fmla="*/ 1330813 h 2440212"/>
                <a:gd name="connsiteX3" fmla="*/ 149867 w 2169823"/>
                <a:gd name="connsiteY3" fmla="*/ 2048199 h 2440212"/>
                <a:gd name="connsiteX4" fmla="*/ 525452 w 2169823"/>
                <a:gd name="connsiteY4" fmla="*/ 2413912 h 2440212"/>
                <a:gd name="connsiteX5" fmla="*/ 1355672 w 2169823"/>
                <a:gd name="connsiteY5" fmla="*/ 2312602 h 2440212"/>
                <a:gd name="connsiteX6" fmla="*/ 2106914 w 2169823"/>
                <a:gd name="connsiteY6" fmla="*/ 1527953 h 2440212"/>
                <a:gd name="connsiteX7" fmla="*/ 2051242 w 2169823"/>
                <a:gd name="connsiteY7" fmla="*/ 850602 h 2440212"/>
                <a:gd name="connsiteX8" fmla="*/ 1434174 w 2169823"/>
                <a:gd name="connsiteY8" fmla="*/ 296 h 2440212"/>
                <a:gd name="connsiteX9" fmla="*/ 796612 w 2169823"/>
                <a:gd name="connsiteY9" fmla="*/ 330977 h 2440212"/>
                <a:gd name="connsiteX10" fmla="*/ 490817 w 2169823"/>
                <a:gd name="connsiteY10" fmla="*/ 631453 h 2440212"/>
                <a:gd name="connsiteX0" fmla="*/ 492755 w 2171761"/>
                <a:gd name="connsiteY0" fmla="*/ 631453 h 2395533"/>
                <a:gd name="connsiteX1" fmla="*/ 244049 w 2171761"/>
                <a:gd name="connsiteY1" fmla="*/ 940109 h 2395533"/>
                <a:gd name="connsiteX2" fmla="*/ 32631 w 2171761"/>
                <a:gd name="connsiteY2" fmla="*/ 1330813 h 2395533"/>
                <a:gd name="connsiteX3" fmla="*/ 151805 w 2171761"/>
                <a:gd name="connsiteY3" fmla="*/ 2048199 h 2395533"/>
                <a:gd name="connsiteX4" fmla="*/ 610071 w 2171761"/>
                <a:gd name="connsiteY4" fmla="*/ 2342570 h 2395533"/>
                <a:gd name="connsiteX5" fmla="*/ 1357610 w 2171761"/>
                <a:gd name="connsiteY5" fmla="*/ 2312602 h 2395533"/>
                <a:gd name="connsiteX6" fmla="*/ 2108852 w 2171761"/>
                <a:gd name="connsiteY6" fmla="*/ 1527953 h 2395533"/>
                <a:gd name="connsiteX7" fmla="*/ 2053180 w 2171761"/>
                <a:gd name="connsiteY7" fmla="*/ 850602 h 2395533"/>
                <a:gd name="connsiteX8" fmla="*/ 1436112 w 2171761"/>
                <a:gd name="connsiteY8" fmla="*/ 296 h 2395533"/>
                <a:gd name="connsiteX9" fmla="*/ 798550 w 2171761"/>
                <a:gd name="connsiteY9" fmla="*/ 330977 h 2395533"/>
                <a:gd name="connsiteX10" fmla="*/ 492755 w 2171761"/>
                <a:gd name="connsiteY10" fmla="*/ 631453 h 2395533"/>
                <a:gd name="connsiteX0" fmla="*/ 493852 w 2172858"/>
                <a:gd name="connsiteY0" fmla="*/ 631453 h 2382861"/>
                <a:gd name="connsiteX1" fmla="*/ 245146 w 2172858"/>
                <a:gd name="connsiteY1" fmla="*/ 940109 h 2382861"/>
                <a:gd name="connsiteX2" fmla="*/ 33728 w 2172858"/>
                <a:gd name="connsiteY2" fmla="*/ 1330813 h 2382861"/>
                <a:gd name="connsiteX3" fmla="*/ 152902 w 2172858"/>
                <a:gd name="connsiteY3" fmla="*/ 2048199 h 2382861"/>
                <a:gd name="connsiteX4" fmla="*/ 654684 w 2172858"/>
                <a:gd name="connsiteY4" fmla="*/ 2315131 h 2382861"/>
                <a:gd name="connsiteX5" fmla="*/ 1358707 w 2172858"/>
                <a:gd name="connsiteY5" fmla="*/ 2312602 h 2382861"/>
                <a:gd name="connsiteX6" fmla="*/ 2109949 w 2172858"/>
                <a:gd name="connsiteY6" fmla="*/ 1527953 h 2382861"/>
                <a:gd name="connsiteX7" fmla="*/ 2054277 w 2172858"/>
                <a:gd name="connsiteY7" fmla="*/ 850602 h 2382861"/>
                <a:gd name="connsiteX8" fmla="*/ 1437209 w 2172858"/>
                <a:gd name="connsiteY8" fmla="*/ 296 h 2382861"/>
                <a:gd name="connsiteX9" fmla="*/ 799647 w 2172858"/>
                <a:gd name="connsiteY9" fmla="*/ 330977 h 2382861"/>
                <a:gd name="connsiteX10" fmla="*/ 493852 w 2172858"/>
                <a:gd name="connsiteY10" fmla="*/ 631453 h 2382861"/>
                <a:gd name="connsiteX0" fmla="*/ 493852 w 2172858"/>
                <a:gd name="connsiteY0" fmla="*/ 631453 h 2376908"/>
                <a:gd name="connsiteX1" fmla="*/ 245146 w 2172858"/>
                <a:gd name="connsiteY1" fmla="*/ 940109 h 2376908"/>
                <a:gd name="connsiteX2" fmla="*/ 33728 w 2172858"/>
                <a:gd name="connsiteY2" fmla="*/ 1330813 h 2376908"/>
                <a:gd name="connsiteX3" fmla="*/ 152902 w 2172858"/>
                <a:gd name="connsiteY3" fmla="*/ 2048199 h 2376908"/>
                <a:gd name="connsiteX4" fmla="*/ 654684 w 2172858"/>
                <a:gd name="connsiteY4" fmla="*/ 2315131 h 2376908"/>
                <a:gd name="connsiteX5" fmla="*/ 1358707 w 2172858"/>
                <a:gd name="connsiteY5" fmla="*/ 2312602 h 2376908"/>
                <a:gd name="connsiteX6" fmla="*/ 2109949 w 2172858"/>
                <a:gd name="connsiteY6" fmla="*/ 1527953 h 2376908"/>
                <a:gd name="connsiteX7" fmla="*/ 2054277 w 2172858"/>
                <a:gd name="connsiteY7" fmla="*/ 850602 h 2376908"/>
                <a:gd name="connsiteX8" fmla="*/ 1437209 w 2172858"/>
                <a:gd name="connsiteY8" fmla="*/ 296 h 2376908"/>
                <a:gd name="connsiteX9" fmla="*/ 799647 w 2172858"/>
                <a:gd name="connsiteY9" fmla="*/ 330977 h 2376908"/>
                <a:gd name="connsiteX10" fmla="*/ 493852 w 2172858"/>
                <a:gd name="connsiteY10" fmla="*/ 631453 h 2376908"/>
                <a:gd name="connsiteX0" fmla="*/ 493852 w 2173176"/>
                <a:gd name="connsiteY0" fmla="*/ 631453 h 2348919"/>
                <a:gd name="connsiteX1" fmla="*/ 245146 w 2173176"/>
                <a:gd name="connsiteY1" fmla="*/ 940109 h 2348919"/>
                <a:gd name="connsiteX2" fmla="*/ 33728 w 2173176"/>
                <a:gd name="connsiteY2" fmla="*/ 1330813 h 2348919"/>
                <a:gd name="connsiteX3" fmla="*/ 152902 w 2173176"/>
                <a:gd name="connsiteY3" fmla="*/ 2048199 h 2348919"/>
                <a:gd name="connsiteX4" fmla="*/ 654684 w 2173176"/>
                <a:gd name="connsiteY4" fmla="*/ 2315131 h 2348919"/>
                <a:gd name="connsiteX5" fmla="*/ 1354355 w 2173176"/>
                <a:gd name="connsiteY5" fmla="*/ 2257724 h 2348919"/>
                <a:gd name="connsiteX6" fmla="*/ 2109949 w 2173176"/>
                <a:gd name="connsiteY6" fmla="*/ 1527953 h 2348919"/>
                <a:gd name="connsiteX7" fmla="*/ 2054277 w 2173176"/>
                <a:gd name="connsiteY7" fmla="*/ 850602 h 2348919"/>
                <a:gd name="connsiteX8" fmla="*/ 1437209 w 2173176"/>
                <a:gd name="connsiteY8" fmla="*/ 296 h 2348919"/>
                <a:gd name="connsiteX9" fmla="*/ 799647 w 2173176"/>
                <a:gd name="connsiteY9" fmla="*/ 330977 h 2348919"/>
                <a:gd name="connsiteX10" fmla="*/ 493852 w 2173176"/>
                <a:gd name="connsiteY10" fmla="*/ 631453 h 2348919"/>
                <a:gd name="connsiteX0" fmla="*/ 493852 w 2172223"/>
                <a:gd name="connsiteY0" fmla="*/ 631453 h 2375346"/>
                <a:gd name="connsiteX1" fmla="*/ 245146 w 2172223"/>
                <a:gd name="connsiteY1" fmla="*/ 940109 h 2375346"/>
                <a:gd name="connsiteX2" fmla="*/ 33728 w 2172223"/>
                <a:gd name="connsiteY2" fmla="*/ 1330813 h 2375346"/>
                <a:gd name="connsiteX3" fmla="*/ 152902 w 2172223"/>
                <a:gd name="connsiteY3" fmla="*/ 2048199 h 2375346"/>
                <a:gd name="connsiteX4" fmla="*/ 654684 w 2172223"/>
                <a:gd name="connsiteY4" fmla="*/ 2315131 h 2375346"/>
                <a:gd name="connsiteX5" fmla="*/ 1367410 w 2172223"/>
                <a:gd name="connsiteY5" fmla="*/ 2301627 h 2375346"/>
                <a:gd name="connsiteX6" fmla="*/ 2109949 w 2172223"/>
                <a:gd name="connsiteY6" fmla="*/ 1527953 h 2375346"/>
                <a:gd name="connsiteX7" fmla="*/ 2054277 w 2172223"/>
                <a:gd name="connsiteY7" fmla="*/ 850602 h 2375346"/>
                <a:gd name="connsiteX8" fmla="*/ 1437209 w 2172223"/>
                <a:gd name="connsiteY8" fmla="*/ 296 h 2375346"/>
                <a:gd name="connsiteX9" fmla="*/ 799647 w 2172223"/>
                <a:gd name="connsiteY9" fmla="*/ 330977 h 2375346"/>
                <a:gd name="connsiteX10" fmla="*/ 493852 w 2172223"/>
                <a:gd name="connsiteY10" fmla="*/ 631453 h 2375346"/>
                <a:gd name="connsiteX0" fmla="*/ 493852 w 2172223"/>
                <a:gd name="connsiteY0" fmla="*/ 631453 h 2373023"/>
                <a:gd name="connsiteX1" fmla="*/ 245146 w 2172223"/>
                <a:gd name="connsiteY1" fmla="*/ 940109 h 2373023"/>
                <a:gd name="connsiteX2" fmla="*/ 33728 w 2172223"/>
                <a:gd name="connsiteY2" fmla="*/ 1330813 h 2373023"/>
                <a:gd name="connsiteX3" fmla="*/ 152902 w 2172223"/>
                <a:gd name="connsiteY3" fmla="*/ 2048199 h 2373023"/>
                <a:gd name="connsiteX4" fmla="*/ 654684 w 2172223"/>
                <a:gd name="connsiteY4" fmla="*/ 2315131 h 2373023"/>
                <a:gd name="connsiteX5" fmla="*/ 1367410 w 2172223"/>
                <a:gd name="connsiteY5" fmla="*/ 2301627 h 2373023"/>
                <a:gd name="connsiteX6" fmla="*/ 2109949 w 2172223"/>
                <a:gd name="connsiteY6" fmla="*/ 1527953 h 2373023"/>
                <a:gd name="connsiteX7" fmla="*/ 2054277 w 2172223"/>
                <a:gd name="connsiteY7" fmla="*/ 850602 h 2373023"/>
                <a:gd name="connsiteX8" fmla="*/ 1437209 w 2172223"/>
                <a:gd name="connsiteY8" fmla="*/ 296 h 2373023"/>
                <a:gd name="connsiteX9" fmla="*/ 799647 w 2172223"/>
                <a:gd name="connsiteY9" fmla="*/ 330977 h 2373023"/>
                <a:gd name="connsiteX10" fmla="*/ 493852 w 2172223"/>
                <a:gd name="connsiteY10" fmla="*/ 631453 h 2373023"/>
                <a:gd name="connsiteX0" fmla="*/ 493852 w 2172223"/>
                <a:gd name="connsiteY0" fmla="*/ 631453 h 2376514"/>
                <a:gd name="connsiteX1" fmla="*/ 245146 w 2172223"/>
                <a:gd name="connsiteY1" fmla="*/ 940109 h 2376514"/>
                <a:gd name="connsiteX2" fmla="*/ 33728 w 2172223"/>
                <a:gd name="connsiteY2" fmla="*/ 1330813 h 2376514"/>
                <a:gd name="connsiteX3" fmla="*/ 152902 w 2172223"/>
                <a:gd name="connsiteY3" fmla="*/ 2048199 h 2376514"/>
                <a:gd name="connsiteX4" fmla="*/ 654684 w 2172223"/>
                <a:gd name="connsiteY4" fmla="*/ 2315131 h 2376514"/>
                <a:gd name="connsiteX5" fmla="*/ 1367410 w 2172223"/>
                <a:gd name="connsiteY5" fmla="*/ 2301627 h 2376514"/>
                <a:gd name="connsiteX6" fmla="*/ 2109949 w 2172223"/>
                <a:gd name="connsiteY6" fmla="*/ 1527953 h 2376514"/>
                <a:gd name="connsiteX7" fmla="*/ 2054277 w 2172223"/>
                <a:gd name="connsiteY7" fmla="*/ 850602 h 2376514"/>
                <a:gd name="connsiteX8" fmla="*/ 1437209 w 2172223"/>
                <a:gd name="connsiteY8" fmla="*/ 296 h 2376514"/>
                <a:gd name="connsiteX9" fmla="*/ 799647 w 2172223"/>
                <a:gd name="connsiteY9" fmla="*/ 330977 h 2376514"/>
                <a:gd name="connsiteX10" fmla="*/ 493852 w 2172223"/>
                <a:gd name="connsiteY10" fmla="*/ 631453 h 2376514"/>
                <a:gd name="connsiteX0" fmla="*/ 493852 w 2172223"/>
                <a:gd name="connsiteY0" fmla="*/ 631453 h 2387006"/>
                <a:gd name="connsiteX1" fmla="*/ 245146 w 2172223"/>
                <a:gd name="connsiteY1" fmla="*/ 940109 h 2387006"/>
                <a:gd name="connsiteX2" fmla="*/ 33728 w 2172223"/>
                <a:gd name="connsiteY2" fmla="*/ 1330813 h 2387006"/>
                <a:gd name="connsiteX3" fmla="*/ 152902 w 2172223"/>
                <a:gd name="connsiteY3" fmla="*/ 2048199 h 2387006"/>
                <a:gd name="connsiteX4" fmla="*/ 654684 w 2172223"/>
                <a:gd name="connsiteY4" fmla="*/ 2331594 h 2387006"/>
                <a:gd name="connsiteX5" fmla="*/ 1367410 w 2172223"/>
                <a:gd name="connsiteY5" fmla="*/ 2301627 h 2387006"/>
                <a:gd name="connsiteX6" fmla="*/ 2109949 w 2172223"/>
                <a:gd name="connsiteY6" fmla="*/ 1527953 h 2387006"/>
                <a:gd name="connsiteX7" fmla="*/ 2054277 w 2172223"/>
                <a:gd name="connsiteY7" fmla="*/ 850602 h 2387006"/>
                <a:gd name="connsiteX8" fmla="*/ 1437209 w 2172223"/>
                <a:gd name="connsiteY8" fmla="*/ 296 h 2387006"/>
                <a:gd name="connsiteX9" fmla="*/ 799647 w 2172223"/>
                <a:gd name="connsiteY9" fmla="*/ 330977 h 2387006"/>
                <a:gd name="connsiteX10" fmla="*/ 493852 w 2172223"/>
                <a:gd name="connsiteY10" fmla="*/ 631453 h 2387006"/>
                <a:gd name="connsiteX0" fmla="*/ 493852 w 2130386"/>
                <a:gd name="connsiteY0" fmla="*/ 631453 h 2384854"/>
                <a:gd name="connsiteX1" fmla="*/ 245146 w 2130386"/>
                <a:gd name="connsiteY1" fmla="*/ 940109 h 2384854"/>
                <a:gd name="connsiteX2" fmla="*/ 33728 w 2130386"/>
                <a:gd name="connsiteY2" fmla="*/ 1330813 h 2384854"/>
                <a:gd name="connsiteX3" fmla="*/ 152902 w 2130386"/>
                <a:gd name="connsiteY3" fmla="*/ 2048199 h 2384854"/>
                <a:gd name="connsiteX4" fmla="*/ 654684 w 2130386"/>
                <a:gd name="connsiteY4" fmla="*/ 2331594 h 2384854"/>
                <a:gd name="connsiteX5" fmla="*/ 1367410 w 2130386"/>
                <a:gd name="connsiteY5" fmla="*/ 2301627 h 2384854"/>
                <a:gd name="connsiteX6" fmla="*/ 2044674 w 2130386"/>
                <a:gd name="connsiteY6" fmla="*/ 1560880 h 2384854"/>
                <a:gd name="connsiteX7" fmla="*/ 2054277 w 2130386"/>
                <a:gd name="connsiteY7" fmla="*/ 850602 h 2384854"/>
                <a:gd name="connsiteX8" fmla="*/ 1437209 w 2130386"/>
                <a:gd name="connsiteY8" fmla="*/ 296 h 2384854"/>
                <a:gd name="connsiteX9" fmla="*/ 799647 w 2130386"/>
                <a:gd name="connsiteY9" fmla="*/ 330977 h 2384854"/>
                <a:gd name="connsiteX10" fmla="*/ 493852 w 2130386"/>
                <a:gd name="connsiteY10" fmla="*/ 631453 h 2384854"/>
                <a:gd name="connsiteX0" fmla="*/ 493852 w 2140866"/>
                <a:gd name="connsiteY0" fmla="*/ 300585 h 2053986"/>
                <a:gd name="connsiteX1" fmla="*/ 245146 w 2140866"/>
                <a:gd name="connsiteY1" fmla="*/ 609241 h 2053986"/>
                <a:gd name="connsiteX2" fmla="*/ 33728 w 2140866"/>
                <a:gd name="connsiteY2" fmla="*/ 999945 h 2053986"/>
                <a:gd name="connsiteX3" fmla="*/ 152902 w 2140866"/>
                <a:gd name="connsiteY3" fmla="*/ 1717331 h 2053986"/>
                <a:gd name="connsiteX4" fmla="*/ 654684 w 2140866"/>
                <a:gd name="connsiteY4" fmla="*/ 2000726 h 2053986"/>
                <a:gd name="connsiteX5" fmla="*/ 1367410 w 2140866"/>
                <a:gd name="connsiteY5" fmla="*/ 1970759 h 2053986"/>
                <a:gd name="connsiteX6" fmla="*/ 2044674 w 2140866"/>
                <a:gd name="connsiteY6" fmla="*/ 1230012 h 2053986"/>
                <a:gd name="connsiteX7" fmla="*/ 2054277 w 2140866"/>
                <a:gd name="connsiteY7" fmla="*/ 519734 h 2053986"/>
                <a:gd name="connsiteX8" fmla="*/ 1275920 w 2140866"/>
                <a:gd name="connsiteY8" fmla="*/ 263550 h 2053986"/>
                <a:gd name="connsiteX9" fmla="*/ 799647 w 2140866"/>
                <a:gd name="connsiteY9" fmla="*/ 109 h 2053986"/>
                <a:gd name="connsiteX10" fmla="*/ 493852 w 2140866"/>
                <a:gd name="connsiteY10" fmla="*/ 300585 h 2053986"/>
                <a:gd name="connsiteX0" fmla="*/ 493852 w 2140866"/>
                <a:gd name="connsiteY0" fmla="*/ 39032 h 1792433"/>
                <a:gd name="connsiteX1" fmla="*/ 245146 w 2140866"/>
                <a:gd name="connsiteY1" fmla="*/ 347688 h 1792433"/>
                <a:gd name="connsiteX2" fmla="*/ 33728 w 2140866"/>
                <a:gd name="connsiteY2" fmla="*/ 738392 h 1792433"/>
                <a:gd name="connsiteX3" fmla="*/ 152902 w 2140866"/>
                <a:gd name="connsiteY3" fmla="*/ 1455778 h 1792433"/>
                <a:gd name="connsiteX4" fmla="*/ 654684 w 2140866"/>
                <a:gd name="connsiteY4" fmla="*/ 1739173 h 1792433"/>
                <a:gd name="connsiteX5" fmla="*/ 1367410 w 2140866"/>
                <a:gd name="connsiteY5" fmla="*/ 1709206 h 1792433"/>
                <a:gd name="connsiteX6" fmla="*/ 2044674 w 2140866"/>
                <a:gd name="connsiteY6" fmla="*/ 968459 h 1792433"/>
                <a:gd name="connsiteX7" fmla="*/ 2054277 w 2140866"/>
                <a:gd name="connsiteY7" fmla="*/ 258181 h 1792433"/>
                <a:gd name="connsiteX8" fmla="*/ 1275920 w 2140866"/>
                <a:gd name="connsiteY8" fmla="*/ 1997 h 1792433"/>
                <a:gd name="connsiteX9" fmla="*/ 750020 w 2140866"/>
                <a:gd name="connsiteY9" fmla="*/ 27479 h 1792433"/>
                <a:gd name="connsiteX10" fmla="*/ 493852 w 2140866"/>
                <a:gd name="connsiteY10" fmla="*/ 39032 h 1792433"/>
                <a:gd name="connsiteX0" fmla="*/ 452496 w 2140866"/>
                <a:gd name="connsiteY0" fmla="*/ 133874 h 1793680"/>
                <a:gd name="connsiteX1" fmla="*/ 245146 w 2140866"/>
                <a:gd name="connsiteY1" fmla="*/ 348935 h 1793680"/>
                <a:gd name="connsiteX2" fmla="*/ 33728 w 2140866"/>
                <a:gd name="connsiteY2" fmla="*/ 739639 h 1793680"/>
                <a:gd name="connsiteX3" fmla="*/ 152902 w 2140866"/>
                <a:gd name="connsiteY3" fmla="*/ 1457025 h 1793680"/>
                <a:gd name="connsiteX4" fmla="*/ 654684 w 2140866"/>
                <a:gd name="connsiteY4" fmla="*/ 1740420 h 1793680"/>
                <a:gd name="connsiteX5" fmla="*/ 1367410 w 2140866"/>
                <a:gd name="connsiteY5" fmla="*/ 1710453 h 1793680"/>
                <a:gd name="connsiteX6" fmla="*/ 2044674 w 2140866"/>
                <a:gd name="connsiteY6" fmla="*/ 969706 h 1793680"/>
                <a:gd name="connsiteX7" fmla="*/ 2054277 w 2140866"/>
                <a:gd name="connsiteY7" fmla="*/ 259428 h 1793680"/>
                <a:gd name="connsiteX8" fmla="*/ 1275920 w 2140866"/>
                <a:gd name="connsiteY8" fmla="*/ 3244 h 1793680"/>
                <a:gd name="connsiteX9" fmla="*/ 750020 w 2140866"/>
                <a:gd name="connsiteY9" fmla="*/ 28726 h 1793680"/>
                <a:gd name="connsiteX10" fmla="*/ 452496 w 2140866"/>
                <a:gd name="connsiteY10" fmla="*/ 133874 h 1793680"/>
                <a:gd name="connsiteX0" fmla="*/ 421793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421793 w 2110163"/>
                <a:gd name="connsiteY10" fmla="*/ 133874 h 1793680"/>
                <a:gd name="connsiteX0" fmla="*/ 330809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330809 w 2110163"/>
                <a:gd name="connsiteY10" fmla="*/ 133874 h 1793680"/>
                <a:gd name="connsiteX0" fmla="*/ 330809 w 2110163"/>
                <a:gd name="connsiteY0" fmla="*/ 130630 h 1790436"/>
                <a:gd name="connsiteX1" fmla="*/ 202036 w 2110163"/>
                <a:gd name="connsiteY1" fmla="*/ 557296 h 1790436"/>
                <a:gd name="connsiteX2" fmla="*/ 3025 w 2110163"/>
                <a:gd name="connsiteY2" fmla="*/ 736395 h 1790436"/>
                <a:gd name="connsiteX3" fmla="*/ 122199 w 2110163"/>
                <a:gd name="connsiteY3" fmla="*/ 1453781 h 1790436"/>
                <a:gd name="connsiteX4" fmla="*/ 623981 w 2110163"/>
                <a:gd name="connsiteY4" fmla="*/ 1737176 h 1790436"/>
                <a:gd name="connsiteX5" fmla="*/ 1336707 w 2110163"/>
                <a:gd name="connsiteY5" fmla="*/ 1707209 h 1790436"/>
                <a:gd name="connsiteX6" fmla="*/ 2013971 w 2110163"/>
                <a:gd name="connsiteY6" fmla="*/ 966462 h 1790436"/>
                <a:gd name="connsiteX7" fmla="*/ 2023574 w 2110163"/>
                <a:gd name="connsiteY7" fmla="*/ 256184 h 1790436"/>
                <a:gd name="connsiteX8" fmla="*/ 1245217 w 2110163"/>
                <a:gd name="connsiteY8" fmla="*/ 0 h 1790436"/>
                <a:gd name="connsiteX9" fmla="*/ 719317 w 2110163"/>
                <a:gd name="connsiteY9" fmla="*/ 13274 h 1790436"/>
                <a:gd name="connsiteX10" fmla="*/ 330809 w 2110163"/>
                <a:gd name="connsiteY10" fmla="*/ 130630 h 1790436"/>
                <a:gd name="connsiteX0" fmla="*/ 327802 w 2107156"/>
                <a:gd name="connsiteY0" fmla="*/ 130630 h 1790436"/>
                <a:gd name="connsiteX1" fmla="*/ 112181 w 2107156"/>
                <a:gd name="connsiteY1" fmla="*/ 524741 h 1790436"/>
                <a:gd name="connsiteX2" fmla="*/ 18 w 2107156"/>
                <a:gd name="connsiteY2" fmla="*/ 736395 h 1790436"/>
                <a:gd name="connsiteX3" fmla="*/ 119192 w 2107156"/>
                <a:gd name="connsiteY3" fmla="*/ 1453781 h 1790436"/>
                <a:gd name="connsiteX4" fmla="*/ 620974 w 2107156"/>
                <a:gd name="connsiteY4" fmla="*/ 1737176 h 1790436"/>
                <a:gd name="connsiteX5" fmla="*/ 1333700 w 2107156"/>
                <a:gd name="connsiteY5" fmla="*/ 1707209 h 1790436"/>
                <a:gd name="connsiteX6" fmla="*/ 2010964 w 2107156"/>
                <a:gd name="connsiteY6" fmla="*/ 966462 h 1790436"/>
                <a:gd name="connsiteX7" fmla="*/ 2020567 w 2107156"/>
                <a:gd name="connsiteY7" fmla="*/ 256184 h 1790436"/>
                <a:gd name="connsiteX8" fmla="*/ 1242210 w 2107156"/>
                <a:gd name="connsiteY8" fmla="*/ 0 h 1790436"/>
                <a:gd name="connsiteX9" fmla="*/ 716310 w 2107156"/>
                <a:gd name="connsiteY9" fmla="*/ 13274 h 1790436"/>
                <a:gd name="connsiteX10" fmla="*/ 327802 w 2107156"/>
                <a:gd name="connsiteY10" fmla="*/ 130630 h 1790436"/>
                <a:gd name="connsiteX0" fmla="*/ 327802 w 2111581"/>
                <a:gd name="connsiteY0" fmla="*/ 119300 h 1779106"/>
                <a:gd name="connsiteX1" fmla="*/ 112181 w 2111581"/>
                <a:gd name="connsiteY1" fmla="*/ 513411 h 1779106"/>
                <a:gd name="connsiteX2" fmla="*/ 18 w 2111581"/>
                <a:gd name="connsiteY2" fmla="*/ 725065 h 1779106"/>
                <a:gd name="connsiteX3" fmla="*/ 119192 w 2111581"/>
                <a:gd name="connsiteY3" fmla="*/ 1442451 h 1779106"/>
                <a:gd name="connsiteX4" fmla="*/ 620974 w 2111581"/>
                <a:gd name="connsiteY4" fmla="*/ 1725846 h 1779106"/>
                <a:gd name="connsiteX5" fmla="*/ 1333700 w 2111581"/>
                <a:gd name="connsiteY5" fmla="*/ 1695879 h 1779106"/>
                <a:gd name="connsiteX6" fmla="*/ 2010964 w 2111581"/>
                <a:gd name="connsiteY6" fmla="*/ 955132 h 1779106"/>
                <a:gd name="connsiteX7" fmla="*/ 2020567 w 2111581"/>
                <a:gd name="connsiteY7" fmla="*/ 244854 h 1779106"/>
                <a:gd name="connsiteX8" fmla="*/ 1176040 w 2111581"/>
                <a:gd name="connsiteY8" fmla="*/ 49710 h 1779106"/>
                <a:gd name="connsiteX9" fmla="*/ 716310 w 2111581"/>
                <a:gd name="connsiteY9" fmla="*/ 1944 h 1779106"/>
                <a:gd name="connsiteX10" fmla="*/ 327802 w 2111581"/>
                <a:gd name="connsiteY10" fmla="*/ 119300 h 1779106"/>
                <a:gd name="connsiteX0" fmla="*/ 327802 w 2046932"/>
                <a:gd name="connsiteY0" fmla="*/ 119300 h 1779106"/>
                <a:gd name="connsiteX1" fmla="*/ 112181 w 2046932"/>
                <a:gd name="connsiteY1" fmla="*/ 513411 h 1779106"/>
                <a:gd name="connsiteX2" fmla="*/ 18 w 2046932"/>
                <a:gd name="connsiteY2" fmla="*/ 725065 h 1779106"/>
                <a:gd name="connsiteX3" fmla="*/ 119192 w 2046932"/>
                <a:gd name="connsiteY3" fmla="*/ 1442451 h 1779106"/>
                <a:gd name="connsiteX4" fmla="*/ 620974 w 2046932"/>
                <a:gd name="connsiteY4" fmla="*/ 1725846 h 1779106"/>
                <a:gd name="connsiteX5" fmla="*/ 1333700 w 2046932"/>
                <a:gd name="connsiteY5" fmla="*/ 1695879 h 1779106"/>
                <a:gd name="connsiteX6" fmla="*/ 2010964 w 2046932"/>
                <a:gd name="connsiteY6" fmla="*/ 955132 h 1779106"/>
                <a:gd name="connsiteX7" fmla="*/ 1871685 w 2046932"/>
                <a:gd name="connsiteY7" fmla="*/ 285547 h 1779106"/>
                <a:gd name="connsiteX8" fmla="*/ 1176040 w 2046932"/>
                <a:gd name="connsiteY8" fmla="*/ 49710 h 1779106"/>
                <a:gd name="connsiteX9" fmla="*/ 716310 w 2046932"/>
                <a:gd name="connsiteY9" fmla="*/ 1944 h 1779106"/>
                <a:gd name="connsiteX10" fmla="*/ 327802 w 2046932"/>
                <a:gd name="connsiteY10" fmla="*/ 119300 h 1779106"/>
                <a:gd name="connsiteX0" fmla="*/ 327802 w 2045915"/>
                <a:gd name="connsiteY0" fmla="*/ 124587 h 1784393"/>
                <a:gd name="connsiteX1" fmla="*/ 112181 w 2045915"/>
                <a:gd name="connsiteY1" fmla="*/ 518698 h 1784393"/>
                <a:gd name="connsiteX2" fmla="*/ 18 w 2045915"/>
                <a:gd name="connsiteY2" fmla="*/ 730352 h 1784393"/>
                <a:gd name="connsiteX3" fmla="*/ 119192 w 2045915"/>
                <a:gd name="connsiteY3" fmla="*/ 1447738 h 1784393"/>
                <a:gd name="connsiteX4" fmla="*/ 620974 w 2045915"/>
                <a:gd name="connsiteY4" fmla="*/ 1731133 h 1784393"/>
                <a:gd name="connsiteX5" fmla="*/ 1333700 w 2045915"/>
                <a:gd name="connsiteY5" fmla="*/ 1701166 h 1784393"/>
                <a:gd name="connsiteX6" fmla="*/ 2010964 w 2045915"/>
                <a:gd name="connsiteY6" fmla="*/ 960419 h 1784393"/>
                <a:gd name="connsiteX7" fmla="*/ 1871685 w 2045915"/>
                <a:gd name="connsiteY7" fmla="*/ 290834 h 1784393"/>
                <a:gd name="connsiteX8" fmla="*/ 1213260 w 2045915"/>
                <a:gd name="connsiteY8" fmla="*/ 22443 h 1784393"/>
                <a:gd name="connsiteX9" fmla="*/ 716310 w 2045915"/>
                <a:gd name="connsiteY9" fmla="*/ 7231 h 1784393"/>
                <a:gd name="connsiteX10" fmla="*/ 327802 w 2045915"/>
                <a:gd name="connsiteY10" fmla="*/ 124587 h 1784393"/>
                <a:gd name="connsiteX0" fmla="*/ 327802 w 2045695"/>
                <a:gd name="connsiteY0" fmla="*/ 129191 h 1788997"/>
                <a:gd name="connsiteX1" fmla="*/ 112181 w 2045695"/>
                <a:gd name="connsiteY1" fmla="*/ 523302 h 1788997"/>
                <a:gd name="connsiteX2" fmla="*/ 18 w 2045695"/>
                <a:gd name="connsiteY2" fmla="*/ 734956 h 1788997"/>
                <a:gd name="connsiteX3" fmla="*/ 119192 w 2045695"/>
                <a:gd name="connsiteY3" fmla="*/ 1452342 h 1788997"/>
                <a:gd name="connsiteX4" fmla="*/ 620974 w 2045695"/>
                <a:gd name="connsiteY4" fmla="*/ 1735737 h 1788997"/>
                <a:gd name="connsiteX5" fmla="*/ 1333700 w 2045695"/>
                <a:gd name="connsiteY5" fmla="*/ 1705770 h 1788997"/>
                <a:gd name="connsiteX6" fmla="*/ 2010964 w 2045695"/>
                <a:gd name="connsiteY6" fmla="*/ 965023 h 1788997"/>
                <a:gd name="connsiteX7" fmla="*/ 1871685 w 2045695"/>
                <a:gd name="connsiteY7" fmla="*/ 295438 h 1788997"/>
                <a:gd name="connsiteX8" fmla="*/ 1221531 w 2045695"/>
                <a:gd name="connsiteY8" fmla="*/ 14839 h 1788997"/>
                <a:gd name="connsiteX9" fmla="*/ 716310 w 2045695"/>
                <a:gd name="connsiteY9" fmla="*/ 11835 h 1788997"/>
                <a:gd name="connsiteX10" fmla="*/ 327802 w 2045695"/>
                <a:gd name="connsiteY10" fmla="*/ 129191 h 1788997"/>
                <a:gd name="connsiteX0" fmla="*/ 327802 w 2042722"/>
                <a:gd name="connsiteY0" fmla="*/ 129191 h 1788997"/>
                <a:gd name="connsiteX1" fmla="*/ 112181 w 2042722"/>
                <a:gd name="connsiteY1" fmla="*/ 523302 h 1788997"/>
                <a:gd name="connsiteX2" fmla="*/ 18 w 2042722"/>
                <a:gd name="connsiteY2" fmla="*/ 734956 h 1788997"/>
                <a:gd name="connsiteX3" fmla="*/ 119192 w 2042722"/>
                <a:gd name="connsiteY3" fmla="*/ 1452342 h 1788997"/>
                <a:gd name="connsiteX4" fmla="*/ 620974 w 2042722"/>
                <a:gd name="connsiteY4" fmla="*/ 1735737 h 1788997"/>
                <a:gd name="connsiteX5" fmla="*/ 1333700 w 2042722"/>
                <a:gd name="connsiteY5" fmla="*/ 1705770 h 1788997"/>
                <a:gd name="connsiteX6" fmla="*/ 2010964 w 2042722"/>
                <a:gd name="connsiteY6" fmla="*/ 965023 h 1788997"/>
                <a:gd name="connsiteX7" fmla="*/ 1859278 w 2042722"/>
                <a:gd name="connsiteY7" fmla="*/ 299507 h 1788997"/>
                <a:gd name="connsiteX8" fmla="*/ 1221531 w 2042722"/>
                <a:gd name="connsiteY8" fmla="*/ 14839 h 1788997"/>
                <a:gd name="connsiteX9" fmla="*/ 716310 w 2042722"/>
                <a:gd name="connsiteY9" fmla="*/ 11835 h 1788997"/>
                <a:gd name="connsiteX10" fmla="*/ 327802 w 2042722"/>
                <a:gd name="connsiteY10" fmla="*/ 129191 h 1788997"/>
                <a:gd name="connsiteX0" fmla="*/ 327802 w 2041024"/>
                <a:gd name="connsiteY0" fmla="*/ 129191 h 1788997"/>
                <a:gd name="connsiteX1" fmla="*/ 112181 w 2041024"/>
                <a:gd name="connsiteY1" fmla="*/ 523302 h 1788997"/>
                <a:gd name="connsiteX2" fmla="*/ 18 w 2041024"/>
                <a:gd name="connsiteY2" fmla="*/ 734956 h 1788997"/>
                <a:gd name="connsiteX3" fmla="*/ 119192 w 2041024"/>
                <a:gd name="connsiteY3" fmla="*/ 1452342 h 1788997"/>
                <a:gd name="connsiteX4" fmla="*/ 620974 w 2041024"/>
                <a:gd name="connsiteY4" fmla="*/ 1735737 h 1788997"/>
                <a:gd name="connsiteX5" fmla="*/ 1333700 w 2041024"/>
                <a:gd name="connsiteY5" fmla="*/ 1705770 h 1788997"/>
                <a:gd name="connsiteX6" fmla="*/ 2010964 w 2041024"/>
                <a:gd name="connsiteY6" fmla="*/ 965023 h 1788997"/>
                <a:gd name="connsiteX7" fmla="*/ 1859278 w 2041024"/>
                <a:gd name="connsiteY7" fmla="*/ 299507 h 1788997"/>
                <a:gd name="connsiteX8" fmla="*/ 1221531 w 2041024"/>
                <a:gd name="connsiteY8" fmla="*/ 14839 h 1788997"/>
                <a:gd name="connsiteX9" fmla="*/ 716310 w 2041024"/>
                <a:gd name="connsiteY9" fmla="*/ 11835 h 1788997"/>
                <a:gd name="connsiteX10" fmla="*/ 327802 w 2041024"/>
                <a:gd name="connsiteY10" fmla="*/ 129191 h 1788997"/>
                <a:gd name="connsiteX0" fmla="*/ 327802 w 2043219"/>
                <a:gd name="connsiteY0" fmla="*/ 119659 h 1779465"/>
                <a:gd name="connsiteX1" fmla="*/ 112181 w 2043219"/>
                <a:gd name="connsiteY1" fmla="*/ 513770 h 1779465"/>
                <a:gd name="connsiteX2" fmla="*/ 18 w 2043219"/>
                <a:gd name="connsiteY2" fmla="*/ 725424 h 1779465"/>
                <a:gd name="connsiteX3" fmla="*/ 119192 w 2043219"/>
                <a:gd name="connsiteY3" fmla="*/ 1442810 h 1779465"/>
                <a:gd name="connsiteX4" fmla="*/ 620974 w 2043219"/>
                <a:gd name="connsiteY4" fmla="*/ 1726205 h 1779465"/>
                <a:gd name="connsiteX5" fmla="*/ 1333700 w 2043219"/>
                <a:gd name="connsiteY5" fmla="*/ 1696238 h 1779465"/>
                <a:gd name="connsiteX6" fmla="*/ 2010964 w 2043219"/>
                <a:gd name="connsiteY6" fmla="*/ 955491 h 1779465"/>
                <a:gd name="connsiteX7" fmla="*/ 1859278 w 2043219"/>
                <a:gd name="connsiteY7" fmla="*/ 289975 h 1779465"/>
                <a:gd name="connsiteX8" fmla="*/ 1200853 w 2043219"/>
                <a:gd name="connsiteY8" fmla="*/ 46000 h 1779465"/>
                <a:gd name="connsiteX9" fmla="*/ 716310 w 2043219"/>
                <a:gd name="connsiteY9" fmla="*/ 2303 h 1779465"/>
                <a:gd name="connsiteX10" fmla="*/ 327802 w 2043219"/>
                <a:gd name="connsiteY10" fmla="*/ 119659 h 1779465"/>
                <a:gd name="connsiteX0" fmla="*/ 327802 w 2043219"/>
                <a:gd name="connsiteY0" fmla="*/ 78305 h 1738111"/>
                <a:gd name="connsiteX1" fmla="*/ 112181 w 2043219"/>
                <a:gd name="connsiteY1" fmla="*/ 472416 h 1738111"/>
                <a:gd name="connsiteX2" fmla="*/ 18 w 2043219"/>
                <a:gd name="connsiteY2" fmla="*/ 684070 h 1738111"/>
                <a:gd name="connsiteX3" fmla="*/ 119192 w 2043219"/>
                <a:gd name="connsiteY3" fmla="*/ 1401456 h 1738111"/>
                <a:gd name="connsiteX4" fmla="*/ 620974 w 2043219"/>
                <a:gd name="connsiteY4" fmla="*/ 1684851 h 1738111"/>
                <a:gd name="connsiteX5" fmla="*/ 1333700 w 2043219"/>
                <a:gd name="connsiteY5" fmla="*/ 1654884 h 1738111"/>
                <a:gd name="connsiteX6" fmla="*/ 2010964 w 2043219"/>
                <a:gd name="connsiteY6" fmla="*/ 914137 h 1738111"/>
                <a:gd name="connsiteX7" fmla="*/ 1859278 w 2043219"/>
                <a:gd name="connsiteY7" fmla="*/ 248621 h 1738111"/>
                <a:gd name="connsiteX8" fmla="*/ 1200853 w 2043219"/>
                <a:gd name="connsiteY8" fmla="*/ 4646 h 1738111"/>
                <a:gd name="connsiteX9" fmla="*/ 741124 w 2043219"/>
                <a:gd name="connsiteY9" fmla="*/ 30128 h 1738111"/>
                <a:gd name="connsiteX10" fmla="*/ 327802 w 2043219"/>
                <a:gd name="connsiteY10" fmla="*/ 78305 h 1738111"/>
                <a:gd name="connsiteX0" fmla="*/ 327802 w 2042722"/>
                <a:gd name="connsiteY0" fmla="*/ 93438 h 1753244"/>
                <a:gd name="connsiteX1" fmla="*/ 112181 w 2042722"/>
                <a:gd name="connsiteY1" fmla="*/ 487549 h 1753244"/>
                <a:gd name="connsiteX2" fmla="*/ 18 w 2042722"/>
                <a:gd name="connsiteY2" fmla="*/ 699203 h 1753244"/>
                <a:gd name="connsiteX3" fmla="*/ 119192 w 2042722"/>
                <a:gd name="connsiteY3" fmla="*/ 1416589 h 1753244"/>
                <a:gd name="connsiteX4" fmla="*/ 620974 w 2042722"/>
                <a:gd name="connsiteY4" fmla="*/ 1699984 h 1753244"/>
                <a:gd name="connsiteX5" fmla="*/ 1333700 w 2042722"/>
                <a:gd name="connsiteY5" fmla="*/ 1670017 h 1753244"/>
                <a:gd name="connsiteX6" fmla="*/ 2010964 w 2042722"/>
                <a:gd name="connsiteY6" fmla="*/ 929270 h 1753244"/>
                <a:gd name="connsiteX7" fmla="*/ 1859278 w 2042722"/>
                <a:gd name="connsiteY7" fmla="*/ 263754 h 1753244"/>
                <a:gd name="connsiteX8" fmla="*/ 1221531 w 2042722"/>
                <a:gd name="connsiteY8" fmla="*/ 3501 h 1753244"/>
                <a:gd name="connsiteX9" fmla="*/ 741124 w 2042722"/>
                <a:gd name="connsiteY9" fmla="*/ 45261 h 1753244"/>
                <a:gd name="connsiteX10" fmla="*/ 327802 w 2042722"/>
                <a:gd name="connsiteY10" fmla="*/ 93438 h 1753244"/>
                <a:gd name="connsiteX0" fmla="*/ 327802 w 2042140"/>
                <a:gd name="connsiteY0" fmla="*/ 98076 h 1757882"/>
                <a:gd name="connsiteX1" fmla="*/ 112181 w 2042140"/>
                <a:gd name="connsiteY1" fmla="*/ 492187 h 1757882"/>
                <a:gd name="connsiteX2" fmla="*/ 18 w 2042140"/>
                <a:gd name="connsiteY2" fmla="*/ 703841 h 1757882"/>
                <a:gd name="connsiteX3" fmla="*/ 119192 w 2042140"/>
                <a:gd name="connsiteY3" fmla="*/ 1421227 h 1757882"/>
                <a:gd name="connsiteX4" fmla="*/ 620974 w 2042140"/>
                <a:gd name="connsiteY4" fmla="*/ 1704622 h 1757882"/>
                <a:gd name="connsiteX5" fmla="*/ 1333700 w 2042140"/>
                <a:gd name="connsiteY5" fmla="*/ 1674655 h 1757882"/>
                <a:gd name="connsiteX6" fmla="*/ 2010964 w 2042140"/>
                <a:gd name="connsiteY6" fmla="*/ 933908 h 1757882"/>
                <a:gd name="connsiteX7" fmla="*/ 1859278 w 2042140"/>
                <a:gd name="connsiteY7" fmla="*/ 268392 h 1757882"/>
                <a:gd name="connsiteX8" fmla="*/ 1246345 w 2042140"/>
                <a:gd name="connsiteY8" fmla="*/ 0 h 1757882"/>
                <a:gd name="connsiteX9" fmla="*/ 741124 w 2042140"/>
                <a:gd name="connsiteY9" fmla="*/ 49899 h 1757882"/>
                <a:gd name="connsiteX10" fmla="*/ 327802 w 2042140"/>
                <a:gd name="connsiteY10" fmla="*/ 98076 h 1757882"/>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741124 w 2042140"/>
                <a:gd name="connsiteY9" fmla="*/ 62107 h 1770090"/>
                <a:gd name="connsiteX10" fmla="*/ 327802 w 2042140"/>
                <a:gd name="connsiteY10" fmla="*/ 110284 h 1770090"/>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699768 w 2042140"/>
                <a:gd name="connsiteY9" fmla="*/ 62107 h 1770090"/>
                <a:gd name="connsiteX10" fmla="*/ 327802 w 2042140"/>
                <a:gd name="connsiteY10" fmla="*/ 110284 h 1770090"/>
                <a:gd name="connsiteX0" fmla="*/ 269900 w 2042137"/>
                <a:gd name="connsiteY0" fmla="*/ 175393 h 1770090"/>
                <a:gd name="connsiteX1" fmla="*/ 112178 w 2042137"/>
                <a:gd name="connsiteY1" fmla="*/ 504395 h 1770090"/>
                <a:gd name="connsiteX2" fmla="*/ 15 w 2042137"/>
                <a:gd name="connsiteY2" fmla="*/ 716049 h 1770090"/>
                <a:gd name="connsiteX3" fmla="*/ 119189 w 2042137"/>
                <a:gd name="connsiteY3" fmla="*/ 1433435 h 1770090"/>
                <a:gd name="connsiteX4" fmla="*/ 620971 w 2042137"/>
                <a:gd name="connsiteY4" fmla="*/ 1716830 h 1770090"/>
                <a:gd name="connsiteX5" fmla="*/ 1333697 w 2042137"/>
                <a:gd name="connsiteY5" fmla="*/ 1686863 h 1770090"/>
                <a:gd name="connsiteX6" fmla="*/ 2010961 w 2042137"/>
                <a:gd name="connsiteY6" fmla="*/ 946116 h 1770090"/>
                <a:gd name="connsiteX7" fmla="*/ 1859275 w 2042137"/>
                <a:gd name="connsiteY7" fmla="*/ 280600 h 1770090"/>
                <a:gd name="connsiteX8" fmla="*/ 1246342 w 2042137"/>
                <a:gd name="connsiteY8" fmla="*/ 0 h 1770090"/>
                <a:gd name="connsiteX9" fmla="*/ 699765 w 2042137"/>
                <a:gd name="connsiteY9" fmla="*/ 62107 h 1770090"/>
                <a:gd name="connsiteX10" fmla="*/ 269900 w 2042137"/>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169184 w 1941421"/>
                <a:gd name="connsiteY0" fmla="*/ 175393 h 1770090"/>
                <a:gd name="connsiteX1" fmla="*/ 127259 w 1941421"/>
                <a:gd name="connsiteY1" fmla="*/ 536950 h 1770090"/>
                <a:gd name="connsiteX2" fmla="*/ 110215 w 1941421"/>
                <a:gd name="connsiteY2" fmla="*/ 911377 h 1770090"/>
                <a:gd name="connsiteX3" fmla="*/ 18473 w 1941421"/>
                <a:gd name="connsiteY3" fmla="*/ 1433435 h 1770090"/>
                <a:gd name="connsiteX4" fmla="*/ 520255 w 1941421"/>
                <a:gd name="connsiteY4" fmla="*/ 1716830 h 1770090"/>
                <a:gd name="connsiteX5" fmla="*/ 1232981 w 1941421"/>
                <a:gd name="connsiteY5" fmla="*/ 1686863 h 1770090"/>
                <a:gd name="connsiteX6" fmla="*/ 1910245 w 1941421"/>
                <a:gd name="connsiteY6" fmla="*/ 946116 h 1770090"/>
                <a:gd name="connsiteX7" fmla="*/ 1758559 w 1941421"/>
                <a:gd name="connsiteY7" fmla="*/ 280600 h 1770090"/>
                <a:gd name="connsiteX8" fmla="*/ 1145626 w 1941421"/>
                <a:gd name="connsiteY8" fmla="*/ 0 h 1770090"/>
                <a:gd name="connsiteX9" fmla="*/ 599049 w 1941421"/>
                <a:gd name="connsiteY9" fmla="*/ 62107 h 1770090"/>
                <a:gd name="connsiteX10" fmla="*/ 169184 w 1941421"/>
                <a:gd name="connsiteY10" fmla="*/ 175393 h 177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1421" h="1770090">
                  <a:moveTo>
                    <a:pt x="169184" y="175393"/>
                  </a:moveTo>
                  <a:cubicBezTo>
                    <a:pt x="90552" y="254534"/>
                    <a:pt x="137087" y="414286"/>
                    <a:pt x="127259" y="536950"/>
                  </a:cubicBezTo>
                  <a:cubicBezTo>
                    <a:pt x="117431" y="659614"/>
                    <a:pt x="128346" y="761963"/>
                    <a:pt x="110215" y="911377"/>
                  </a:cubicBezTo>
                  <a:cubicBezTo>
                    <a:pt x="92084" y="1060791"/>
                    <a:pt x="-49867" y="1299193"/>
                    <a:pt x="18473" y="1433435"/>
                  </a:cubicBezTo>
                  <a:cubicBezTo>
                    <a:pt x="86813" y="1567677"/>
                    <a:pt x="326540" y="1663616"/>
                    <a:pt x="520255" y="1716830"/>
                  </a:cubicBezTo>
                  <a:cubicBezTo>
                    <a:pt x="713970" y="1770044"/>
                    <a:pt x="1001316" y="1815315"/>
                    <a:pt x="1232981" y="1686863"/>
                  </a:cubicBezTo>
                  <a:cubicBezTo>
                    <a:pt x="1464646" y="1558411"/>
                    <a:pt x="1822649" y="1180493"/>
                    <a:pt x="1910245" y="946116"/>
                  </a:cubicBezTo>
                  <a:cubicBezTo>
                    <a:pt x="1997841" y="711739"/>
                    <a:pt x="1885995" y="438286"/>
                    <a:pt x="1758559" y="280600"/>
                  </a:cubicBezTo>
                  <a:cubicBezTo>
                    <a:pt x="1631123" y="122914"/>
                    <a:pt x="1492903" y="4308"/>
                    <a:pt x="1145626" y="0"/>
                  </a:cubicBezTo>
                  <a:cubicBezTo>
                    <a:pt x="963434" y="20702"/>
                    <a:pt x="761789" y="32875"/>
                    <a:pt x="599049" y="62107"/>
                  </a:cubicBezTo>
                  <a:cubicBezTo>
                    <a:pt x="436309" y="91339"/>
                    <a:pt x="247816" y="96253"/>
                    <a:pt x="169184" y="175393"/>
                  </a:cubicBezTo>
                  <a:close/>
                </a:path>
              </a:pathLst>
            </a:custGeom>
            <a:noFill/>
            <a:ln w="28575">
              <a:solidFill>
                <a:srgbClr val="8EB0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EA73F5A-CB73-4D31-9BE4-FE8EE8B42CB5}"/>
                </a:ext>
              </a:extLst>
            </p:cNvPr>
            <p:cNvSpPr txBox="1"/>
            <p:nvPr/>
          </p:nvSpPr>
          <p:spPr>
            <a:xfrm>
              <a:off x="1064877" y="3244846"/>
              <a:ext cx="712054" cy="369332"/>
            </a:xfrm>
            <a:prstGeom prst="rect">
              <a:avLst/>
            </a:prstGeom>
            <a:solidFill>
              <a:schemeClr val="bg2"/>
            </a:solidFill>
          </p:spPr>
          <p:txBody>
            <a:bodyPr wrap="none" rtlCol="0">
              <a:spAutoFit/>
            </a:bodyPr>
            <a:lstStyle/>
            <a:p>
              <a:pPr algn="l"/>
              <a:r>
                <a:rPr lang="en-US" i="1">
                  <a:solidFill>
                    <a:srgbClr val="8EB031"/>
                  </a:solidFill>
                  <a:latin typeface="Segoe UI Semibold" panose="020B0702040204020203" pitchFamily="34" charset="0"/>
                  <a:cs typeface="Segoe UI Semibold" panose="020B0702040204020203" pitchFamily="34" charset="0"/>
                </a:rPr>
                <a:t>k = 3</a:t>
              </a:r>
            </a:p>
          </p:txBody>
        </p:sp>
      </p:grpSp>
      <p:grpSp>
        <p:nvGrpSpPr>
          <p:cNvPr id="48" name="Group 47">
            <a:extLst>
              <a:ext uri="{FF2B5EF4-FFF2-40B4-BE49-F238E27FC236}">
                <a16:creationId xmlns:a16="http://schemas.microsoft.com/office/drawing/2014/main" id="{C30C8555-E706-C09A-DC51-559730A4829B}"/>
              </a:ext>
            </a:extLst>
          </p:cNvPr>
          <p:cNvGrpSpPr/>
          <p:nvPr/>
        </p:nvGrpSpPr>
        <p:grpSpPr>
          <a:xfrm>
            <a:off x="275577" y="1980868"/>
            <a:ext cx="5041491" cy="3962832"/>
            <a:chOff x="275577" y="1980868"/>
            <a:chExt cx="5041491" cy="3962832"/>
          </a:xfrm>
        </p:grpSpPr>
        <p:sp>
          <p:nvSpPr>
            <p:cNvPr id="43" name="Freeform: Shape 42">
              <a:extLst>
                <a:ext uri="{FF2B5EF4-FFF2-40B4-BE49-F238E27FC236}">
                  <a16:creationId xmlns:a16="http://schemas.microsoft.com/office/drawing/2014/main" id="{15B1E736-EF96-C8A7-E282-709AA5BA66F0}"/>
                </a:ext>
              </a:extLst>
            </p:cNvPr>
            <p:cNvSpPr/>
            <p:nvPr/>
          </p:nvSpPr>
          <p:spPr>
            <a:xfrm>
              <a:off x="631604" y="1980868"/>
              <a:ext cx="4685464" cy="3962832"/>
            </a:xfrm>
            <a:custGeom>
              <a:avLst/>
              <a:gdLst>
                <a:gd name="connsiteX0" fmla="*/ 779237 w 2121470"/>
                <a:gd name="connsiteY0" fmla="*/ 50197 h 2933486"/>
                <a:gd name="connsiteX1" fmla="*/ 518887 w 2121470"/>
                <a:gd name="connsiteY1" fmla="*/ 640747 h 2933486"/>
                <a:gd name="connsiteX2" fmla="*/ 220437 w 2121470"/>
                <a:gd name="connsiteY2" fmla="*/ 1618647 h 2933486"/>
                <a:gd name="connsiteX3" fmla="*/ 4537 w 2121470"/>
                <a:gd name="connsiteY3" fmla="*/ 2577497 h 2933486"/>
                <a:gd name="connsiteX4" fmla="*/ 423637 w 2121470"/>
                <a:gd name="connsiteY4" fmla="*/ 2926747 h 2933486"/>
                <a:gd name="connsiteX5" fmla="*/ 1458687 w 2121470"/>
                <a:gd name="connsiteY5" fmla="*/ 2729897 h 2933486"/>
                <a:gd name="connsiteX6" fmla="*/ 2049237 w 2121470"/>
                <a:gd name="connsiteY6" fmla="*/ 1847247 h 2933486"/>
                <a:gd name="connsiteX7" fmla="*/ 2055587 w 2121470"/>
                <a:gd name="connsiteY7" fmla="*/ 1123347 h 2933486"/>
                <a:gd name="connsiteX8" fmla="*/ 1541237 w 2121470"/>
                <a:gd name="connsiteY8" fmla="*/ 145447 h 2933486"/>
                <a:gd name="connsiteX9" fmla="*/ 937987 w 2121470"/>
                <a:gd name="connsiteY9" fmla="*/ 43847 h 2933486"/>
                <a:gd name="connsiteX10" fmla="*/ 779237 w 2121470"/>
                <a:gd name="connsiteY10" fmla="*/ 50197 h 2933486"/>
                <a:gd name="connsiteX0" fmla="*/ 741652 w 2121470"/>
                <a:gd name="connsiteY0" fmla="*/ 203833 h 2911986"/>
                <a:gd name="connsiteX1" fmla="*/ 518887 w 2121470"/>
                <a:gd name="connsiteY1" fmla="*/ 619247 h 2911986"/>
                <a:gd name="connsiteX2" fmla="*/ 220437 w 2121470"/>
                <a:gd name="connsiteY2" fmla="*/ 1597147 h 2911986"/>
                <a:gd name="connsiteX3" fmla="*/ 4537 w 2121470"/>
                <a:gd name="connsiteY3" fmla="*/ 2555997 h 2911986"/>
                <a:gd name="connsiteX4" fmla="*/ 423637 w 2121470"/>
                <a:gd name="connsiteY4" fmla="*/ 2905247 h 2911986"/>
                <a:gd name="connsiteX5" fmla="*/ 1458687 w 2121470"/>
                <a:gd name="connsiteY5" fmla="*/ 2708397 h 2911986"/>
                <a:gd name="connsiteX6" fmla="*/ 2049237 w 2121470"/>
                <a:gd name="connsiteY6" fmla="*/ 1825747 h 2911986"/>
                <a:gd name="connsiteX7" fmla="*/ 2055587 w 2121470"/>
                <a:gd name="connsiteY7" fmla="*/ 1101847 h 2911986"/>
                <a:gd name="connsiteX8" fmla="*/ 1541237 w 2121470"/>
                <a:gd name="connsiteY8" fmla="*/ 123947 h 2911986"/>
                <a:gd name="connsiteX9" fmla="*/ 937987 w 2121470"/>
                <a:gd name="connsiteY9" fmla="*/ 22347 h 2911986"/>
                <a:gd name="connsiteX10" fmla="*/ 741652 w 2121470"/>
                <a:gd name="connsiteY10" fmla="*/ 203833 h 2911986"/>
                <a:gd name="connsiteX0" fmla="*/ 719726 w 2121470"/>
                <a:gd name="connsiteY0" fmla="*/ 183050 h 2910663"/>
                <a:gd name="connsiteX1" fmla="*/ 518887 w 2121470"/>
                <a:gd name="connsiteY1" fmla="*/ 617924 h 2910663"/>
                <a:gd name="connsiteX2" fmla="*/ 220437 w 2121470"/>
                <a:gd name="connsiteY2" fmla="*/ 1595824 h 2910663"/>
                <a:gd name="connsiteX3" fmla="*/ 4537 w 2121470"/>
                <a:gd name="connsiteY3" fmla="*/ 2554674 h 2910663"/>
                <a:gd name="connsiteX4" fmla="*/ 423637 w 2121470"/>
                <a:gd name="connsiteY4" fmla="*/ 2903924 h 2910663"/>
                <a:gd name="connsiteX5" fmla="*/ 1458687 w 2121470"/>
                <a:gd name="connsiteY5" fmla="*/ 2707074 h 2910663"/>
                <a:gd name="connsiteX6" fmla="*/ 2049237 w 2121470"/>
                <a:gd name="connsiteY6" fmla="*/ 1824424 h 2910663"/>
                <a:gd name="connsiteX7" fmla="*/ 2055587 w 2121470"/>
                <a:gd name="connsiteY7" fmla="*/ 1100524 h 2910663"/>
                <a:gd name="connsiteX8" fmla="*/ 1541237 w 2121470"/>
                <a:gd name="connsiteY8" fmla="*/ 122624 h 2910663"/>
                <a:gd name="connsiteX9" fmla="*/ 937987 w 2121470"/>
                <a:gd name="connsiteY9" fmla="*/ 21024 h 2910663"/>
                <a:gd name="connsiteX10" fmla="*/ 719726 w 2121470"/>
                <a:gd name="connsiteY10" fmla="*/ 183050 h 2910663"/>
                <a:gd name="connsiteX0" fmla="*/ 719726 w 2121470"/>
                <a:gd name="connsiteY0" fmla="*/ 204169 h 2931782"/>
                <a:gd name="connsiteX1" fmla="*/ 518887 w 2121470"/>
                <a:gd name="connsiteY1" fmla="*/ 639043 h 2931782"/>
                <a:gd name="connsiteX2" fmla="*/ 220437 w 2121470"/>
                <a:gd name="connsiteY2" fmla="*/ 1616943 h 2931782"/>
                <a:gd name="connsiteX3" fmla="*/ 4537 w 2121470"/>
                <a:gd name="connsiteY3" fmla="*/ 2575793 h 2931782"/>
                <a:gd name="connsiteX4" fmla="*/ 423637 w 2121470"/>
                <a:gd name="connsiteY4" fmla="*/ 2925043 h 2931782"/>
                <a:gd name="connsiteX5" fmla="*/ 1458687 w 2121470"/>
                <a:gd name="connsiteY5" fmla="*/ 2728193 h 2931782"/>
                <a:gd name="connsiteX6" fmla="*/ 2049237 w 2121470"/>
                <a:gd name="connsiteY6" fmla="*/ 1845543 h 2931782"/>
                <a:gd name="connsiteX7" fmla="*/ 2055587 w 2121470"/>
                <a:gd name="connsiteY7" fmla="*/ 1121643 h 2931782"/>
                <a:gd name="connsiteX8" fmla="*/ 1541237 w 2121470"/>
                <a:gd name="connsiteY8" fmla="*/ 143743 h 2931782"/>
                <a:gd name="connsiteX9" fmla="*/ 981838 w 2121470"/>
                <a:gd name="connsiteY9" fmla="*/ 9710 h 2931782"/>
                <a:gd name="connsiteX10" fmla="*/ 719726 w 2121470"/>
                <a:gd name="connsiteY10" fmla="*/ 204169 h 2931782"/>
                <a:gd name="connsiteX0" fmla="*/ 719726 w 2121470"/>
                <a:gd name="connsiteY0" fmla="*/ 227846 h 2955459"/>
                <a:gd name="connsiteX1" fmla="*/ 518887 w 2121470"/>
                <a:gd name="connsiteY1" fmla="*/ 662720 h 2955459"/>
                <a:gd name="connsiteX2" fmla="*/ 220437 w 2121470"/>
                <a:gd name="connsiteY2" fmla="*/ 1640620 h 2955459"/>
                <a:gd name="connsiteX3" fmla="*/ 4537 w 2121470"/>
                <a:gd name="connsiteY3" fmla="*/ 2599470 h 2955459"/>
                <a:gd name="connsiteX4" fmla="*/ 423637 w 2121470"/>
                <a:gd name="connsiteY4" fmla="*/ 2948720 h 2955459"/>
                <a:gd name="connsiteX5" fmla="*/ 1458687 w 2121470"/>
                <a:gd name="connsiteY5" fmla="*/ 2751870 h 2955459"/>
                <a:gd name="connsiteX6" fmla="*/ 2049237 w 2121470"/>
                <a:gd name="connsiteY6" fmla="*/ 1869220 h 2955459"/>
                <a:gd name="connsiteX7" fmla="*/ 2055587 w 2121470"/>
                <a:gd name="connsiteY7" fmla="*/ 1145320 h 2955459"/>
                <a:gd name="connsiteX8" fmla="*/ 1541237 w 2121470"/>
                <a:gd name="connsiteY8" fmla="*/ 167420 h 2955459"/>
                <a:gd name="connsiteX9" fmla="*/ 1003763 w 2121470"/>
                <a:gd name="connsiteY9" fmla="*/ 4198 h 2955459"/>
                <a:gd name="connsiteX10" fmla="*/ 719726 w 2121470"/>
                <a:gd name="connsiteY10" fmla="*/ 227846 h 2955459"/>
                <a:gd name="connsiteX0" fmla="*/ 719726 w 2209568"/>
                <a:gd name="connsiteY0" fmla="*/ 227846 h 2956571"/>
                <a:gd name="connsiteX1" fmla="*/ 518887 w 2209568"/>
                <a:gd name="connsiteY1" fmla="*/ 662720 h 2956571"/>
                <a:gd name="connsiteX2" fmla="*/ 220437 w 2209568"/>
                <a:gd name="connsiteY2" fmla="*/ 1640620 h 2956571"/>
                <a:gd name="connsiteX3" fmla="*/ 4537 w 2209568"/>
                <a:gd name="connsiteY3" fmla="*/ 2599470 h 2956571"/>
                <a:gd name="connsiteX4" fmla="*/ 423637 w 2209568"/>
                <a:gd name="connsiteY4" fmla="*/ 2948720 h 2956571"/>
                <a:gd name="connsiteX5" fmla="*/ 1458687 w 2209568"/>
                <a:gd name="connsiteY5" fmla="*/ 2751870 h 2956571"/>
                <a:gd name="connsiteX6" fmla="*/ 2170461 w 2209568"/>
                <a:gd name="connsiteY6" fmla="*/ 1788370 h 2956571"/>
                <a:gd name="connsiteX7" fmla="*/ 2055587 w 2209568"/>
                <a:gd name="connsiteY7" fmla="*/ 1145320 h 2956571"/>
                <a:gd name="connsiteX8" fmla="*/ 1541237 w 2209568"/>
                <a:gd name="connsiteY8" fmla="*/ 167420 h 2956571"/>
                <a:gd name="connsiteX9" fmla="*/ 1003763 w 2209568"/>
                <a:gd name="connsiteY9" fmla="*/ 4198 h 2956571"/>
                <a:gd name="connsiteX10" fmla="*/ 719726 w 2209568"/>
                <a:gd name="connsiteY10" fmla="*/ 227846 h 2956571"/>
                <a:gd name="connsiteX0" fmla="*/ 719726 w 2228551"/>
                <a:gd name="connsiteY0" fmla="*/ 227846 h 2956571"/>
                <a:gd name="connsiteX1" fmla="*/ 518887 w 2228551"/>
                <a:gd name="connsiteY1" fmla="*/ 662720 h 2956571"/>
                <a:gd name="connsiteX2" fmla="*/ 220437 w 2228551"/>
                <a:gd name="connsiteY2" fmla="*/ 1640620 h 2956571"/>
                <a:gd name="connsiteX3" fmla="*/ 4537 w 2228551"/>
                <a:gd name="connsiteY3" fmla="*/ 2599470 h 2956571"/>
                <a:gd name="connsiteX4" fmla="*/ 423637 w 2228551"/>
                <a:gd name="connsiteY4" fmla="*/ 2948720 h 2956571"/>
                <a:gd name="connsiteX5" fmla="*/ 1458687 w 2228551"/>
                <a:gd name="connsiteY5" fmla="*/ 2751870 h 2956571"/>
                <a:gd name="connsiteX6" fmla="*/ 2170461 w 2228551"/>
                <a:gd name="connsiteY6" fmla="*/ 1788370 h 2956571"/>
                <a:gd name="connsiteX7" fmla="*/ 2114789 w 2228551"/>
                <a:gd name="connsiteY7" fmla="*/ 1111019 h 2956571"/>
                <a:gd name="connsiteX8" fmla="*/ 1541237 w 2228551"/>
                <a:gd name="connsiteY8" fmla="*/ 167420 h 2956571"/>
                <a:gd name="connsiteX9" fmla="*/ 1003763 w 2228551"/>
                <a:gd name="connsiteY9" fmla="*/ 4198 h 2956571"/>
                <a:gd name="connsiteX10" fmla="*/ 719726 w 2228551"/>
                <a:gd name="connsiteY10" fmla="*/ 227846 h 2956571"/>
                <a:gd name="connsiteX0" fmla="*/ 719726 w 2234549"/>
                <a:gd name="connsiteY0" fmla="*/ 227846 h 2948964"/>
                <a:gd name="connsiteX1" fmla="*/ 518887 w 2234549"/>
                <a:gd name="connsiteY1" fmla="*/ 662720 h 2948964"/>
                <a:gd name="connsiteX2" fmla="*/ 220437 w 2234549"/>
                <a:gd name="connsiteY2" fmla="*/ 1640620 h 2948964"/>
                <a:gd name="connsiteX3" fmla="*/ 4537 w 2234549"/>
                <a:gd name="connsiteY3" fmla="*/ 2599470 h 2948964"/>
                <a:gd name="connsiteX4" fmla="*/ 423637 w 2234549"/>
                <a:gd name="connsiteY4" fmla="*/ 2948720 h 2948964"/>
                <a:gd name="connsiteX5" fmla="*/ 1376931 w 2234549"/>
                <a:gd name="connsiteY5" fmla="*/ 2558319 h 2948964"/>
                <a:gd name="connsiteX6" fmla="*/ 2170461 w 2234549"/>
                <a:gd name="connsiteY6" fmla="*/ 1788370 h 2948964"/>
                <a:gd name="connsiteX7" fmla="*/ 2114789 w 2234549"/>
                <a:gd name="connsiteY7" fmla="*/ 1111019 h 2948964"/>
                <a:gd name="connsiteX8" fmla="*/ 1541237 w 2234549"/>
                <a:gd name="connsiteY8" fmla="*/ 167420 h 2948964"/>
                <a:gd name="connsiteX9" fmla="*/ 1003763 w 2234549"/>
                <a:gd name="connsiteY9" fmla="*/ 4198 h 2948964"/>
                <a:gd name="connsiteX10" fmla="*/ 719726 w 2234549"/>
                <a:gd name="connsiteY10" fmla="*/ 227846 h 2948964"/>
                <a:gd name="connsiteX0" fmla="*/ 719726 w 2231444"/>
                <a:gd name="connsiteY0" fmla="*/ 227846 h 2948824"/>
                <a:gd name="connsiteX1" fmla="*/ 518887 w 2231444"/>
                <a:gd name="connsiteY1" fmla="*/ 662720 h 2948824"/>
                <a:gd name="connsiteX2" fmla="*/ 220437 w 2231444"/>
                <a:gd name="connsiteY2" fmla="*/ 1640620 h 2948824"/>
                <a:gd name="connsiteX3" fmla="*/ 4537 w 2231444"/>
                <a:gd name="connsiteY3" fmla="*/ 2599470 h 2948824"/>
                <a:gd name="connsiteX4" fmla="*/ 423637 w 2231444"/>
                <a:gd name="connsiteY4" fmla="*/ 2948720 h 2948824"/>
                <a:gd name="connsiteX5" fmla="*/ 1419219 w 2231444"/>
                <a:gd name="connsiteY5" fmla="*/ 2573019 h 2948824"/>
                <a:gd name="connsiteX6" fmla="*/ 2170461 w 2231444"/>
                <a:gd name="connsiteY6" fmla="*/ 1788370 h 2948824"/>
                <a:gd name="connsiteX7" fmla="*/ 2114789 w 2231444"/>
                <a:gd name="connsiteY7" fmla="*/ 1111019 h 2948824"/>
                <a:gd name="connsiteX8" fmla="*/ 1541237 w 2231444"/>
                <a:gd name="connsiteY8" fmla="*/ 167420 h 2948824"/>
                <a:gd name="connsiteX9" fmla="*/ 1003763 w 2231444"/>
                <a:gd name="connsiteY9" fmla="*/ 4198 h 2948824"/>
                <a:gd name="connsiteX10" fmla="*/ 719726 w 2231444"/>
                <a:gd name="connsiteY10" fmla="*/ 227846 h 2948824"/>
                <a:gd name="connsiteX0" fmla="*/ 719726 w 2231445"/>
                <a:gd name="connsiteY0" fmla="*/ 107215 h 2828193"/>
                <a:gd name="connsiteX1" fmla="*/ 518887 w 2231445"/>
                <a:gd name="connsiteY1" fmla="*/ 542089 h 2828193"/>
                <a:gd name="connsiteX2" fmla="*/ 220437 w 2231445"/>
                <a:gd name="connsiteY2" fmla="*/ 1519989 h 2828193"/>
                <a:gd name="connsiteX3" fmla="*/ 4537 w 2231445"/>
                <a:gd name="connsiteY3" fmla="*/ 2478839 h 2828193"/>
                <a:gd name="connsiteX4" fmla="*/ 423637 w 2231445"/>
                <a:gd name="connsiteY4" fmla="*/ 2828089 h 2828193"/>
                <a:gd name="connsiteX5" fmla="*/ 1419219 w 2231445"/>
                <a:gd name="connsiteY5" fmla="*/ 2452388 h 2828193"/>
                <a:gd name="connsiteX6" fmla="*/ 2170461 w 2231445"/>
                <a:gd name="connsiteY6" fmla="*/ 1667739 h 2828193"/>
                <a:gd name="connsiteX7" fmla="*/ 2114789 w 2231445"/>
                <a:gd name="connsiteY7" fmla="*/ 990388 h 2828193"/>
                <a:gd name="connsiteX8" fmla="*/ 1541237 w 2231445"/>
                <a:gd name="connsiteY8" fmla="*/ 46789 h 2828193"/>
                <a:gd name="connsiteX9" fmla="*/ 838401 w 2231445"/>
                <a:gd name="connsiteY9" fmla="*/ 273202 h 2828193"/>
                <a:gd name="connsiteX10" fmla="*/ 719726 w 2231445"/>
                <a:gd name="connsiteY10" fmla="*/ 107215 h 2828193"/>
                <a:gd name="connsiteX0" fmla="*/ 558716 w 2231445"/>
                <a:gd name="connsiteY0" fmla="*/ 687265 h 2837511"/>
                <a:gd name="connsiteX1" fmla="*/ 518887 w 2231445"/>
                <a:gd name="connsiteY1" fmla="*/ 551407 h 2837511"/>
                <a:gd name="connsiteX2" fmla="*/ 220437 w 2231445"/>
                <a:gd name="connsiteY2" fmla="*/ 1529307 h 2837511"/>
                <a:gd name="connsiteX3" fmla="*/ 4537 w 2231445"/>
                <a:gd name="connsiteY3" fmla="*/ 2488157 h 2837511"/>
                <a:gd name="connsiteX4" fmla="*/ 423637 w 2231445"/>
                <a:gd name="connsiteY4" fmla="*/ 2837407 h 2837511"/>
                <a:gd name="connsiteX5" fmla="*/ 1419219 w 2231445"/>
                <a:gd name="connsiteY5" fmla="*/ 2461706 h 2837511"/>
                <a:gd name="connsiteX6" fmla="*/ 2170461 w 2231445"/>
                <a:gd name="connsiteY6" fmla="*/ 1677057 h 2837511"/>
                <a:gd name="connsiteX7" fmla="*/ 2114789 w 2231445"/>
                <a:gd name="connsiteY7" fmla="*/ 999706 h 2837511"/>
                <a:gd name="connsiteX8" fmla="*/ 1541237 w 2231445"/>
                <a:gd name="connsiteY8" fmla="*/ 56107 h 2837511"/>
                <a:gd name="connsiteX9" fmla="*/ 838401 w 2231445"/>
                <a:gd name="connsiteY9" fmla="*/ 282520 h 2837511"/>
                <a:gd name="connsiteX10" fmla="*/ 558716 w 2231445"/>
                <a:gd name="connsiteY10" fmla="*/ 687265 h 2837511"/>
                <a:gd name="connsiteX0" fmla="*/ 558175 w 2230904"/>
                <a:gd name="connsiteY0" fmla="*/ 687265 h 2837511"/>
                <a:gd name="connsiteX1" fmla="*/ 357336 w 2230904"/>
                <a:gd name="connsiteY1" fmla="*/ 1204457 h 2837511"/>
                <a:gd name="connsiteX2" fmla="*/ 219896 w 2230904"/>
                <a:gd name="connsiteY2" fmla="*/ 1529307 h 2837511"/>
                <a:gd name="connsiteX3" fmla="*/ 3996 w 2230904"/>
                <a:gd name="connsiteY3" fmla="*/ 2488157 h 2837511"/>
                <a:gd name="connsiteX4" fmla="*/ 423096 w 2230904"/>
                <a:gd name="connsiteY4" fmla="*/ 2837407 h 2837511"/>
                <a:gd name="connsiteX5" fmla="*/ 1418678 w 2230904"/>
                <a:gd name="connsiteY5" fmla="*/ 2461706 h 2837511"/>
                <a:gd name="connsiteX6" fmla="*/ 2169920 w 2230904"/>
                <a:gd name="connsiteY6" fmla="*/ 1677057 h 2837511"/>
                <a:gd name="connsiteX7" fmla="*/ 2114248 w 2230904"/>
                <a:gd name="connsiteY7" fmla="*/ 999706 h 2837511"/>
                <a:gd name="connsiteX8" fmla="*/ 1540696 w 2230904"/>
                <a:gd name="connsiteY8" fmla="*/ 56107 h 2837511"/>
                <a:gd name="connsiteX9" fmla="*/ 837860 w 2230904"/>
                <a:gd name="connsiteY9" fmla="*/ 282520 h 2837511"/>
                <a:gd name="connsiteX10" fmla="*/ 558175 w 2230904"/>
                <a:gd name="connsiteY10" fmla="*/ 687265 h 2837511"/>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4563 w 2247292"/>
                <a:gd name="connsiteY0" fmla="*/ 687265 h 2837515"/>
                <a:gd name="connsiteX1" fmla="*/ 373724 w 2247292"/>
                <a:gd name="connsiteY1" fmla="*/ 1204457 h 2837515"/>
                <a:gd name="connsiteX2" fmla="*/ 97032 w 2247292"/>
                <a:gd name="connsiteY2" fmla="*/ 1496380 h 2837515"/>
                <a:gd name="connsiteX3" fmla="*/ 20384 w 2247292"/>
                <a:gd name="connsiteY3" fmla="*/ 2488157 h 2837515"/>
                <a:gd name="connsiteX4" fmla="*/ 439484 w 2247292"/>
                <a:gd name="connsiteY4" fmla="*/ 2837407 h 2837515"/>
                <a:gd name="connsiteX5" fmla="*/ 1435066 w 2247292"/>
                <a:gd name="connsiteY5" fmla="*/ 2461706 h 2837515"/>
                <a:gd name="connsiteX6" fmla="*/ 2186308 w 2247292"/>
                <a:gd name="connsiteY6" fmla="*/ 1677057 h 2837515"/>
                <a:gd name="connsiteX7" fmla="*/ 2130636 w 2247292"/>
                <a:gd name="connsiteY7" fmla="*/ 999706 h 2837515"/>
                <a:gd name="connsiteX8" fmla="*/ 1557084 w 2247292"/>
                <a:gd name="connsiteY8" fmla="*/ 56107 h 2837515"/>
                <a:gd name="connsiteX9" fmla="*/ 854248 w 2247292"/>
                <a:gd name="connsiteY9" fmla="*/ 282520 h 2837515"/>
                <a:gd name="connsiteX10" fmla="*/ 574563 w 2247292"/>
                <a:gd name="connsiteY10" fmla="*/ 687265 h 2837515"/>
                <a:gd name="connsiteX0" fmla="*/ 573382 w 2246111"/>
                <a:gd name="connsiteY0" fmla="*/ 687265 h 2837515"/>
                <a:gd name="connsiteX1" fmla="*/ 320324 w 2246111"/>
                <a:gd name="connsiteY1" fmla="*/ 1089213 h 2837515"/>
                <a:gd name="connsiteX2" fmla="*/ 95851 w 2246111"/>
                <a:gd name="connsiteY2" fmla="*/ 1496380 h 2837515"/>
                <a:gd name="connsiteX3" fmla="*/ 19203 w 2246111"/>
                <a:gd name="connsiteY3" fmla="*/ 2488157 h 2837515"/>
                <a:gd name="connsiteX4" fmla="*/ 438303 w 2246111"/>
                <a:gd name="connsiteY4" fmla="*/ 2837407 h 2837515"/>
                <a:gd name="connsiteX5" fmla="*/ 1433885 w 2246111"/>
                <a:gd name="connsiteY5" fmla="*/ 2461706 h 2837515"/>
                <a:gd name="connsiteX6" fmla="*/ 2185127 w 2246111"/>
                <a:gd name="connsiteY6" fmla="*/ 1677057 h 2837515"/>
                <a:gd name="connsiteX7" fmla="*/ 2129455 w 2246111"/>
                <a:gd name="connsiteY7" fmla="*/ 999706 h 2837515"/>
                <a:gd name="connsiteX8" fmla="*/ 1555903 w 2246111"/>
                <a:gd name="connsiteY8" fmla="*/ 56107 h 2837515"/>
                <a:gd name="connsiteX9" fmla="*/ 853067 w 2246111"/>
                <a:gd name="connsiteY9" fmla="*/ 282520 h 2837515"/>
                <a:gd name="connsiteX10" fmla="*/ 573382 w 2246111"/>
                <a:gd name="connsiteY10" fmla="*/ 687265 h 2837515"/>
                <a:gd name="connsiteX0" fmla="*/ 483358 w 2156087"/>
                <a:gd name="connsiteY0" fmla="*/ 687265 h 2839444"/>
                <a:gd name="connsiteX1" fmla="*/ 230300 w 2156087"/>
                <a:gd name="connsiteY1" fmla="*/ 1089213 h 2839444"/>
                <a:gd name="connsiteX2" fmla="*/ 5827 w 2156087"/>
                <a:gd name="connsiteY2" fmla="*/ 1496380 h 2839444"/>
                <a:gd name="connsiteX3" fmla="*/ 90189 w 2156087"/>
                <a:gd name="connsiteY3" fmla="*/ 2312547 h 2839444"/>
                <a:gd name="connsiteX4" fmla="*/ 348279 w 2156087"/>
                <a:gd name="connsiteY4" fmla="*/ 2837407 h 2839444"/>
                <a:gd name="connsiteX5" fmla="*/ 1343861 w 2156087"/>
                <a:gd name="connsiteY5" fmla="*/ 2461706 h 2839444"/>
                <a:gd name="connsiteX6" fmla="*/ 2095103 w 2156087"/>
                <a:gd name="connsiteY6" fmla="*/ 1677057 h 2839444"/>
                <a:gd name="connsiteX7" fmla="*/ 2039431 w 2156087"/>
                <a:gd name="connsiteY7" fmla="*/ 999706 h 2839444"/>
                <a:gd name="connsiteX8" fmla="*/ 1465879 w 2156087"/>
                <a:gd name="connsiteY8" fmla="*/ 56107 h 2839444"/>
                <a:gd name="connsiteX9" fmla="*/ 763043 w 2156087"/>
                <a:gd name="connsiteY9" fmla="*/ 282520 h 2839444"/>
                <a:gd name="connsiteX10" fmla="*/ 483358 w 2156087"/>
                <a:gd name="connsiteY10" fmla="*/ 687265 h 2839444"/>
                <a:gd name="connsiteX0" fmla="*/ 511283 w 2184012"/>
                <a:gd name="connsiteY0" fmla="*/ 687265 h 2839444"/>
                <a:gd name="connsiteX1" fmla="*/ 258225 w 2184012"/>
                <a:gd name="connsiteY1" fmla="*/ 1089213 h 2839444"/>
                <a:gd name="connsiteX2" fmla="*/ 33752 w 2184012"/>
                <a:gd name="connsiteY2" fmla="*/ 1496380 h 2839444"/>
                <a:gd name="connsiteX3" fmla="*/ 118114 w 2184012"/>
                <a:gd name="connsiteY3" fmla="*/ 2312547 h 2839444"/>
                <a:gd name="connsiteX4" fmla="*/ 376204 w 2184012"/>
                <a:gd name="connsiteY4" fmla="*/ 2837407 h 2839444"/>
                <a:gd name="connsiteX5" fmla="*/ 1371786 w 2184012"/>
                <a:gd name="connsiteY5" fmla="*/ 2461706 h 2839444"/>
                <a:gd name="connsiteX6" fmla="*/ 2123028 w 2184012"/>
                <a:gd name="connsiteY6" fmla="*/ 1677057 h 2839444"/>
                <a:gd name="connsiteX7" fmla="*/ 2067356 w 2184012"/>
                <a:gd name="connsiteY7" fmla="*/ 999706 h 2839444"/>
                <a:gd name="connsiteX8" fmla="*/ 1493804 w 2184012"/>
                <a:gd name="connsiteY8" fmla="*/ 56107 h 2839444"/>
                <a:gd name="connsiteX9" fmla="*/ 790968 w 2184012"/>
                <a:gd name="connsiteY9" fmla="*/ 282520 h 2839444"/>
                <a:gd name="connsiteX10" fmla="*/ 511283 w 2184012"/>
                <a:gd name="connsiteY10" fmla="*/ 687265 h 2839444"/>
                <a:gd name="connsiteX0" fmla="*/ 486113 w 2158842"/>
                <a:gd name="connsiteY0" fmla="*/ 687265 h 2580830"/>
                <a:gd name="connsiteX1" fmla="*/ 233055 w 2158842"/>
                <a:gd name="connsiteY1" fmla="*/ 1089213 h 2580830"/>
                <a:gd name="connsiteX2" fmla="*/ 8582 w 2158842"/>
                <a:gd name="connsiteY2" fmla="*/ 1496380 h 2580830"/>
                <a:gd name="connsiteX3" fmla="*/ 92944 w 2158842"/>
                <a:gd name="connsiteY3" fmla="*/ 2312547 h 2580830"/>
                <a:gd name="connsiteX4" fmla="*/ 516396 w 2158842"/>
                <a:gd name="connsiteY4" fmla="*/ 2563016 h 2580830"/>
                <a:gd name="connsiteX5" fmla="*/ 1346616 w 2158842"/>
                <a:gd name="connsiteY5" fmla="*/ 2461706 h 2580830"/>
                <a:gd name="connsiteX6" fmla="*/ 2097858 w 2158842"/>
                <a:gd name="connsiteY6" fmla="*/ 1677057 h 2580830"/>
                <a:gd name="connsiteX7" fmla="*/ 2042186 w 2158842"/>
                <a:gd name="connsiteY7" fmla="*/ 999706 h 2580830"/>
                <a:gd name="connsiteX8" fmla="*/ 1468634 w 2158842"/>
                <a:gd name="connsiteY8" fmla="*/ 56107 h 2580830"/>
                <a:gd name="connsiteX9" fmla="*/ 765798 w 2158842"/>
                <a:gd name="connsiteY9" fmla="*/ 282520 h 2580830"/>
                <a:gd name="connsiteX10" fmla="*/ 486113 w 2158842"/>
                <a:gd name="connsiteY10" fmla="*/ 687265 h 2580830"/>
                <a:gd name="connsiteX0" fmla="*/ 486113 w 2158842"/>
                <a:gd name="connsiteY0" fmla="*/ 668637 h 2562202"/>
                <a:gd name="connsiteX1" fmla="*/ 233055 w 2158842"/>
                <a:gd name="connsiteY1" fmla="*/ 1070585 h 2562202"/>
                <a:gd name="connsiteX2" fmla="*/ 8582 w 2158842"/>
                <a:gd name="connsiteY2" fmla="*/ 1477752 h 2562202"/>
                <a:gd name="connsiteX3" fmla="*/ 92944 w 2158842"/>
                <a:gd name="connsiteY3" fmla="*/ 2293919 h 2562202"/>
                <a:gd name="connsiteX4" fmla="*/ 516396 w 2158842"/>
                <a:gd name="connsiteY4" fmla="*/ 2544388 h 2562202"/>
                <a:gd name="connsiteX5" fmla="*/ 1346616 w 2158842"/>
                <a:gd name="connsiteY5" fmla="*/ 2443078 h 2562202"/>
                <a:gd name="connsiteX6" fmla="*/ 2097858 w 2158842"/>
                <a:gd name="connsiteY6" fmla="*/ 1658429 h 2562202"/>
                <a:gd name="connsiteX7" fmla="*/ 2042186 w 2158842"/>
                <a:gd name="connsiteY7" fmla="*/ 981078 h 2562202"/>
                <a:gd name="connsiteX8" fmla="*/ 1468634 w 2158842"/>
                <a:gd name="connsiteY8" fmla="*/ 37479 h 2562202"/>
                <a:gd name="connsiteX9" fmla="*/ 783204 w 2158842"/>
                <a:gd name="connsiteY9" fmla="*/ 483404 h 2562202"/>
                <a:gd name="connsiteX10" fmla="*/ 486113 w 2158842"/>
                <a:gd name="connsiteY10" fmla="*/ 668637 h 2562202"/>
                <a:gd name="connsiteX0" fmla="*/ 499168 w 2158842"/>
                <a:gd name="connsiteY0" fmla="*/ 807105 h 2563475"/>
                <a:gd name="connsiteX1" fmla="*/ 233055 w 2158842"/>
                <a:gd name="connsiteY1" fmla="*/ 1071858 h 2563475"/>
                <a:gd name="connsiteX2" fmla="*/ 8582 w 2158842"/>
                <a:gd name="connsiteY2" fmla="*/ 1479025 h 2563475"/>
                <a:gd name="connsiteX3" fmla="*/ 92944 w 2158842"/>
                <a:gd name="connsiteY3" fmla="*/ 2295192 h 2563475"/>
                <a:gd name="connsiteX4" fmla="*/ 516396 w 2158842"/>
                <a:gd name="connsiteY4" fmla="*/ 2545661 h 2563475"/>
                <a:gd name="connsiteX5" fmla="*/ 1346616 w 2158842"/>
                <a:gd name="connsiteY5" fmla="*/ 2444351 h 2563475"/>
                <a:gd name="connsiteX6" fmla="*/ 2097858 w 2158842"/>
                <a:gd name="connsiteY6" fmla="*/ 1659702 h 2563475"/>
                <a:gd name="connsiteX7" fmla="*/ 2042186 w 2158842"/>
                <a:gd name="connsiteY7" fmla="*/ 982351 h 2563475"/>
                <a:gd name="connsiteX8" fmla="*/ 1468634 w 2158842"/>
                <a:gd name="connsiteY8" fmla="*/ 38752 h 2563475"/>
                <a:gd name="connsiteX9" fmla="*/ 783204 w 2158842"/>
                <a:gd name="connsiteY9" fmla="*/ 484677 h 2563475"/>
                <a:gd name="connsiteX10" fmla="*/ 499168 w 2158842"/>
                <a:gd name="connsiteY10" fmla="*/ 807105 h 2563475"/>
                <a:gd name="connsiteX0" fmla="*/ 499168 w 2160767"/>
                <a:gd name="connsiteY0" fmla="*/ 719268 h 2475638"/>
                <a:gd name="connsiteX1" fmla="*/ 233055 w 2160767"/>
                <a:gd name="connsiteY1" fmla="*/ 984021 h 2475638"/>
                <a:gd name="connsiteX2" fmla="*/ 8582 w 2160767"/>
                <a:gd name="connsiteY2" fmla="*/ 1391188 h 2475638"/>
                <a:gd name="connsiteX3" fmla="*/ 92944 w 2160767"/>
                <a:gd name="connsiteY3" fmla="*/ 2207355 h 2475638"/>
                <a:gd name="connsiteX4" fmla="*/ 516396 w 2160767"/>
                <a:gd name="connsiteY4" fmla="*/ 2457824 h 2475638"/>
                <a:gd name="connsiteX5" fmla="*/ 1346616 w 2160767"/>
                <a:gd name="connsiteY5" fmla="*/ 2356514 h 2475638"/>
                <a:gd name="connsiteX6" fmla="*/ 2097858 w 2160767"/>
                <a:gd name="connsiteY6" fmla="*/ 1571865 h 2475638"/>
                <a:gd name="connsiteX7" fmla="*/ 2042186 w 2160767"/>
                <a:gd name="connsiteY7" fmla="*/ 894514 h 2475638"/>
                <a:gd name="connsiteX8" fmla="*/ 1425118 w 2160767"/>
                <a:gd name="connsiteY8" fmla="*/ 44208 h 2475638"/>
                <a:gd name="connsiteX9" fmla="*/ 783204 w 2160767"/>
                <a:gd name="connsiteY9" fmla="*/ 396840 h 2475638"/>
                <a:gd name="connsiteX10" fmla="*/ 499168 w 2160767"/>
                <a:gd name="connsiteY10" fmla="*/ 719268 h 2475638"/>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9168 w 2160767"/>
                <a:gd name="connsiteY0" fmla="*/ 675340 h 2431710"/>
                <a:gd name="connsiteX1" fmla="*/ 233055 w 2160767"/>
                <a:gd name="connsiteY1" fmla="*/ 940093 h 2431710"/>
                <a:gd name="connsiteX2" fmla="*/ 8582 w 2160767"/>
                <a:gd name="connsiteY2" fmla="*/ 1347260 h 2431710"/>
                <a:gd name="connsiteX3" fmla="*/ 92944 w 2160767"/>
                <a:gd name="connsiteY3" fmla="*/ 2163427 h 2431710"/>
                <a:gd name="connsiteX4" fmla="*/ 516396 w 2160767"/>
                <a:gd name="connsiteY4" fmla="*/ 2413896 h 2431710"/>
                <a:gd name="connsiteX5" fmla="*/ 1346616 w 2160767"/>
                <a:gd name="connsiteY5" fmla="*/ 2312586 h 2431710"/>
                <a:gd name="connsiteX6" fmla="*/ 2097858 w 2160767"/>
                <a:gd name="connsiteY6" fmla="*/ 1527937 h 2431710"/>
                <a:gd name="connsiteX7" fmla="*/ 2042186 w 2160767"/>
                <a:gd name="connsiteY7" fmla="*/ 850586 h 2431710"/>
                <a:gd name="connsiteX8" fmla="*/ 1425118 w 2160767"/>
                <a:gd name="connsiteY8" fmla="*/ 280 h 2431710"/>
                <a:gd name="connsiteX9" fmla="*/ 783204 w 2160767"/>
                <a:gd name="connsiteY9" fmla="*/ 352912 h 2431710"/>
                <a:gd name="connsiteX10" fmla="*/ 499168 w 2160767"/>
                <a:gd name="connsiteY10" fmla="*/ 675340 h 2431710"/>
                <a:gd name="connsiteX0" fmla="*/ 491054 w 2152653"/>
                <a:gd name="connsiteY0" fmla="*/ 675340 h 2440196"/>
                <a:gd name="connsiteX1" fmla="*/ 224941 w 2152653"/>
                <a:gd name="connsiteY1" fmla="*/ 940093 h 2440196"/>
                <a:gd name="connsiteX2" fmla="*/ 468 w 2152653"/>
                <a:gd name="connsiteY2" fmla="*/ 1347260 h 2440196"/>
                <a:gd name="connsiteX3" fmla="*/ 176214 w 2152653"/>
                <a:gd name="connsiteY3" fmla="*/ 2048183 h 2440196"/>
                <a:gd name="connsiteX4" fmla="*/ 508282 w 2152653"/>
                <a:gd name="connsiteY4" fmla="*/ 2413896 h 2440196"/>
                <a:gd name="connsiteX5" fmla="*/ 1338502 w 2152653"/>
                <a:gd name="connsiteY5" fmla="*/ 2312586 h 2440196"/>
                <a:gd name="connsiteX6" fmla="*/ 2089744 w 2152653"/>
                <a:gd name="connsiteY6" fmla="*/ 1527937 h 2440196"/>
                <a:gd name="connsiteX7" fmla="*/ 2034072 w 2152653"/>
                <a:gd name="connsiteY7" fmla="*/ 850586 h 2440196"/>
                <a:gd name="connsiteX8" fmla="*/ 1417004 w 2152653"/>
                <a:gd name="connsiteY8" fmla="*/ 280 h 2440196"/>
                <a:gd name="connsiteX9" fmla="*/ 775090 w 2152653"/>
                <a:gd name="connsiteY9" fmla="*/ 352912 h 2440196"/>
                <a:gd name="connsiteX10" fmla="*/ 491054 w 2152653"/>
                <a:gd name="connsiteY10" fmla="*/ 675340 h 2440196"/>
                <a:gd name="connsiteX0" fmla="*/ 492064 w 2153663"/>
                <a:gd name="connsiteY0" fmla="*/ 675340 h 2440196"/>
                <a:gd name="connsiteX1" fmla="*/ 225951 w 2153663"/>
                <a:gd name="connsiteY1" fmla="*/ 940093 h 2440196"/>
                <a:gd name="connsiteX2" fmla="*/ 1478 w 2153663"/>
                <a:gd name="connsiteY2" fmla="*/ 1347260 h 2440196"/>
                <a:gd name="connsiteX3" fmla="*/ 177224 w 2153663"/>
                <a:gd name="connsiteY3" fmla="*/ 2048183 h 2440196"/>
                <a:gd name="connsiteX4" fmla="*/ 509292 w 2153663"/>
                <a:gd name="connsiteY4" fmla="*/ 2413896 h 2440196"/>
                <a:gd name="connsiteX5" fmla="*/ 1339512 w 2153663"/>
                <a:gd name="connsiteY5" fmla="*/ 2312586 h 2440196"/>
                <a:gd name="connsiteX6" fmla="*/ 2090754 w 2153663"/>
                <a:gd name="connsiteY6" fmla="*/ 1527937 h 2440196"/>
                <a:gd name="connsiteX7" fmla="*/ 2035082 w 2153663"/>
                <a:gd name="connsiteY7" fmla="*/ 850586 h 2440196"/>
                <a:gd name="connsiteX8" fmla="*/ 1418014 w 2153663"/>
                <a:gd name="connsiteY8" fmla="*/ 280 h 2440196"/>
                <a:gd name="connsiteX9" fmla="*/ 776100 w 2153663"/>
                <a:gd name="connsiteY9" fmla="*/ 352912 h 2440196"/>
                <a:gd name="connsiteX10" fmla="*/ 492064 w 2153663"/>
                <a:gd name="connsiteY10" fmla="*/ 675340 h 2440196"/>
                <a:gd name="connsiteX0" fmla="*/ 499611 w 2161210"/>
                <a:gd name="connsiteY0" fmla="*/ 675340 h 2440196"/>
                <a:gd name="connsiteX1" fmla="*/ 233498 w 2161210"/>
                <a:gd name="connsiteY1" fmla="*/ 940093 h 2440196"/>
                <a:gd name="connsiteX2" fmla="*/ 9025 w 2161210"/>
                <a:gd name="connsiteY2" fmla="*/ 1347260 h 2440196"/>
                <a:gd name="connsiteX3" fmla="*/ 141254 w 2161210"/>
                <a:gd name="connsiteY3" fmla="*/ 2048183 h 2440196"/>
                <a:gd name="connsiteX4" fmla="*/ 516839 w 2161210"/>
                <a:gd name="connsiteY4" fmla="*/ 2413896 h 2440196"/>
                <a:gd name="connsiteX5" fmla="*/ 1347059 w 2161210"/>
                <a:gd name="connsiteY5" fmla="*/ 2312586 h 2440196"/>
                <a:gd name="connsiteX6" fmla="*/ 2098301 w 2161210"/>
                <a:gd name="connsiteY6" fmla="*/ 1527937 h 2440196"/>
                <a:gd name="connsiteX7" fmla="*/ 2042629 w 2161210"/>
                <a:gd name="connsiteY7" fmla="*/ 850586 h 2440196"/>
                <a:gd name="connsiteX8" fmla="*/ 1425561 w 2161210"/>
                <a:gd name="connsiteY8" fmla="*/ 280 h 2440196"/>
                <a:gd name="connsiteX9" fmla="*/ 783647 w 2161210"/>
                <a:gd name="connsiteY9" fmla="*/ 352912 h 2440196"/>
                <a:gd name="connsiteX10" fmla="*/ 499611 w 2161210"/>
                <a:gd name="connsiteY10" fmla="*/ 675340 h 2440196"/>
                <a:gd name="connsiteX0" fmla="*/ 480217 w 2141816"/>
                <a:gd name="connsiteY0" fmla="*/ 675340 h 2440196"/>
                <a:gd name="connsiteX1" fmla="*/ 214104 w 2141816"/>
                <a:gd name="connsiteY1" fmla="*/ 940093 h 2440196"/>
                <a:gd name="connsiteX2" fmla="*/ 2686 w 2141816"/>
                <a:gd name="connsiteY2" fmla="*/ 1330797 h 2440196"/>
                <a:gd name="connsiteX3" fmla="*/ 121860 w 2141816"/>
                <a:gd name="connsiteY3" fmla="*/ 2048183 h 2440196"/>
                <a:gd name="connsiteX4" fmla="*/ 497445 w 2141816"/>
                <a:gd name="connsiteY4" fmla="*/ 2413896 h 2440196"/>
                <a:gd name="connsiteX5" fmla="*/ 1327665 w 2141816"/>
                <a:gd name="connsiteY5" fmla="*/ 2312586 h 2440196"/>
                <a:gd name="connsiteX6" fmla="*/ 2078907 w 2141816"/>
                <a:gd name="connsiteY6" fmla="*/ 1527937 h 2440196"/>
                <a:gd name="connsiteX7" fmla="*/ 2023235 w 2141816"/>
                <a:gd name="connsiteY7" fmla="*/ 850586 h 2440196"/>
                <a:gd name="connsiteX8" fmla="*/ 1406167 w 2141816"/>
                <a:gd name="connsiteY8" fmla="*/ 280 h 2440196"/>
                <a:gd name="connsiteX9" fmla="*/ 764253 w 2141816"/>
                <a:gd name="connsiteY9" fmla="*/ 352912 h 2440196"/>
                <a:gd name="connsiteX10" fmla="*/ 480217 w 2141816"/>
                <a:gd name="connsiteY10" fmla="*/ 675340 h 2440196"/>
                <a:gd name="connsiteX0" fmla="*/ 508224 w 2169823"/>
                <a:gd name="connsiteY0" fmla="*/ 675340 h 2440196"/>
                <a:gd name="connsiteX1" fmla="*/ 242111 w 2169823"/>
                <a:gd name="connsiteY1" fmla="*/ 940093 h 2440196"/>
                <a:gd name="connsiteX2" fmla="*/ 30693 w 2169823"/>
                <a:gd name="connsiteY2" fmla="*/ 1330797 h 2440196"/>
                <a:gd name="connsiteX3" fmla="*/ 149867 w 2169823"/>
                <a:gd name="connsiteY3" fmla="*/ 2048183 h 2440196"/>
                <a:gd name="connsiteX4" fmla="*/ 525452 w 2169823"/>
                <a:gd name="connsiteY4" fmla="*/ 2413896 h 2440196"/>
                <a:gd name="connsiteX5" fmla="*/ 1355672 w 2169823"/>
                <a:gd name="connsiteY5" fmla="*/ 2312586 h 2440196"/>
                <a:gd name="connsiteX6" fmla="*/ 2106914 w 2169823"/>
                <a:gd name="connsiteY6" fmla="*/ 1527937 h 2440196"/>
                <a:gd name="connsiteX7" fmla="*/ 2051242 w 2169823"/>
                <a:gd name="connsiteY7" fmla="*/ 850586 h 2440196"/>
                <a:gd name="connsiteX8" fmla="*/ 1434174 w 2169823"/>
                <a:gd name="connsiteY8" fmla="*/ 280 h 2440196"/>
                <a:gd name="connsiteX9" fmla="*/ 792260 w 2169823"/>
                <a:gd name="connsiteY9" fmla="*/ 352912 h 2440196"/>
                <a:gd name="connsiteX10" fmla="*/ 508224 w 2169823"/>
                <a:gd name="connsiteY10" fmla="*/ 675340 h 2440196"/>
                <a:gd name="connsiteX0" fmla="*/ 490817 w 2169823"/>
                <a:gd name="connsiteY0" fmla="*/ 631430 h 2440189"/>
                <a:gd name="connsiteX1" fmla="*/ 242111 w 2169823"/>
                <a:gd name="connsiteY1" fmla="*/ 940086 h 2440189"/>
                <a:gd name="connsiteX2" fmla="*/ 30693 w 2169823"/>
                <a:gd name="connsiteY2" fmla="*/ 1330790 h 2440189"/>
                <a:gd name="connsiteX3" fmla="*/ 149867 w 2169823"/>
                <a:gd name="connsiteY3" fmla="*/ 2048176 h 2440189"/>
                <a:gd name="connsiteX4" fmla="*/ 525452 w 2169823"/>
                <a:gd name="connsiteY4" fmla="*/ 2413889 h 2440189"/>
                <a:gd name="connsiteX5" fmla="*/ 1355672 w 2169823"/>
                <a:gd name="connsiteY5" fmla="*/ 2312579 h 2440189"/>
                <a:gd name="connsiteX6" fmla="*/ 2106914 w 2169823"/>
                <a:gd name="connsiteY6" fmla="*/ 1527930 h 2440189"/>
                <a:gd name="connsiteX7" fmla="*/ 2051242 w 2169823"/>
                <a:gd name="connsiteY7" fmla="*/ 850579 h 2440189"/>
                <a:gd name="connsiteX8" fmla="*/ 1434174 w 2169823"/>
                <a:gd name="connsiteY8" fmla="*/ 273 h 2440189"/>
                <a:gd name="connsiteX9" fmla="*/ 792260 w 2169823"/>
                <a:gd name="connsiteY9" fmla="*/ 352905 h 2440189"/>
                <a:gd name="connsiteX10" fmla="*/ 490817 w 2169823"/>
                <a:gd name="connsiteY10" fmla="*/ 631430 h 2440189"/>
                <a:gd name="connsiteX0" fmla="*/ 490817 w 2169823"/>
                <a:gd name="connsiteY0" fmla="*/ 631453 h 2440212"/>
                <a:gd name="connsiteX1" fmla="*/ 242111 w 2169823"/>
                <a:gd name="connsiteY1" fmla="*/ 940109 h 2440212"/>
                <a:gd name="connsiteX2" fmla="*/ 30693 w 2169823"/>
                <a:gd name="connsiteY2" fmla="*/ 1330813 h 2440212"/>
                <a:gd name="connsiteX3" fmla="*/ 149867 w 2169823"/>
                <a:gd name="connsiteY3" fmla="*/ 2048199 h 2440212"/>
                <a:gd name="connsiteX4" fmla="*/ 525452 w 2169823"/>
                <a:gd name="connsiteY4" fmla="*/ 2413912 h 2440212"/>
                <a:gd name="connsiteX5" fmla="*/ 1355672 w 2169823"/>
                <a:gd name="connsiteY5" fmla="*/ 2312602 h 2440212"/>
                <a:gd name="connsiteX6" fmla="*/ 2106914 w 2169823"/>
                <a:gd name="connsiteY6" fmla="*/ 1527953 h 2440212"/>
                <a:gd name="connsiteX7" fmla="*/ 2051242 w 2169823"/>
                <a:gd name="connsiteY7" fmla="*/ 850602 h 2440212"/>
                <a:gd name="connsiteX8" fmla="*/ 1434174 w 2169823"/>
                <a:gd name="connsiteY8" fmla="*/ 296 h 2440212"/>
                <a:gd name="connsiteX9" fmla="*/ 796612 w 2169823"/>
                <a:gd name="connsiteY9" fmla="*/ 330977 h 2440212"/>
                <a:gd name="connsiteX10" fmla="*/ 490817 w 2169823"/>
                <a:gd name="connsiteY10" fmla="*/ 631453 h 2440212"/>
                <a:gd name="connsiteX0" fmla="*/ 492755 w 2171761"/>
                <a:gd name="connsiteY0" fmla="*/ 631453 h 2395533"/>
                <a:gd name="connsiteX1" fmla="*/ 244049 w 2171761"/>
                <a:gd name="connsiteY1" fmla="*/ 940109 h 2395533"/>
                <a:gd name="connsiteX2" fmla="*/ 32631 w 2171761"/>
                <a:gd name="connsiteY2" fmla="*/ 1330813 h 2395533"/>
                <a:gd name="connsiteX3" fmla="*/ 151805 w 2171761"/>
                <a:gd name="connsiteY3" fmla="*/ 2048199 h 2395533"/>
                <a:gd name="connsiteX4" fmla="*/ 610071 w 2171761"/>
                <a:gd name="connsiteY4" fmla="*/ 2342570 h 2395533"/>
                <a:gd name="connsiteX5" fmla="*/ 1357610 w 2171761"/>
                <a:gd name="connsiteY5" fmla="*/ 2312602 h 2395533"/>
                <a:gd name="connsiteX6" fmla="*/ 2108852 w 2171761"/>
                <a:gd name="connsiteY6" fmla="*/ 1527953 h 2395533"/>
                <a:gd name="connsiteX7" fmla="*/ 2053180 w 2171761"/>
                <a:gd name="connsiteY7" fmla="*/ 850602 h 2395533"/>
                <a:gd name="connsiteX8" fmla="*/ 1436112 w 2171761"/>
                <a:gd name="connsiteY8" fmla="*/ 296 h 2395533"/>
                <a:gd name="connsiteX9" fmla="*/ 798550 w 2171761"/>
                <a:gd name="connsiteY9" fmla="*/ 330977 h 2395533"/>
                <a:gd name="connsiteX10" fmla="*/ 492755 w 2171761"/>
                <a:gd name="connsiteY10" fmla="*/ 631453 h 2395533"/>
                <a:gd name="connsiteX0" fmla="*/ 493852 w 2172858"/>
                <a:gd name="connsiteY0" fmla="*/ 631453 h 2382861"/>
                <a:gd name="connsiteX1" fmla="*/ 245146 w 2172858"/>
                <a:gd name="connsiteY1" fmla="*/ 940109 h 2382861"/>
                <a:gd name="connsiteX2" fmla="*/ 33728 w 2172858"/>
                <a:gd name="connsiteY2" fmla="*/ 1330813 h 2382861"/>
                <a:gd name="connsiteX3" fmla="*/ 152902 w 2172858"/>
                <a:gd name="connsiteY3" fmla="*/ 2048199 h 2382861"/>
                <a:gd name="connsiteX4" fmla="*/ 654684 w 2172858"/>
                <a:gd name="connsiteY4" fmla="*/ 2315131 h 2382861"/>
                <a:gd name="connsiteX5" fmla="*/ 1358707 w 2172858"/>
                <a:gd name="connsiteY5" fmla="*/ 2312602 h 2382861"/>
                <a:gd name="connsiteX6" fmla="*/ 2109949 w 2172858"/>
                <a:gd name="connsiteY6" fmla="*/ 1527953 h 2382861"/>
                <a:gd name="connsiteX7" fmla="*/ 2054277 w 2172858"/>
                <a:gd name="connsiteY7" fmla="*/ 850602 h 2382861"/>
                <a:gd name="connsiteX8" fmla="*/ 1437209 w 2172858"/>
                <a:gd name="connsiteY8" fmla="*/ 296 h 2382861"/>
                <a:gd name="connsiteX9" fmla="*/ 799647 w 2172858"/>
                <a:gd name="connsiteY9" fmla="*/ 330977 h 2382861"/>
                <a:gd name="connsiteX10" fmla="*/ 493852 w 2172858"/>
                <a:gd name="connsiteY10" fmla="*/ 631453 h 2382861"/>
                <a:gd name="connsiteX0" fmla="*/ 493852 w 2172858"/>
                <a:gd name="connsiteY0" fmla="*/ 631453 h 2376908"/>
                <a:gd name="connsiteX1" fmla="*/ 245146 w 2172858"/>
                <a:gd name="connsiteY1" fmla="*/ 940109 h 2376908"/>
                <a:gd name="connsiteX2" fmla="*/ 33728 w 2172858"/>
                <a:gd name="connsiteY2" fmla="*/ 1330813 h 2376908"/>
                <a:gd name="connsiteX3" fmla="*/ 152902 w 2172858"/>
                <a:gd name="connsiteY3" fmla="*/ 2048199 h 2376908"/>
                <a:gd name="connsiteX4" fmla="*/ 654684 w 2172858"/>
                <a:gd name="connsiteY4" fmla="*/ 2315131 h 2376908"/>
                <a:gd name="connsiteX5" fmla="*/ 1358707 w 2172858"/>
                <a:gd name="connsiteY5" fmla="*/ 2312602 h 2376908"/>
                <a:gd name="connsiteX6" fmla="*/ 2109949 w 2172858"/>
                <a:gd name="connsiteY6" fmla="*/ 1527953 h 2376908"/>
                <a:gd name="connsiteX7" fmla="*/ 2054277 w 2172858"/>
                <a:gd name="connsiteY7" fmla="*/ 850602 h 2376908"/>
                <a:gd name="connsiteX8" fmla="*/ 1437209 w 2172858"/>
                <a:gd name="connsiteY8" fmla="*/ 296 h 2376908"/>
                <a:gd name="connsiteX9" fmla="*/ 799647 w 2172858"/>
                <a:gd name="connsiteY9" fmla="*/ 330977 h 2376908"/>
                <a:gd name="connsiteX10" fmla="*/ 493852 w 2172858"/>
                <a:gd name="connsiteY10" fmla="*/ 631453 h 2376908"/>
                <a:gd name="connsiteX0" fmla="*/ 493852 w 2173176"/>
                <a:gd name="connsiteY0" fmla="*/ 631453 h 2348919"/>
                <a:gd name="connsiteX1" fmla="*/ 245146 w 2173176"/>
                <a:gd name="connsiteY1" fmla="*/ 940109 h 2348919"/>
                <a:gd name="connsiteX2" fmla="*/ 33728 w 2173176"/>
                <a:gd name="connsiteY2" fmla="*/ 1330813 h 2348919"/>
                <a:gd name="connsiteX3" fmla="*/ 152902 w 2173176"/>
                <a:gd name="connsiteY3" fmla="*/ 2048199 h 2348919"/>
                <a:gd name="connsiteX4" fmla="*/ 654684 w 2173176"/>
                <a:gd name="connsiteY4" fmla="*/ 2315131 h 2348919"/>
                <a:gd name="connsiteX5" fmla="*/ 1354355 w 2173176"/>
                <a:gd name="connsiteY5" fmla="*/ 2257724 h 2348919"/>
                <a:gd name="connsiteX6" fmla="*/ 2109949 w 2173176"/>
                <a:gd name="connsiteY6" fmla="*/ 1527953 h 2348919"/>
                <a:gd name="connsiteX7" fmla="*/ 2054277 w 2173176"/>
                <a:gd name="connsiteY7" fmla="*/ 850602 h 2348919"/>
                <a:gd name="connsiteX8" fmla="*/ 1437209 w 2173176"/>
                <a:gd name="connsiteY8" fmla="*/ 296 h 2348919"/>
                <a:gd name="connsiteX9" fmla="*/ 799647 w 2173176"/>
                <a:gd name="connsiteY9" fmla="*/ 330977 h 2348919"/>
                <a:gd name="connsiteX10" fmla="*/ 493852 w 2173176"/>
                <a:gd name="connsiteY10" fmla="*/ 631453 h 2348919"/>
                <a:gd name="connsiteX0" fmla="*/ 493852 w 2172223"/>
                <a:gd name="connsiteY0" fmla="*/ 631453 h 2375346"/>
                <a:gd name="connsiteX1" fmla="*/ 245146 w 2172223"/>
                <a:gd name="connsiteY1" fmla="*/ 940109 h 2375346"/>
                <a:gd name="connsiteX2" fmla="*/ 33728 w 2172223"/>
                <a:gd name="connsiteY2" fmla="*/ 1330813 h 2375346"/>
                <a:gd name="connsiteX3" fmla="*/ 152902 w 2172223"/>
                <a:gd name="connsiteY3" fmla="*/ 2048199 h 2375346"/>
                <a:gd name="connsiteX4" fmla="*/ 654684 w 2172223"/>
                <a:gd name="connsiteY4" fmla="*/ 2315131 h 2375346"/>
                <a:gd name="connsiteX5" fmla="*/ 1367410 w 2172223"/>
                <a:gd name="connsiteY5" fmla="*/ 2301627 h 2375346"/>
                <a:gd name="connsiteX6" fmla="*/ 2109949 w 2172223"/>
                <a:gd name="connsiteY6" fmla="*/ 1527953 h 2375346"/>
                <a:gd name="connsiteX7" fmla="*/ 2054277 w 2172223"/>
                <a:gd name="connsiteY7" fmla="*/ 850602 h 2375346"/>
                <a:gd name="connsiteX8" fmla="*/ 1437209 w 2172223"/>
                <a:gd name="connsiteY8" fmla="*/ 296 h 2375346"/>
                <a:gd name="connsiteX9" fmla="*/ 799647 w 2172223"/>
                <a:gd name="connsiteY9" fmla="*/ 330977 h 2375346"/>
                <a:gd name="connsiteX10" fmla="*/ 493852 w 2172223"/>
                <a:gd name="connsiteY10" fmla="*/ 631453 h 2375346"/>
                <a:gd name="connsiteX0" fmla="*/ 493852 w 2172223"/>
                <a:gd name="connsiteY0" fmla="*/ 631453 h 2373023"/>
                <a:gd name="connsiteX1" fmla="*/ 245146 w 2172223"/>
                <a:gd name="connsiteY1" fmla="*/ 940109 h 2373023"/>
                <a:gd name="connsiteX2" fmla="*/ 33728 w 2172223"/>
                <a:gd name="connsiteY2" fmla="*/ 1330813 h 2373023"/>
                <a:gd name="connsiteX3" fmla="*/ 152902 w 2172223"/>
                <a:gd name="connsiteY3" fmla="*/ 2048199 h 2373023"/>
                <a:gd name="connsiteX4" fmla="*/ 654684 w 2172223"/>
                <a:gd name="connsiteY4" fmla="*/ 2315131 h 2373023"/>
                <a:gd name="connsiteX5" fmla="*/ 1367410 w 2172223"/>
                <a:gd name="connsiteY5" fmla="*/ 2301627 h 2373023"/>
                <a:gd name="connsiteX6" fmla="*/ 2109949 w 2172223"/>
                <a:gd name="connsiteY6" fmla="*/ 1527953 h 2373023"/>
                <a:gd name="connsiteX7" fmla="*/ 2054277 w 2172223"/>
                <a:gd name="connsiteY7" fmla="*/ 850602 h 2373023"/>
                <a:gd name="connsiteX8" fmla="*/ 1437209 w 2172223"/>
                <a:gd name="connsiteY8" fmla="*/ 296 h 2373023"/>
                <a:gd name="connsiteX9" fmla="*/ 799647 w 2172223"/>
                <a:gd name="connsiteY9" fmla="*/ 330977 h 2373023"/>
                <a:gd name="connsiteX10" fmla="*/ 493852 w 2172223"/>
                <a:gd name="connsiteY10" fmla="*/ 631453 h 2373023"/>
                <a:gd name="connsiteX0" fmla="*/ 493852 w 2172223"/>
                <a:gd name="connsiteY0" fmla="*/ 631453 h 2376514"/>
                <a:gd name="connsiteX1" fmla="*/ 245146 w 2172223"/>
                <a:gd name="connsiteY1" fmla="*/ 940109 h 2376514"/>
                <a:gd name="connsiteX2" fmla="*/ 33728 w 2172223"/>
                <a:gd name="connsiteY2" fmla="*/ 1330813 h 2376514"/>
                <a:gd name="connsiteX3" fmla="*/ 152902 w 2172223"/>
                <a:gd name="connsiteY3" fmla="*/ 2048199 h 2376514"/>
                <a:gd name="connsiteX4" fmla="*/ 654684 w 2172223"/>
                <a:gd name="connsiteY4" fmla="*/ 2315131 h 2376514"/>
                <a:gd name="connsiteX5" fmla="*/ 1367410 w 2172223"/>
                <a:gd name="connsiteY5" fmla="*/ 2301627 h 2376514"/>
                <a:gd name="connsiteX6" fmla="*/ 2109949 w 2172223"/>
                <a:gd name="connsiteY6" fmla="*/ 1527953 h 2376514"/>
                <a:gd name="connsiteX7" fmla="*/ 2054277 w 2172223"/>
                <a:gd name="connsiteY7" fmla="*/ 850602 h 2376514"/>
                <a:gd name="connsiteX8" fmla="*/ 1437209 w 2172223"/>
                <a:gd name="connsiteY8" fmla="*/ 296 h 2376514"/>
                <a:gd name="connsiteX9" fmla="*/ 799647 w 2172223"/>
                <a:gd name="connsiteY9" fmla="*/ 330977 h 2376514"/>
                <a:gd name="connsiteX10" fmla="*/ 493852 w 2172223"/>
                <a:gd name="connsiteY10" fmla="*/ 631453 h 2376514"/>
                <a:gd name="connsiteX0" fmla="*/ 493852 w 2172223"/>
                <a:gd name="connsiteY0" fmla="*/ 631453 h 2387006"/>
                <a:gd name="connsiteX1" fmla="*/ 245146 w 2172223"/>
                <a:gd name="connsiteY1" fmla="*/ 940109 h 2387006"/>
                <a:gd name="connsiteX2" fmla="*/ 33728 w 2172223"/>
                <a:gd name="connsiteY2" fmla="*/ 1330813 h 2387006"/>
                <a:gd name="connsiteX3" fmla="*/ 152902 w 2172223"/>
                <a:gd name="connsiteY3" fmla="*/ 2048199 h 2387006"/>
                <a:gd name="connsiteX4" fmla="*/ 654684 w 2172223"/>
                <a:gd name="connsiteY4" fmla="*/ 2331594 h 2387006"/>
                <a:gd name="connsiteX5" fmla="*/ 1367410 w 2172223"/>
                <a:gd name="connsiteY5" fmla="*/ 2301627 h 2387006"/>
                <a:gd name="connsiteX6" fmla="*/ 2109949 w 2172223"/>
                <a:gd name="connsiteY6" fmla="*/ 1527953 h 2387006"/>
                <a:gd name="connsiteX7" fmla="*/ 2054277 w 2172223"/>
                <a:gd name="connsiteY7" fmla="*/ 850602 h 2387006"/>
                <a:gd name="connsiteX8" fmla="*/ 1437209 w 2172223"/>
                <a:gd name="connsiteY8" fmla="*/ 296 h 2387006"/>
                <a:gd name="connsiteX9" fmla="*/ 799647 w 2172223"/>
                <a:gd name="connsiteY9" fmla="*/ 330977 h 2387006"/>
                <a:gd name="connsiteX10" fmla="*/ 493852 w 2172223"/>
                <a:gd name="connsiteY10" fmla="*/ 631453 h 2387006"/>
                <a:gd name="connsiteX0" fmla="*/ 493852 w 2130386"/>
                <a:gd name="connsiteY0" fmla="*/ 631453 h 2384854"/>
                <a:gd name="connsiteX1" fmla="*/ 245146 w 2130386"/>
                <a:gd name="connsiteY1" fmla="*/ 940109 h 2384854"/>
                <a:gd name="connsiteX2" fmla="*/ 33728 w 2130386"/>
                <a:gd name="connsiteY2" fmla="*/ 1330813 h 2384854"/>
                <a:gd name="connsiteX3" fmla="*/ 152902 w 2130386"/>
                <a:gd name="connsiteY3" fmla="*/ 2048199 h 2384854"/>
                <a:gd name="connsiteX4" fmla="*/ 654684 w 2130386"/>
                <a:gd name="connsiteY4" fmla="*/ 2331594 h 2384854"/>
                <a:gd name="connsiteX5" fmla="*/ 1367410 w 2130386"/>
                <a:gd name="connsiteY5" fmla="*/ 2301627 h 2384854"/>
                <a:gd name="connsiteX6" fmla="*/ 2044674 w 2130386"/>
                <a:gd name="connsiteY6" fmla="*/ 1560880 h 2384854"/>
                <a:gd name="connsiteX7" fmla="*/ 2054277 w 2130386"/>
                <a:gd name="connsiteY7" fmla="*/ 850602 h 2384854"/>
                <a:gd name="connsiteX8" fmla="*/ 1437209 w 2130386"/>
                <a:gd name="connsiteY8" fmla="*/ 296 h 2384854"/>
                <a:gd name="connsiteX9" fmla="*/ 799647 w 2130386"/>
                <a:gd name="connsiteY9" fmla="*/ 330977 h 2384854"/>
                <a:gd name="connsiteX10" fmla="*/ 493852 w 2130386"/>
                <a:gd name="connsiteY10" fmla="*/ 631453 h 2384854"/>
                <a:gd name="connsiteX0" fmla="*/ 493852 w 2140866"/>
                <a:gd name="connsiteY0" fmla="*/ 300585 h 2053986"/>
                <a:gd name="connsiteX1" fmla="*/ 245146 w 2140866"/>
                <a:gd name="connsiteY1" fmla="*/ 609241 h 2053986"/>
                <a:gd name="connsiteX2" fmla="*/ 33728 w 2140866"/>
                <a:gd name="connsiteY2" fmla="*/ 999945 h 2053986"/>
                <a:gd name="connsiteX3" fmla="*/ 152902 w 2140866"/>
                <a:gd name="connsiteY3" fmla="*/ 1717331 h 2053986"/>
                <a:gd name="connsiteX4" fmla="*/ 654684 w 2140866"/>
                <a:gd name="connsiteY4" fmla="*/ 2000726 h 2053986"/>
                <a:gd name="connsiteX5" fmla="*/ 1367410 w 2140866"/>
                <a:gd name="connsiteY5" fmla="*/ 1970759 h 2053986"/>
                <a:gd name="connsiteX6" fmla="*/ 2044674 w 2140866"/>
                <a:gd name="connsiteY6" fmla="*/ 1230012 h 2053986"/>
                <a:gd name="connsiteX7" fmla="*/ 2054277 w 2140866"/>
                <a:gd name="connsiteY7" fmla="*/ 519734 h 2053986"/>
                <a:gd name="connsiteX8" fmla="*/ 1275920 w 2140866"/>
                <a:gd name="connsiteY8" fmla="*/ 263550 h 2053986"/>
                <a:gd name="connsiteX9" fmla="*/ 799647 w 2140866"/>
                <a:gd name="connsiteY9" fmla="*/ 109 h 2053986"/>
                <a:gd name="connsiteX10" fmla="*/ 493852 w 2140866"/>
                <a:gd name="connsiteY10" fmla="*/ 300585 h 2053986"/>
                <a:gd name="connsiteX0" fmla="*/ 493852 w 2140866"/>
                <a:gd name="connsiteY0" fmla="*/ 39032 h 1792433"/>
                <a:gd name="connsiteX1" fmla="*/ 245146 w 2140866"/>
                <a:gd name="connsiteY1" fmla="*/ 347688 h 1792433"/>
                <a:gd name="connsiteX2" fmla="*/ 33728 w 2140866"/>
                <a:gd name="connsiteY2" fmla="*/ 738392 h 1792433"/>
                <a:gd name="connsiteX3" fmla="*/ 152902 w 2140866"/>
                <a:gd name="connsiteY3" fmla="*/ 1455778 h 1792433"/>
                <a:gd name="connsiteX4" fmla="*/ 654684 w 2140866"/>
                <a:gd name="connsiteY4" fmla="*/ 1739173 h 1792433"/>
                <a:gd name="connsiteX5" fmla="*/ 1367410 w 2140866"/>
                <a:gd name="connsiteY5" fmla="*/ 1709206 h 1792433"/>
                <a:gd name="connsiteX6" fmla="*/ 2044674 w 2140866"/>
                <a:gd name="connsiteY6" fmla="*/ 968459 h 1792433"/>
                <a:gd name="connsiteX7" fmla="*/ 2054277 w 2140866"/>
                <a:gd name="connsiteY7" fmla="*/ 258181 h 1792433"/>
                <a:gd name="connsiteX8" fmla="*/ 1275920 w 2140866"/>
                <a:gd name="connsiteY8" fmla="*/ 1997 h 1792433"/>
                <a:gd name="connsiteX9" fmla="*/ 750020 w 2140866"/>
                <a:gd name="connsiteY9" fmla="*/ 27479 h 1792433"/>
                <a:gd name="connsiteX10" fmla="*/ 493852 w 2140866"/>
                <a:gd name="connsiteY10" fmla="*/ 39032 h 1792433"/>
                <a:gd name="connsiteX0" fmla="*/ 452496 w 2140866"/>
                <a:gd name="connsiteY0" fmla="*/ 133874 h 1793680"/>
                <a:gd name="connsiteX1" fmla="*/ 245146 w 2140866"/>
                <a:gd name="connsiteY1" fmla="*/ 348935 h 1793680"/>
                <a:gd name="connsiteX2" fmla="*/ 33728 w 2140866"/>
                <a:gd name="connsiteY2" fmla="*/ 739639 h 1793680"/>
                <a:gd name="connsiteX3" fmla="*/ 152902 w 2140866"/>
                <a:gd name="connsiteY3" fmla="*/ 1457025 h 1793680"/>
                <a:gd name="connsiteX4" fmla="*/ 654684 w 2140866"/>
                <a:gd name="connsiteY4" fmla="*/ 1740420 h 1793680"/>
                <a:gd name="connsiteX5" fmla="*/ 1367410 w 2140866"/>
                <a:gd name="connsiteY5" fmla="*/ 1710453 h 1793680"/>
                <a:gd name="connsiteX6" fmla="*/ 2044674 w 2140866"/>
                <a:gd name="connsiteY6" fmla="*/ 969706 h 1793680"/>
                <a:gd name="connsiteX7" fmla="*/ 2054277 w 2140866"/>
                <a:gd name="connsiteY7" fmla="*/ 259428 h 1793680"/>
                <a:gd name="connsiteX8" fmla="*/ 1275920 w 2140866"/>
                <a:gd name="connsiteY8" fmla="*/ 3244 h 1793680"/>
                <a:gd name="connsiteX9" fmla="*/ 750020 w 2140866"/>
                <a:gd name="connsiteY9" fmla="*/ 28726 h 1793680"/>
                <a:gd name="connsiteX10" fmla="*/ 452496 w 2140866"/>
                <a:gd name="connsiteY10" fmla="*/ 133874 h 1793680"/>
                <a:gd name="connsiteX0" fmla="*/ 421793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421793 w 2110163"/>
                <a:gd name="connsiteY10" fmla="*/ 133874 h 1793680"/>
                <a:gd name="connsiteX0" fmla="*/ 330809 w 2110163"/>
                <a:gd name="connsiteY0" fmla="*/ 133874 h 1793680"/>
                <a:gd name="connsiteX1" fmla="*/ 202036 w 2110163"/>
                <a:gd name="connsiteY1" fmla="*/ 560540 h 1793680"/>
                <a:gd name="connsiteX2" fmla="*/ 3025 w 2110163"/>
                <a:gd name="connsiteY2" fmla="*/ 739639 h 1793680"/>
                <a:gd name="connsiteX3" fmla="*/ 122199 w 2110163"/>
                <a:gd name="connsiteY3" fmla="*/ 1457025 h 1793680"/>
                <a:gd name="connsiteX4" fmla="*/ 623981 w 2110163"/>
                <a:gd name="connsiteY4" fmla="*/ 1740420 h 1793680"/>
                <a:gd name="connsiteX5" fmla="*/ 1336707 w 2110163"/>
                <a:gd name="connsiteY5" fmla="*/ 1710453 h 1793680"/>
                <a:gd name="connsiteX6" fmla="*/ 2013971 w 2110163"/>
                <a:gd name="connsiteY6" fmla="*/ 969706 h 1793680"/>
                <a:gd name="connsiteX7" fmla="*/ 2023574 w 2110163"/>
                <a:gd name="connsiteY7" fmla="*/ 259428 h 1793680"/>
                <a:gd name="connsiteX8" fmla="*/ 1245217 w 2110163"/>
                <a:gd name="connsiteY8" fmla="*/ 3244 h 1793680"/>
                <a:gd name="connsiteX9" fmla="*/ 719317 w 2110163"/>
                <a:gd name="connsiteY9" fmla="*/ 28726 h 1793680"/>
                <a:gd name="connsiteX10" fmla="*/ 330809 w 2110163"/>
                <a:gd name="connsiteY10" fmla="*/ 133874 h 1793680"/>
                <a:gd name="connsiteX0" fmla="*/ 330809 w 2110163"/>
                <a:gd name="connsiteY0" fmla="*/ 130630 h 1790436"/>
                <a:gd name="connsiteX1" fmla="*/ 202036 w 2110163"/>
                <a:gd name="connsiteY1" fmla="*/ 557296 h 1790436"/>
                <a:gd name="connsiteX2" fmla="*/ 3025 w 2110163"/>
                <a:gd name="connsiteY2" fmla="*/ 736395 h 1790436"/>
                <a:gd name="connsiteX3" fmla="*/ 122199 w 2110163"/>
                <a:gd name="connsiteY3" fmla="*/ 1453781 h 1790436"/>
                <a:gd name="connsiteX4" fmla="*/ 623981 w 2110163"/>
                <a:gd name="connsiteY4" fmla="*/ 1737176 h 1790436"/>
                <a:gd name="connsiteX5" fmla="*/ 1336707 w 2110163"/>
                <a:gd name="connsiteY5" fmla="*/ 1707209 h 1790436"/>
                <a:gd name="connsiteX6" fmla="*/ 2013971 w 2110163"/>
                <a:gd name="connsiteY6" fmla="*/ 966462 h 1790436"/>
                <a:gd name="connsiteX7" fmla="*/ 2023574 w 2110163"/>
                <a:gd name="connsiteY7" fmla="*/ 256184 h 1790436"/>
                <a:gd name="connsiteX8" fmla="*/ 1245217 w 2110163"/>
                <a:gd name="connsiteY8" fmla="*/ 0 h 1790436"/>
                <a:gd name="connsiteX9" fmla="*/ 719317 w 2110163"/>
                <a:gd name="connsiteY9" fmla="*/ 13274 h 1790436"/>
                <a:gd name="connsiteX10" fmla="*/ 330809 w 2110163"/>
                <a:gd name="connsiteY10" fmla="*/ 130630 h 1790436"/>
                <a:gd name="connsiteX0" fmla="*/ 327802 w 2107156"/>
                <a:gd name="connsiteY0" fmla="*/ 130630 h 1790436"/>
                <a:gd name="connsiteX1" fmla="*/ 112181 w 2107156"/>
                <a:gd name="connsiteY1" fmla="*/ 524741 h 1790436"/>
                <a:gd name="connsiteX2" fmla="*/ 18 w 2107156"/>
                <a:gd name="connsiteY2" fmla="*/ 736395 h 1790436"/>
                <a:gd name="connsiteX3" fmla="*/ 119192 w 2107156"/>
                <a:gd name="connsiteY3" fmla="*/ 1453781 h 1790436"/>
                <a:gd name="connsiteX4" fmla="*/ 620974 w 2107156"/>
                <a:gd name="connsiteY4" fmla="*/ 1737176 h 1790436"/>
                <a:gd name="connsiteX5" fmla="*/ 1333700 w 2107156"/>
                <a:gd name="connsiteY5" fmla="*/ 1707209 h 1790436"/>
                <a:gd name="connsiteX6" fmla="*/ 2010964 w 2107156"/>
                <a:gd name="connsiteY6" fmla="*/ 966462 h 1790436"/>
                <a:gd name="connsiteX7" fmla="*/ 2020567 w 2107156"/>
                <a:gd name="connsiteY7" fmla="*/ 256184 h 1790436"/>
                <a:gd name="connsiteX8" fmla="*/ 1242210 w 2107156"/>
                <a:gd name="connsiteY8" fmla="*/ 0 h 1790436"/>
                <a:gd name="connsiteX9" fmla="*/ 716310 w 2107156"/>
                <a:gd name="connsiteY9" fmla="*/ 13274 h 1790436"/>
                <a:gd name="connsiteX10" fmla="*/ 327802 w 2107156"/>
                <a:gd name="connsiteY10" fmla="*/ 130630 h 1790436"/>
                <a:gd name="connsiteX0" fmla="*/ 327802 w 2111581"/>
                <a:gd name="connsiteY0" fmla="*/ 119300 h 1779106"/>
                <a:gd name="connsiteX1" fmla="*/ 112181 w 2111581"/>
                <a:gd name="connsiteY1" fmla="*/ 513411 h 1779106"/>
                <a:gd name="connsiteX2" fmla="*/ 18 w 2111581"/>
                <a:gd name="connsiteY2" fmla="*/ 725065 h 1779106"/>
                <a:gd name="connsiteX3" fmla="*/ 119192 w 2111581"/>
                <a:gd name="connsiteY3" fmla="*/ 1442451 h 1779106"/>
                <a:gd name="connsiteX4" fmla="*/ 620974 w 2111581"/>
                <a:gd name="connsiteY4" fmla="*/ 1725846 h 1779106"/>
                <a:gd name="connsiteX5" fmla="*/ 1333700 w 2111581"/>
                <a:gd name="connsiteY5" fmla="*/ 1695879 h 1779106"/>
                <a:gd name="connsiteX6" fmla="*/ 2010964 w 2111581"/>
                <a:gd name="connsiteY6" fmla="*/ 955132 h 1779106"/>
                <a:gd name="connsiteX7" fmla="*/ 2020567 w 2111581"/>
                <a:gd name="connsiteY7" fmla="*/ 244854 h 1779106"/>
                <a:gd name="connsiteX8" fmla="*/ 1176040 w 2111581"/>
                <a:gd name="connsiteY8" fmla="*/ 49710 h 1779106"/>
                <a:gd name="connsiteX9" fmla="*/ 716310 w 2111581"/>
                <a:gd name="connsiteY9" fmla="*/ 1944 h 1779106"/>
                <a:gd name="connsiteX10" fmla="*/ 327802 w 2111581"/>
                <a:gd name="connsiteY10" fmla="*/ 119300 h 1779106"/>
                <a:gd name="connsiteX0" fmla="*/ 327802 w 2046932"/>
                <a:gd name="connsiteY0" fmla="*/ 119300 h 1779106"/>
                <a:gd name="connsiteX1" fmla="*/ 112181 w 2046932"/>
                <a:gd name="connsiteY1" fmla="*/ 513411 h 1779106"/>
                <a:gd name="connsiteX2" fmla="*/ 18 w 2046932"/>
                <a:gd name="connsiteY2" fmla="*/ 725065 h 1779106"/>
                <a:gd name="connsiteX3" fmla="*/ 119192 w 2046932"/>
                <a:gd name="connsiteY3" fmla="*/ 1442451 h 1779106"/>
                <a:gd name="connsiteX4" fmla="*/ 620974 w 2046932"/>
                <a:gd name="connsiteY4" fmla="*/ 1725846 h 1779106"/>
                <a:gd name="connsiteX5" fmla="*/ 1333700 w 2046932"/>
                <a:gd name="connsiteY5" fmla="*/ 1695879 h 1779106"/>
                <a:gd name="connsiteX6" fmla="*/ 2010964 w 2046932"/>
                <a:gd name="connsiteY6" fmla="*/ 955132 h 1779106"/>
                <a:gd name="connsiteX7" fmla="*/ 1871685 w 2046932"/>
                <a:gd name="connsiteY7" fmla="*/ 285547 h 1779106"/>
                <a:gd name="connsiteX8" fmla="*/ 1176040 w 2046932"/>
                <a:gd name="connsiteY8" fmla="*/ 49710 h 1779106"/>
                <a:gd name="connsiteX9" fmla="*/ 716310 w 2046932"/>
                <a:gd name="connsiteY9" fmla="*/ 1944 h 1779106"/>
                <a:gd name="connsiteX10" fmla="*/ 327802 w 2046932"/>
                <a:gd name="connsiteY10" fmla="*/ 119300 h 1779106"/>
                <a:gd name="connsiteX0" fmla="*/ 327802 w 2045915"/>
                <a:gd name="connsiteY0" fmla="*/ 124587 h 1784393"/>
                <a:gd name="connsiteX1" fmla="*/ 112181 w 2045915"/>
                <a:gd name="connsiteY1" fmla="*/ 518698 h 1784393"/>
                <a:gd name="connsiteX2" fmla="*/ 18 w 2045915"/>
                <a:gd name="connsiteY2" fmla="*/ 730352 h 1784393"/>
                <a:gd name="connsiteX3" fmla="*/ 119192 w 2045915"/>
                <a:gd name="connsiteY3" fmla="*/ 1447738 h 1784393"/>
                <a:gd name="connsiteX4" fmla="*/ 620974 w 2045915"/>
                <a:gd name="connsiteY4" fmla="*/ 1731133 h 1784393"/>
                <a:gd name="connsiteX5" fmla="*/ 1333700 w 2045915"/>
                <a:gd name="connsiteY5" fmla="*/ 1701166 h 1784393"/>
                <a:gd name="connsiteX6" fmla="*/ 2010964 w 2045915"/>
                <a:gd name="connsiteY6" fmla="*/ 960419 h 1784393"/>
                <a:gd name="connsiteX7" fmla="*/ 1871685 w 2045915"/>
                <a:gd name="connsiteY7" fmla="*/ 290834 h 1784393"/>
                <a:gd name="connsiteX8" fmla="*/ 1213260 w 2045915"/>
                <a:gd name="connsiteY8" fmla="*/ 22443 h 1784393"/>
                <a:gd name="connsiteX9" fmla="*/ 716310 w 2045915"/>
                <a:gd name="connsiteY9" fmla="*/ 7231 h 1784393"/>
                <a:gd name="connsiteX10" fmla="*/ 327802 w 2045915"/>
                <a:gd name="connsiteY10" fmla="*/ 124587 h 1784393"/>
                <a:gd name="connsiteX0" fmla="*/ 327802 w 2045695"/>
                <a:gd name="connsiteY0" fmla="*/ 129191 h 1788997"/>
                <a:gd name="connsiteX1" fmla="*/ 112181 w 2045695"/>
                <a:gd name="connsiteY1" fmla="*/ 523302 h 1788997"/>
                <a:gd name="connsiteX2" fmla="*/ 18 w 2045695"/>
                <a:gd name="connsiteY2" fmla="*/ 734956 h 1788997"/>
                <a:gd name="connsiteX3" fmla="*/ 119192 w 2045695"/>
                <a:gd name="connsiteY3" fmla="*/ 1452342 h 1788997"/>
                <a:gd name="connsiteX4" fmla="*/ 620974 w 2045695"/>
                <a:gd name="connsiteY4" fmla="*/ 1735737 h 1788997"/>
                <a:gd name="connsiteX5" fmla="*/ 1333700 w 2045695"/>
                <a:gd name="connsiteY5" fmla="*/ 1705770 h 1788997"/>
                <a:gd name="connsiteX6" fmla="*/ 2010964 w 2045695"/>
                <a:gd name="connsiteY6" fmla="*/ 965023 h 1788997"/>
                <a:gd name="connsiteX7" fmla="*/ 1871685 w 2045695"/>
                <a:gd name="connsiteY7" fmla="*/ 295438 h 1788997"/>
                <a:gd name="connsiteX8" fmla="*/ 1221531 w 2045695"/>
                <a:gd name="connsiteY8" fmla="*/ 14839 h 1788997"/>
                <a:gd name="connsiteX9" fmla="*/ 716310 w 2045695"/>
                <a:gd name="connsiteY9" fmla="*/ 11835 h 1788997"/>
                <a:gd name="connsiteX10" fmla="*/ 327802 w 2045695"/>
                <a:gd name="connsiteY10" fmla="*/ 129191 h 1788997"/>
                <a:gd name="connsiteX0" fmla="*/ 327802 w 2042722"/>
                <a:gd name="connsiteY0" fmla="*/ 129191 h 1788997"/>
                <a:gd name="connsiteX1" fmla="*/ 112181 w 2042722"/>
                <a:gd name="connsiteY1" fmla="*/ 523302 h 1788997"/>
                <a:gd name="connsiteX2" fmla="*/ 18 w 2042722"/>
                <a:gd name="connsiteY2" fmla="*/ 734956 h 1788997"/>
                <a:gd name="connsiteX3" fmla="*/ 119192 w 2042722"/>
                <a:gd name="connsiteY3" fmla="*/ 1452342 h 1788997"/>
                <a:gd name="connsiteX4" fmla="*/ 620974 w 2042722"/>
                <a:gd name="connsiteY4" fmla="*/ 1735737 h 1788997"/>
                <a:gd name="connsiteX5" fmla="*/ 1333700 w 2042722"/>
                <a:gd name="connsiteY5" fmla="*/ 1705770 h 1788997"/>
                <a:gd name="connsiteX6" fmla="*/ 2010964 w 2042722"/>
                <a:gd name="connsiteY6" fmla="*/ 965023 h 1788997"/>
                <a:gd name="connsiteX7" fmla="*/ 1859278 w 2042722"/>
                <a:gd name="connsiteY7" fmla="*/ 299507 h 1788997"/>
                <a:gd name="connsiteX8" fmla="*/ 1221531 w 2042722"/>
                <a:gd name="connsiteY8" fmla="*/ 14839 h 1788997"/>
                <a:gd name="connsiteX9" fmla="*/ 716310 w 2042722"/>
                <a:gd name="connsiteY9" fmla="*/ 11835 h 1788997"/>
                <a:gd name="connsiteX10" fmla="*/ 327802 w 2042722"/>
                <a:gd name="connsiteY10" fmla="*/ 129191 h 1788997"/>
                <a:gd name="connsiteX0" fmla="*/ 327802 w 2041024"/>
                <a:gd name="connsiteY0" fmla="*/ 129191 h 1788997"/>
                <a:gd name="connsiteX1" fmla="*/ 112181 w 2041024"/>
                <a:gd name="connsiteY1" fmla="*/ 523302 h 1788997"/>
                <a:gd name="connsiteX2" fmla="*/ 18 w 2041024"/>
                <a:gd name="connsiteY2" fmla="*/ 734956 h 1788997"/>
                <a:gd name="connsiteX3" fmla="*/ 119192 w 2041024"/>
                <a:gd name="connsiteY3" fmla="*/ 1452342 h 1788997"/>
                <a:gd name="connsiteX4" fmla="*/ 620974 w 2041024"/>
                <a:gd name="connsiteY4" fmla="*/ 1735737 h 1788997"/>
                <a:gd name="connsiteX5" fmla="*/ 1333700 w 2041024"/>
                <a:gd name="connsiteY5" fmla="*/ 1705770 h 1788997"/>
                <a:gd name="connsiteX6" fmla="*/ 2010964 w 2041024"/>
                <a:gd name="connsiteY6" fmla="*/ 965023 h 1788997"/>
                <a:gd name="connsiteX7" fmla="*/ 1859278 w 2041024"/>
                <a:gd name="connsiteY7" fmla="*/ 299507 h 1788997"/>
                <a:gd name="connsiteX8" fmla="*/ 1221531 w 2041024"/>
                <a:gd name="connsiteY8" fmla="*/ 14839 h 1788997"/>
                <a:gd name="connsiteX9" fmla="*/ 716310 w 2041024"/>
                <a:gd name="connsiteY9" fmla="*/ 11835 h 1788997"/>
                <a:gd name="connsiteX10" fmla="*/ 327802 w 2041024"/>
                <a:gd name="connsiteY10" fmla="*/ 129191 h 1788997"/>
                <a:gd name="connsiteX0" fmla="*/ 327802 w 2043219"/>
                <a:gd name="connsiteY0" fmla="*/ 119659 h 1779465"/>
                <a:gd name="connsiteX1" fmla="*/ 112181 w 2043219"/>
                <a:gd name="connsiteY1" fmla="*/ 513770 h 1779465"/>
                <a:gd name="connsiteX2" fmla="*/ 18 w 2043219"/>
                <a:gd name="connsiteY2" fmla="*/ 725424 h 1779465"/>
                <a:gd name="connsiteX3" fmla="*/ 119192 w 2043219"/>
                <a:gd name="connsiteY3" fmla="*/ 1442810 h 1779465"/>
                <a:gd name="connsiteX4" fmla="*/ 620974 w 2043219"/>
                <a:gd name="connsiteY4" fmla="*/ 1726205 h 1779465"/>
                <a:gd name="connsiteX5" fmla="*/ 1333700 w 2043219"/>
                <a:gd name="connsiteY5" fmla="*/ 1696238 h 1779465"/>
                <a:gd name="connsiteX6" fmla="*/ 2010964 w 2043219"/>
                <a:gd name="connsiteY6" fmla="*/ 955491 h 1779465"/>
                <a:gd name="connsiteX7" fmla="*/ 1859278 w 2043219"/>
                <a:gd name="connsiteY7" fmla="*/ 289975 h 1779465"/>
                <a:gd name="connsiteX8" fmla="*/ 1200853 w 2043219"/>
                <a:gd name="connsiteY8" fmla="*/ 46000 h 1779465"/>
                <a:gd name="connsiteX9" fmla="*/ 716310 w 2043219"/>
                <a:gd name="connsiteY9" fmla="*/ 2303 h 1779465"/>
                <a:gd name="connsiteX10" fmla="*/ 327802 w 2043219"/>
                <a:gd name="connsiteY10" fmla="*/ 119659 h 1779465"/>
                <a:gd name="connsiteX0" fmla="*/ 327802 w 2043219"/>
                <a:gd name="connsiteY0" fmla="*/ 78305 h 1738111"/>
                <a:gd name="connsiteX1" fmla="*/ 112181 w 2043219"/>
                <a:gd name="connsiteY1" fmla="*/ 472416 h 1738111"/>
                <a:gd name="connsiteX2" fmla="*/ 18 w 2043219"/>
                <a:gd name="connsiteY2" fmla="*/ 684070 h 1738111"/>
                <a:gd name="connsiteX3" fmla="*/ 119192 w 2043219"/>
                <a:gd name="connsiteY3" fmla="*/ 1401456 h 1738111"/>
                <a:gd name="connsiteX4" fmla="*/ 620974 w 2043219"/>
                <a:gd name="connsiteY4" fmla="*/ 1684851 h 1738111"/>
                <a:gd name="connsiteX5" fmla="*/ 1333700 w 2043219"/>
                <a:gd name="connsiteY5" fmla="*/ 1654884 h 1738111"/>
                <a:gd name="connsiteX6" fmla="*/ 2010964 w 2043219"/>
                <a:gd name="connsiteY6" fmla="*/ 914137 h 1738111"/>
                <a:gd name="connsiteX7" fmla="*/ 1859278 w 2043219"/>
                <a:gd name="connsiteY7" fmla="*/ 248621 h 1738111"/>
                <a:gd name="connsiteX8" fmla="*/ 1200853 w 2043219"/>
                <a:gd name="connsiteY8" fmla="*/ 4646 h 1738111"/>
                <a:gd name="connsiteX9" fmla="*/ 741124 w 2043219"/>
                <a:gd name="connsiteY9" fmla="*/ 30128 h 1738111"/>
                <a:gd name="connsiteX10" fmla="*/ 327802 w 2043219"/>
                <a:gd name="connsiteY10" fmla="*/ 78305 h 1738111"/>
                <a:gd name="connsiteX0" fmla="*/ 327802 w 2042722"/>
                <a:gd name="connsiteY0" fmla="*/ 93438 h 1753244"/>
                <a:gd name="connsiteX1" fmla="*/ 112181 w 2042722"/>
                <a:gd name="connsiteY1" fmla="*/ 487549 h 1753244"/>
                <a:gd name="connsiteX2" fmla="*/ 18 w 2042722"/>
                <a:gd name="connsiteY2" fmla="*/ 699203 h 1753244"/>
                <a:gd name="connsiteX3" fmla="*/ 119192 w 2042722"/>
                <a:gd name="connsiteY3" fmla="*/ 1416589 h 1753244"/>
                <a:gd name="connsiteX4" fmla="*/ 620974 w 2042722"/>
                <a:gd name="connsiteY4" fmla="*/ 1699984 h 1753244"/>
                <a:gd name="connsiteX5" fmla="*/ 1333700 w 2042722"/>
                <a:gd name="connsiteY5" fmla="*/ 1670017 h 1753244"/>
                <a:gd name="connsiteX6" fmla="*/ 2010964 w 2042722"/>
                <a:gd name="connsiteY6" fmla="*/ 929270 h 1753244"/>
                <a:gd name="connsiteX7" fmla="*/ 1859278 w 2042722"/>
                <a:gd name="connsiteY7" fmla="*/ 263754 h 1753244"/>
                <a:gd name="connsiteX8" fmla="*/ 1221531 w 2042722"/>
                <a:gd name="connsiteY8" fmla="*/ 3501 h 1753244"/>
                <a:gd name="connsiteX9" fmla="*/ 741124 w 2042722"/>
                <a:gd name="connsiteY9" fmla="*/ 45261 h 1753244"/>
                <a:gd name="connsiteX10" fmla="*/ 327802 w 2042722"/>
                <a:gd name="connsiteY10" fmla="*/ 93438 h 1753244"/>
                <a:gd name="connsiteX0" fmla="*/ 327802 w 2042140"/>
                <a:gd name="connsiteY0" fmla="*/ 98076 h 1757882"/>
                <a:gd name="connsiteX1" fmla="*/ 112181 w 2042140"/>
                <a:gd name="connsiteY1" fmla="*/ 492187 h 1757882"/>
                <a:gd name="connsiteX2" fmla="*/ 18 w 2042140"/>
                <a:gd name="connsiteY2" fmla="*/ 703841 h 1757882"/>
                <a:gd name="connsiteX3" fmla="*/ 119192 w 2042140"/>
                <a:gd name="connsiteY3" fmla="*/ 1421227 h 1757882"/>
                <a:gd name="connsiteX4" fmla="*/ 620974 w 2042140"/>
                <a:gd name="connsiteY4" fmla="*/ 1704622 h 1757882"/>
                <a:gd name="connsiteX5" fmla="*/ 1333700 w 2042140"/>
                <a:gd name="connsiteY5" fmla="*/ 1674655 h 1757882"/>
                <a:gd name="connsiteX6" fmla="*/ 2010964 w 2042140"/>
                <a:gd name="connsiteY6" fmla="*/ 933908 h 1757882"/>
                <a:gd name="connsiteX7" fmla="*/ 1859278 w 2042140"/>
                <a:gd name="connsiteY7" fmla="*/ 268392 h 1757882"/>
                <a:gd name="connsiteX8" fmla="*/ 1246345 w 2042140"/>
                <a:gd name="connsiteY8" fmla="*/ 0 h 1757882"/>
                <a:gd name="connsiteX9" fmla="*/ 741124 w 2042140"/>
                <a:gd name="connsiteY9" fmla="*/ 49899 h 1757882"/>
                <a:gd name="connsiteX10" fmla="*/ 327802 w 2042140"/>
                <a:gd name="connsiteY10" fmla="*/ 98076 h 1757882"/>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741124 w 2042140"/>
                <a:gd name="connsiteY9" fmla="*/ 62107 h 1770090"/>
                <a:gd name="connsiteX10" fmla="*/ 327802 w 2042140"/>
                <a:gd name="connsiteY10" fmla="*/ 110284 h 1770090"/>
                <a:gd name="connsiteX0" fmla="*/ 327802 w 2042140"/>
                <a:gd name="connsiteY0" fmla="*/ 110284 h 1770090"/>
                <a:gd name="connsiteX1" fmla="*/ 112181 w 2042140"/>
                <a:gd name="connsiteY1" fmla="*/ 504395 h 1770090"/>
                <a:gd name="connsiteX2" fmla="*/ 18 w 2042140"/>
                <a:gd name="connsiteY2" fmla="*/ 716049 h 1770090"/>
                <a:gd name="connsiteX3" fmla="*/ 119192 w 2042140"/>
                <a:gd name="connsiteY3" fmla="*/ 1433435 h 1770090"/>
                <a:gd name="connsiteX4" fmla="*/ 620974 w 2042140"/>
                <a:gd name="connsiteY4" fmla="*/ 1716830 h 1770090"/>
                <a:gd name="connsiteX5" fmla="*/ 1333700 w 2042140"/>
                <a:gd name="connsiteY5" fmla="*/ 1686863 h 1770090"/>
                <a:gd name="connsiteX6" fmla="*/ 2010964 w 2042140"/>
                <a:gd name="connsiteY6" fmla="*/ 946116 h 1770090"/>
                <a:gd name="connsiteX7" fmla="*/ 1859278 w 2042140"/>
                <a:gd name="connsiteY7" fmla="*/ 280600 h 1770090"/>
                <a:gd name="connsiteX8" fmla="*/ 1246345 w 2042140"/>
                <a:gd name="connsiteY8" fmla="*/ 0 h 1770090"/>
                <a:gd name="connsiteX9" fmla="*/ 699768 w 2042140"/>
                <a:gd name="connsiteY9" fmla="*/ 62107 h 1770090"/>
                <a:gd name="connsiteX10" fmla="*/ 327802 w 2042140"/>
                <a:gd name="connsiteY10" fmla="*/ 110284 h 1770090"/>
                <a:gd name="connsiteX0" fmla="*/ 269900 w 2042137"/>
                <a:gd name="connsiteY0" fmla="*/ 175393 h 1770090"/>
                <a:gd name="connsiteX1" fmla="*/ 112178 w 2042137"/>
                <a:gd name="connsiteY1" fmla="*/ 504395 h 1770090"/>
                <a:gd name="connsiteX2" fmla="*/ 15 w 2042137"/>
                <a:gd name="connsiteY2" fmla="*/ 716049 h 1770090"/>
                <a:gd name="connsiteX3" fmla="*/ 119189 w 2042137"/>
                <a:gd name="connsiteY3" fmla="*/ 1433435 h 1770090"/>
                <a:gd name="connsiteX4" fmla="*/ 620971 w 2042137"/>
                <a:gd name="connsiteY4" fmla="*/ 1716830 h 1770090"/>
                <a:gd name="connsiteX5" fmla="*/ 1333697 w 2042137"/>
                <a:gd name="connsiteY5" fmla="*/ 1686863 h 1770090"/>
                <a:gd name="connsiteX6" fmla="*/ 2010961 w 2042137"/>
                <a:gd name="connsiteY6" fmla="*/ 946116 h 1770090"/>
                <a:gd name="connsiteX7" fmla="*/ 1859275 w 2042137"/>
                <a:gd name="connsiteY7" fmla="*/ 280600 h 1770090"/>
                <a:gd name="connsiteX8" fmla="*/ 1246342 w 2042137"/>
                <a:gd name="connsiteY8" fmla="*/ 0 h 1770090"/>
                <a:gd name="connsiteX9" fmla="*/ 699765 w 2042137"/>
                <a:gd name="connsiteY9" fmla="*/ 62107 h 1770090"/>
                <a:gd name="connsiteX10" fmla="*/ 269900 w 2042137"/>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274541 w 2046778"/>
                <a:gd name="connsiteY0" fmla="*/ 175393 h 1770090"/>
                <a:gd name="connsiteX1" fmla="*/ 232616 w 2046778"/>
                <a:gd name="connsiteY1" fmla="*/ 536950 h 1770090"/>
                <a:gd name="connsiteX2" fmla="*/ 4656 w 2046778"/>
                <a:gd name="connsiteY2" fmla="*/ 716049 h 1770090"/>
                <a:gd name="connsiteX3" fmla="*/ 123830 w 2046778"/>
                <a:gd name="connsiteY3" fmla="*/ 1433435 h 1770090"/>
                <a:gd name="connsiteX4" fmla="*/ 625612 w 2046778"/>
                <a:gd name="connsiteY4" fmla="*/ 1716830 h 1770090"/>
                <a:gd name="connsiteX5" fmla="*/ 1338338 w 2046778"/>
                <a:gd name="connsiteY5" fmla="*/ 1686863 h 1770090"/>
                <a:gd name="connsiteX6" fmla="*/ 2015602 w 2046778"/>
                <a:gd name="connsiteY6" fmla="*/ 946116 h 1770090"/>
                <a:gd name="connsiteX7" fmla="*/ 1863916 w 2046778"/>
                <a:gd name="connsiteY7" fmla="*/ 280600 h 1770090"/>
                <a:gd name="connsiteX8" fmla="*/ 1250983 w 2046778"/>
                <a:gd name="connsiteY8" fmla="*/ 0 h 1770090"/>
                <a:gd name="connsiteX9" fmla="*/ 704406 w 2046778"/>
                <a:gd name="connsiteY9" fmla="*/ 62107 h 1770090"/>
                <a:gd name="connsiteX10" fmla="*/ 274541 w 2046778"/>
                <a:gd name="connsiteY10" fmla="*/ 175393 h 1770090"/>
                <a:gd name="connsiteX0" fmla="*/ 169184 w 1941421"/>
                <a:gd name="connsiteY0" fmla="*/ 175393 h 1770090"/>
                <a:gd name="connsiteX1" fmla="*/ 127259 w 1941421"/>
                <a:gd name="connsiteY1" fmla="*/ 536950 h 1770090"/>
                <a:gd name="connsiteX2" fmla="*/ 110215 w 1941421"/>
                <a:gd name="connsiteY2" fmla="*/ 911377 h 1770090"/>
                <a:gd name="connsiteX3" fmla="*/ 18473 w 1941421"/>
                <a:gd name="connsiteY3" fmla="*/ 1433435 h 1770090"/>
                <a:gd name="connsiteX4" fmla="*/ 520255 w 1941421"/>
                <a:gd name="connsiteY4" fmla="*/ 1716830 h 1770090"/>
                <a:gd name="connsiteX5" fmla="*/ 1232981 w 1941421"/>
                <a:gd name="connsiteY5" fmla="*/ 1686863 h 1770090"/>
                <a:gd name="connsiteX6" fmla="*/ 1910245 w 1941421"/>
                <a:gd name="connsiteY6" fmla="*/ 946116 h 1770090"/>
                <a:gd name="connsiteX7" fmla="*/ 1758559 w 1941421"/>
                <a:gd name="connsiteY7" fmla="*/ 280600 h 1770090"/>
                <a:gd name="connsiteX8" fmla="*/ 1145626 w 1941421"/>
                <a:gd name="connsiteY8" fmla="*/ 0 h 1770090"/>
                <a:gd name="connsiteX9" fmla="*/ 599049 w 1941421"/>
                <a:gd name="connsiteY9" fmla="*/ 62107 h 1770090"/>
                <a:gd name="connsiteX10" fmla="*/ 169184 w 1941421"/>
                <a:gd name="connsiteY10" fmla="*/ 175393 h 1770090"/>
                <a:gd name="connsiteX0" fmla="*/ 237753 w 2009990"/>
                <a:gd name="connsiteY0" fmla="*/ 175393 h 1770090"/>
                <a:gd name="connsiteX1" fmla="*/ 195828 w 2009990"/>
                <a:gd name="connsiteY1" fmla="*/ 536950 h 1770090"/>
                <a:gd name="connsiteX2" fmla="*/ 9501 w 2009990"/>
                <a:gd name="connsiteY2" fmla="*/ 863726 h 1770090"/>
                <a:gd name="connsiteX3" fmla="*/ 87042 w 2009990"/>
                <a:gd name="connsiteY3" fmla="*/ 1433435 h 1770090"/>
                <a:gd name="connsiteX4" fmla="*/ 588824 w 2009990"/>
                <a:gd name="connsiteY4" fmla="*/ 1716830 h 1770090"/>
                <a:gd name="connsiteX5" fmla="*/ 1301550 w 2009990"/>
                <a:gd name="connsiteY5" fmla="*/ 1686863 h 1770090"/>
                <a:gd name="connsiteX6" fmla="*/ 1978814 w 2009990"/>
                <a:gd name="connsiteY6" fmla="*/ 946116 h 1770090"/>
                <a:gd name="connsiteX7" fmla="*/ 1827128 w 2009990"/>
                <a:gd name="connsiteY7" fmla="*/ 280600 h 1770090"/>
                <a:gd name="connsiteX8" fmla="*/ 1214195 w 2009990"/>
                <a:gd name="connsiteY8" fmla="*/ 0 h 1770090"/>
                <a:gd name="connsiteX9" fmla="*/ 667618 w 2009990"/>
                <a:gd name="connsiteY9" fmla="*/ 62107 h 1770090"/>
                <a:gd name="connsiteX10" fmla="*/ 237753 w 2009990"/>
                <a:gd name="connsiteY10" fmla="*/ 175393 h 1770090"/>
                <a:gd name="connsiteX0" fmla="*/ 255505 w 2027742"/>
                <a:gd name="connsiteY0" fmla="*/ 175393 h 1770090"/>
                <a:gd name="connsiteX1" fmla="*/ 213580 w 2027742"/>
                <a:gd name="connsiteY1" fmla="*/ 536950 h 1770090"/>
                <a:gd name="connsiteX2" fmla="*/ 6425 w 2027742"/>
                <a:gd name="connsiteY2" fmla="*/ 859427 h 1770090"/>
                <a:gd name="connsiteX3" fmla="*/ 104794 w 2027742"/>
                <a:gd name="connsiteY3" fmla="*/ 1433435 h 1770090"/>
                <a:gd name="connsiteX4" fmla="*/ 606576 w 2027742"/>
                <a:gd name="connsiteY4" fmla="*/ 1716830 h 1770090"/>
                <a:gd name="connsiteX5" fmla="*/ 1319302 w 2027742"/>
                <a:gd name="connsiteY5" fmla="*/ 1686863 h 1770090"/>
                <a:gd name="connsiteX6" fmla="*/ 1996566 w 2027742"/>
                <a:gd name="connsiteY6" fmla="*/ 946116 h 1770090"/>
                <a:gd name="connsiteX7" fmla="*/ 1844880 w 2027742"/>
                <a:gd name="connsiteY7" fmla="*/ 280600 h 1770090"/>
                <a:gd name="connsiteX8" fmla="*/ 1231947 w 2027742"/>
                <a:gd name="connsiteY8" fmla="*/ 0 h 1770090"/>
                <a:gd name="connsiteX9" fmla="*/ 685370 w 2027742"/>
                <a:gd name="connsiteY9" fmla="*/ 62107 h 1770090"/>
                <a:gd name="connsiteX10" fmla="*/ 255505 w 2027742"/>
                <a:gd name="connsiteY10" fmla="*/ 175393 h 177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42" h="1770090">
                  <a:moveTo>
                    <a:pt x="255505" y="175393"/>
                  </a:moveTo>
                  <a:cubicBezTo>
                    <a:pt x="176873" y="254534"/>
                    <a:pt x="255093" y="422944"/>
                    <a:pt x="213580" y="536950"/>
                  </a:cubicBezTo>
                  <a:cubicBezTo>
                    <a:pt x="172067" y="650956"/>
                    <a:pt x="24556" y="710013"/>
                    <a:pt x="6425" y="859427"/>
                  </a:cubicBezTo>
                  <a:cubicBezTo>
                    <a:pt x="-11706" y="1008841"/>
                    <a:pt x="4769" y="1290534"/>
                    <a:pt x="104794" y="1433435"/>
                  </a:cubicBezTo>
                  <a:cubicBezTo>
                    <a:pt x="204819" y="1576336"/>
                    <a:pt x="412861" y="1663616"/>
                    <a:pt x="606576" y="1716830"/>
                  </a:cubicBezTo>
                  <a:cubicBezTo>
                    <a:pt x="800291" y="1770044"/>
                    <a:pt x="1087637" y="1815315"/>
                    <a:pt x="1319302" y="1686863"/>
                  </a:cubicBezTo>
                  <a:cubicBezTo>
                    <a:pt x="1550967" y="1558411"/>
                    <a:pt x="1908970" y="1180493"/>
                    <a:pt x="1996566" y="946116"/>
                  </a:cubicBezTo>
                  <a:cubicBezTo>
                    <a:pt x="2084162" y="711739"/>
                    <a:pt x="1972316" y="438286"/>
                    <a:pt x="1844880" y="280600"/>
                  </a:cubicBezTo>
                  <a:cubicBezTo>
                    <a:pt x="1717444" y="122914"/>
                    <a:pt x="1579224" y="4308"/>
                    <a:pt x="1231947" y="0"/>
                  </a:cubicBezTo>
                  <a:cubicBezTo>
                    <a:pt x="1049755" y="20702"/>
                    <a:pt x="848110" y="32875"/>
                    <a:pt x="685370" y="62107"/>
                  </a:cubicBezTo>
                  <a:cubicBezTo>
                    <a:pt x="522630" y="91339"/>
                    <a:pt x="334137" y="96253"/>
                    <a:pt x="255505" y="175393"/>
                  </a:cubicBezTo>
                  <a:close/>
                </a:path>
              </a:pathLst>
            </a:custGeom>
            <a:noFill/>
            <a:ln w="28575">
              <a:solidFill>
                <a:srgbClr val="EB62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4B58FED-73D4-179E-59FC-7A9DEE739D10}"/>
                </a:ext>
              </a:extLst>
            </p:cNvPr>
            <p:cNvSpPr txBox="1"/>
            <p:nvPr/>
          </p:nvSpPr>
          <p:spPr>
            <a:xfrm>
              <a:off x="275577" y="4310893"/>
              <a:ext cx="724878" cy="369332"/>
            </a:xfrm>
            <a:prstGeom prst="rect">
              <a:avLst/>
            </a:prstGeom>
            <a:solidFill>
              <a:schemeClr val="bg2"/>
            </a:solidFill>
          </p:spPr>
          <p:txBody>
            <a:bodyPr wrap="none" rtlCol="0">
              <a:spAutoFit/>
            </a:bodyPr>
            <a:lstStyle/>
            <a:p>
              <a:pPr algn="l"/>
              <a:r>
                <a:rPr lang="en-US" i="1">
                  <a:solidFill>
                    <a:srgbClr val="EB6235"/>
                  </a:solidFill>
                  <a:latin typeface="Segoe UI Semibold" panose="020B0702040204020203" pitchFamily="34" charset="0"/>
                  <a:cs typeface="Segoe UI Semibold" panose="020B0702040204020203" pitchFamily="34" charset="0"/>
                </a:rPr>
                <a:t>k = 4</a:t>
              </a:r>
            </a:p>
          </p:txBody>
        </p:sp>
      </p:grpSp>
      <p:sp>
        <p:nvSpPr>
          <p:cNvPr id="70" name="Rectangle 69">
            <a:extLst>
              <a:ext uri="{FF2B5EF4-FFF2-40B4-BE49-F238E27FC236}">
                <a16:creationId xmlns:a16="http://schemas.microsoft.com/office/drawing/2014/main" id="{83497548-3918-B9A2-CA0E-47068E946979}"/>
              </a:ext>
            </a:extLst>
          </p:cNvPr>
          <p:cNvSpPr/>
          <p:nvPr/>
        </p:nvSpPr>
        <p:spPr>
          <a:xfrm>
            <a:off x="7420685" y="3023928"/>
            <a:ext cx="703865" cy="626449"/>
          </a:xfrm>
          <a:prstGeom prst="rect">
            <a:avLst/>
          </a:prstGeom>
          <a:solidFill>
            <a:srgbClr val="E09B24"/>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b="1" i="1">
                <a:solidFill>
                  <a:schemeClr val="tx1"/>
                </a:solidFill>
                <a:latin typeface="Segoe UI Semibold" panose="020B0702040204020203" pitchFamily="34" charset="0"/>
                <a:cs typeface="Segoe UI Semibold" panose="020B0702040204020203" pitchFamily="34" charset="0"/>
              </a:rPr>
              <a:t>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F95C8FB-F648-F363-9415-6CC6B0372363}"/>
                  </a:ext>
                </a:extLst>
              </p:cNvPr>
              <p:cNvSpPr/>
              <p:nvPr/>
            </p:nvSpPr>
            <p:spPr>
              <a:xfrm>
                <a:off x="6191667" y="3016992"/>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cs typeface="Segoe UI Semibold" panose="020B0702040204020203" pitchFamily="34" charset="0"/>
                            </a:rPr>
                          </m:ctrlPr>
                        </m:sSubPr>
                        <m:e>
                          <m:r>
                            <a:rPr lang="en-US" b="1" i="1" smtClean="0">
                              <a:solidFill>
                                <a:schemeClr val="tx1"/>
                              </a:solidFill>
                              <a:latin typeface="Cambria Math" panose="02040503050406030204" pitchFamily="18" charset="0"/>
                              <a:cs typeface="Segoe UI Semibold" panose="020B0702040204020203" pitchFamily="34" charset="0"/>
                            </a:rPr>
                            <m:t>𝝆</m:t>
                          </m:r>
                        </m:e>
                        <m:sub>
                          <m:r>
                            <a:rPr lang="en-US" b="1" i="1" smtClean="0">
                              <a:solidFill>
                                <a:schemeClr val="tx1"/>
                              </a:solidFill>
                              <a:latin typeface="Cambria Math" panose="02040503050406030204" pitchFamily="18" charset="0"/>
                              <a:cs typeface="Segoe UI Semibold" panose="020B0702040204020203" pitchFamily="34" charset="0"/>
                            </a:rPr>
                            <m:t>𝒌</m:t>
                          </m:r>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71" name="Rectangle 70">
                <a:extLst>
                  <a:ext uri="{FF2B5EF4-FFF2-40B4-BE49-F238E27FC236}">
                    <a16:creationId xmlns:a16="http://schemas.microsoft.com/office/drawing/2014/main" id="{DF95C8FB-F648-F363-9415-6CC6B0372363}"/>
                  </a:ext>
                </a:extLst>
              </p:cNvPr>
              <p:cNvSpPr>
                <a:spLocks noRot="1" noChangeAspect="1" noMove="1" noResize="1" noEditPoints="1" noAdjustHandles="1" noChangeArrowheads="1" noChangeShapeType="1" noTextEdit="1"/>
              </p:cNvSpPr>
              <p:nvPr/>
            </p:nvSpPr>
            <p:spPr>
              <a:xfrm>
                <a:off x="6191667" y="3016992"/>
                <a:ext cx="703865" cy="626449"/>
              </a:xfrm>
              <a:prstGeom prst="rect">
                <a:avLst/>
              </a:prstGeom>
              <a:blipFill>
                <a:blip r:embed="rId2"/>
                <a:stretch>
                  <a:fillRect/>
                </a:stretch>
              </a:blipFill>
              <a:ln w="28575">
                <a:solidFill>
                  <a:schemeClr val="tx1"/>
                </a:solid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F24280D5-586E-613F-C55D-CD38B27E9602}"/>
              </a:ext>
            </a:extLst>
          </p:cNvPr>
          <p:cNvCxnSpPr>
            <a:cxnSpLocks/>
            <a:stCxn id="71" idx="3"/>
            <a:endCxn id="70" idx="1"/>
          </p:cNvCxnSpPr>
          <p:nvPr/>
        </p:nvCxnSpPr>
        <p:spPr>
          <a:xfrm>
            <a:off x="6895532" y="3330217"/>
            <a:ext cx="525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0FFC5D5-F8C7-A71C-2781-A7C1D9CD1A42}"/>
              </a:ext>
            </a:extLst>
          </p:cNvPr>
          <p:cNvCxnSpPr>
            <a:cxnSpLocks/>
            <a:endCxn id="71" idx="1"/>
          </p:cNvCxnSpPr>
          <p:nvPr/>
        </p:nvCxnSpPr>
        <p:spPr>
          <a:xfrm flipV="1">
            <a:off x="5652075" y="3330217"/>
            <a:ext cx="5212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9741991-28B4-0D9B-69C9-F5305D7869F0}"/>
              </a:ext>
            </a:extLst>
          </p:cNvPr>
          <p:cNvCxnSpPr>
            <a:cxnSpLocks/>
            <a:stCxn id="70" idx="3"/>
          </p:cNvCxnSpPr>
          <p:nvPr/>
        </p:nvCxnSpPr>
        <p:spPr>
          <a:xfrm flipV="1">
            <a:off x="8124550" y="3334109"/>
            <a:ext cx="521208" cy="3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5CC19FD-6403-146A-58AB-6236C58B9607}"/>
              </a:ext>
            </a:extLst>
          </p:cNvPr>
          <p:cNvCxnSpPr>
            <a:cxnSpLocks/>
          </p:cNvCxnSpPr>
          <p:nvPr/>
        </p:nvCxnSpPr>
        <p:spPr>
          <a:xfrm>
            <a:off x="7137161" y="2771446"/>
            <a:ext cx="0" cy="521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2655856-0C1E-5199-AAFB-8C9A391E3915}"/>
                  </a:ext>
                </a:extLst>
              </p:cNvPr>
              <p:cNvSpPr txBox="1"/>
              <p:nvPr/>
            </p:nvSpPr>
            <p:spPr>
              <a:xfrm>
                <a:off x="6947558" y="2402115"/>
                <a:ext cx="37920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Segoe UI Semilight" panose="020B0402040204020203" pitchFamily="34" charset="0"/>
                        </a:rPr>
                        <m:t>𝒙</m:t>
                      </m:r>
                    </m:oMath>
                  </m:oMathPara>
                </a14:m>
                <a:endParaRPr lang="en-US" b="1" i="1">
                  <a:latin typeface="Segoe UI Semilight" panose="020B0402040204020203" pitchFamily="34" charset="0"/>
                  <a:cs typeface="Segoe UI Semilight" panose="020B0402040204020203" pitchFamily="34" charset="0"/>
                </a:endParaRPr>
              </a:p>
            </p:txBody>
          </p:sp>
        </mc:Choice>
        <mc:Fallback xmlns="">
          <p:sp>
            <p:nvSpPr>
              <p:cNvPr id="89" name="TextBox 88">
                <a:extLst>
                  <a:ext uri="{FF2B5EF4-FFF2-40B4-BE49-F238E27FC236}">
                    <a16:creationId xmlns:a16="http://schemas.microsoft.com/office/drawing/2014/main" id="{C2655856-0C1E-5199-AAFB-8C9A391E3915}"/>
                  </a:ext>
                </a:extLst>
              </p:cNvPr>
              <p:cNvSpPr txBox="1">
                <a:spLocks noRot="1" noChangeAspect="1" noMove="1" noResize="1" noEditPoints="1" noAdjustHandles="1" noChangeArrowheads="1" noChangeShapeType="1" noTextEdit="1"/>
              </p:cNvSpPr>
              <p:nvPr/>
            </p:nvSpPr>
            <p:spPr>
              <a:xfrm>
                <a:off x="6947558" y="2402115"/>
                <a:ext cx="379206" cy="369332"/>
              </a:xfrm>
              <a:prstGeom prst="rect">
                <a:avLst/>
              </a:prstGeom>
              <a:blipFill>
                <a:blip r:embed="rId3"/>
                <a:stretch>
                  <a:fillRect/>
                </a:stretch>
              </a:blipFill>
            </p:spPr>
            <p:txBody>
              <a:bodyPr/>
              <a:lstStyle/>
              <a:p>
                <a:r>
                  <a:rPr lang="en-US">
                    <a:noFill/>
                  </a:rPr>
                  <a:t> </a:t>
                </a:r>
              </a:p>
            </p:txBody>
          </p:sp>
        </mc:Fallback>
      </mc:AlternateContent>
      <p:sp>
        <p:nvSpPr>
          <p:cNvPr id="93" name="Arc 92">
            <a:extLst>
              <a:ext uri="{FF2B5EF4-FFF2-40B4-BE49-F238E27FC236}">
                <a16:creationId xmlns:a16="http://schemas.microsoft.com/office/drawing/2014/main" id="{7FFD375F-9C67-7534-B795-51DC49F9DEDB}"/>
              </a:ext>
            </a:extLst>
          </p:cNvPr>
          <p:cNvSpPr/>
          <p:nvPr/>
        </p:nvSpPr>
        <p:spPr>
          <a:xfrm>
            <a:off x="5891345" y="2633784"/>
            <a:ext cx="2454914" cy="1565092"/>
          </a:xfrm>
          <a:prstGeom prst="arc">
            <a:avLst>
              <a:gd name="adj1" fmla="val 21599164"/>
              <a:gd name="adj2" fmla="val 10798177"/>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TextBox 93">
            <a:extLst>
              <a:ext uri="{FF2B5EF4-FFF2-40B4-BE49-F238E27FC236}">
                <a16:creationId xmlns:a16="http://schemas.microsoft.com/office/drawing/2014/main" id="{32F1603A-19D6-7016-09BD-DA1DD2B772D1}"/>
              </a:ext>
            </a:extLst>
          </p:cNvPr>
          <p:cNvSpPr txBox="1"/>
          <p:nvPr/>
        </p:nvSpPr>
        <p:spPr>
          <a:xfrm>
            <a:off x="5734171" y="4255157"/>
            <a:ext cx="2885277" cy="307777"/>
          </a:xfrm>
          <a:prstGeom prst="rect">
            <a:avLst/>
          </a:prstGeom>
          <a:noFill/>
        </p:spPr>
        <p:txBody>
          <a:bodyPr wrap="none" rtlCol="0">
            <a:spAutoFit/>
          </a:bodyPr>
          <a:lstStyle/>
          <a:p>
            <a:pPr algn="l"/>
            <a:r>
              <a:rPr lang="en-US" sz="1400" i="1">
                <a:latin typeface="Segoe UI Semibold" panose="020B0702040204020203" pitchFamily="34" charset="0"/>
                <a:cs typeface="Segoe UI Semibold" panose="020B0702040204020203" pitchFamily="34" charset="0"/>
              </a:rPr>
              <a:t>Repeat with updated embeddings</a:t>
            </a:r>
          </a:p>
        </p:txBody>
      </p:sp>
      <p:sp>
        <p:nvSpPr>
          <p:cNvPr id="95" name="Rectangle 94">
            <a:extLst>
              <a:ext uri="{FF2B5EF4-FFF2-40B4-BE49-F238E27FC236}">
                <a16:creationId xmlns:a16="http://schemas.microsoft.com/office/drawing/2014/main" id="{B31FEDBF-0B84-065A-743C-B6046F8DCDC7}"/>
              </a:ext>
            </a:extLst>
          </p:cNvPr>
          <p:cNvSpPr/>
          <p:nvPr/>
        </p:nvSpPr>
        <p:spPr>
          <a:xfrm>
            <a:off x="6248390" y="2005619"/>
            <a:ext cx="1777541" cy="369332"/>
          </a:xfrm>
          <a:prstGeom prst="rect">
            <a:avLst/>
          </a:prstGeom>
          <a:solidFill>
            <a:srgbClr val="FFC000"/>
          </a:solidFill>
          <a:ln w="28575">
            <a:solidFill>
              <a:schemeClr val="tx1"/>
            </a:solidFill>
          </a:ln>
        </p:spPr>
        <p:txBody>
          <a:bodyPr wrap="square">
            <a:spAutoFit/>
          </a:bodyPr>
          <a:lstStyle/>
          <a:p>
            <a:pPr algn="ctr">
              <a:buNone/>
            </a:pPr>
            <a:r>
              <a:rPr lang="en-US" i="1" err="1">
                <a:latin typeface="Segoe UI Semibold" panose="020B0702040204020203" pitchFamily="34" charset="0"/>
                <a:cs typeface="Segoe UI Semibold" panose="020B0702040204020203" pitchFamily="34" charset="0"/>
              </a:rPr>
              <a:t>GraphSAGE</a:t>
            </a:r>
            <a:endParaRPr lang="en-US" i="1">
              <a:latin typeface="Segoe UI Semibold" panose="020B0702040204020203" pitchFamily="34" charset="0"/>
              <a:cs typeface="Segoe UI Semibold" panose="020B0702040204020203" pitchFamily="34" charset="0"/>
            </a:endParaRPr>
          </a:p>
        </p:txBody>
      </p: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B7E774BA-5A0B-9A38-1938-26EDBA0F0EEE}"/>
                  </a:ext>
                </a:extLst>
              </p:cNvPr>
              <p:cNvSpPr/>
              <p:nvPr/>
            </p:nvSpPr>
            <p:spPr>
              <a:xfrm>
                <a:off x="6191667" y="5157300"/>
                <a:ext cx="703865" cy="626449"/>
              </a:xfrm>
              <a:prstGeom prst="rect">
                <a:avLst/>
              </a:prstGeom>
              <a:solidFill>
                <a:srgbClr val="8EB031"/>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cs typeface="Segoe UI Semibold" panose="020B0702040204020203" pitchFamily="34" charset="0"/>
                            </a:rPr>
                          </m:ctrlPr>
                        </m:sSubPr>
                        <m:e>
                          <m:r>
                            <a:rPr lang="en-US" b="1" i="1" smtClean="0">
                              <a:solidFill>
                                <a:schemeClr val="tx1"/>
                              </a:solidFill>
                              <a:latin typeface="Cambria Math" panose="02040503050406030204" pitchFamily="18" charset="0"/>
                              <a:cs typeface="Segoe UI Semibold" panose="020B0702040204020203" pitchFamily="34" charset="0"/>
                            </a:rPr>
                            <m:t>𝝆</m:t>
                          </m:r>
                        </m:e>
                        <m:sub>
                          <m:r>
                            <a:rPr lang="en-US" b="1" i="1" smtClean="0">
                              <a:solidFill>
                                <a:schemeClr val="tx1"/>
                              </a:solidFill>
                              <a:latin typeface="Cambria Math" panose="02040503050406030204" pitchFamily="18" charset="0"/>
                              <a:cs typeface="Segoe UI Semibold" panose="020B0702040204020203" pitchFamily="34" charset="0"/>
                            </a:rPr>
                            <m:t>𝒌</m:t>
                          </m:r>
                        </m:sub>
                      </m:sSub>
                    </m:oMath>
                  </m:oMathPara>
                </a14:m>
                <a:endParaRPr lang="en-AU" b="1" i="1">
                  <a:solidFill>
                    <a:schemeClr val="tx1"/>
                  </a:solidFill>
                  <a:latin typeface="Segoe UI Semibold" panose="020B0702040204020203" pitchFamily="34" charset="0"/>
                  <a:cs typeface="Segoe UI Semibold" panose="020B0702040204020203" pitchFamily="34" charset="0"/>
                </a:endParaRPr>
              </a:p>
            </p:txBody>
          </p:sp>
        </mc:Choice>
        <mc:Fallback xmlns="">
          <p:sp>
            <p:nvSpPr>
              <p:cNvPr id="96" name="Rectangle 95">
                <a:extLst>
                  <a:ext uri="{FF2B5EF4-FFF2-40B4-BE49-F238E27FC236}">
                    <a16:creationId xmlns:a16="http://schemas.microsoft.com/office/drawing/2014/main" id="{B7E774BA-5A0B-9A38-1938-26EDBA0F0EEE}"/>
                  </a:ext>
                </a:extLst>
              </p:cNvPr>
              <p:cNvSpPr>
                <a:spLocks noRot="1" noChangeAspect="1" noMove="1" noResize="1" noEditPoints="1" noAdjustHandles="1" noChangeArrowheads="1" noChangeShapeType="1" noTextEdit="1"/>
              </p:cNvSpPr>
              <p:nvPr/>
            </p:nvSpPr>
            <p:spPr>
              <a:xfrm>
                <a:off x="6191667" y="5157300"/>
                <a:ext cx="703865" cy="626449"/>
              </a:xfrm>
              <a:prstGeom prst="rect">
                <a:avLst/>
              </a:prstGeom>
              <a:blipFill>
                <a:blip r:embed="rId2"/>
                <a:stretch>
                  <a:fillRect/>
                </a:stretch>
              </a:blipFill>
              <a:ln w="28575">
                <a:solidFill>
                  <a:schemeClr val="tx1"/>
                </a:solidFill>
              </a:ln>
            </p:spPr>
            <p:txBody>
              <a:bodyPr/>
              <a:lstStyle/>
              <a:p>
                <a:r>
                  <a:rPr lang="en-US">
                    <a:noFill/>
                  </a:rPr>
                  <a:t> </a:t>
                </a:r>
              </a:p>
            </p:txBody>
          </p:sp>
        </mc:Fallback>
      </mc:AlternateContent>
      <p:sp>
        <p:nvSpPr>
          <p:cNvPr id="97" name="TextBox 96">
            <a:extLst>
              <a:ext uri="{FF2B5EF4-FFF2-40B4-BE49-F238E27FC236}">
                <a16:creationId xmlns:a16="http://schemas.microsoft.com/office/drawing/2014/main" id="{DAECEC90-9519-8A6A-FD92-79948A950CE3}"/>
              </a:ext>
            </a:extLst>
          </p:cNvPr>
          <p:cNvSpPr txBox="1"/>
          <p:nvPr/>
        </p:nvSpPr>
        <p:spPr>
          <a:xfrm>
            <a:off x="7034408" y="5107755"/>
            <a:ext cx="1195648" cy="923330"/>
          </a:xfrm>
          <a:prstGeom prst="rect">
            <a:avLst/>
          </a:prstGeom>
          <a:noFill/>
        </p:spPr>
        <p:txBody>
          <a:bodyPr wrap="none" rtlCol="0">
            <a:spAutoFit/>
          </a:bodyPr>
          <a:lstStyle/>
          <a:p>
            <a:pPr marL="285750" indent="-285750" algn="l">
              <a:buFont typeface="Arial" panose="020B0604020202020204" pitchFamily="34" charset="0"/>
              <a:buChar char="•"/>
            </a:pPr>
            <a:r>
              <a:rPr lang="en-US" i="1">
                <a:latin typeface="Segoe UI Semilight" panose="020B0402040204020203" pitchFamily="34" charset="0"/>
                <a:cs typeface="Segoe UI Semilight" panose="020B0402040204020203" pitchFamily="34" charset="0"/>
              </a:rPr>
              <a:t>MLPs</a:t>
            </a:r>
          </a:p>
          <a:p>
            <a:pPr marL="285750" indent="-285750" algn="l">
              <a:buFont typeface="Arial" panose="020B0604020202020204" pitchFamily="34" charset="0"/>
              <a:buChar char="•"/>
            </a:pPr>
            <a:r>
              <a:rPr lang="en-US" i="1">
                <a:latin typeface="Segoe UI Semilight" panose="020B0402040204020203" pitchFamily="34" charset="0"/>
                <a:cs typeface="Segoe UI Semilight" panose="020B0402040204020203" pitchFamily="34" charset="0"/>
              </a:rPr>
              <a:t>LSTMs</a:t>
            </a:r>
          </a:p>
          <a:p>
            <a:pPr marL="285750" indent="-285750" algn="l">
              <a:buFont typeface="Arial" panose="020B0604020202020204" pitchFamily="34" charset="0"/>
              <a:buChar char="•"/>
            </a:pPr>
            <a:r>
              <a:rPr lang="en-US" i="1">
                <a:latin typeface="Segoe UI Semilight" panose="020B0402040204020203" pitchFamily="34" charset="0"/>
                <a:cs typeface="Segoe UI Semilight" panose="020B0402040204020203" pitchFamily="34" charset="0"/>
              </a:rPr>
              <a:t>Pooling</a:t>
            </a:r>
          </a:p>
        </p:txBody>
      </p:sp>
      <p:cxnSp>
        <p:nvCxnSpPr>
          <p:cNvPr id="99" name="Straight Connector 98">
            <a:extLst>
              <a:ext uri="{FF2B5EF4-FFF2-40B4-BE49-F238E27FC236}">
                <a16:creationId xmlns:a16="http://schemas.microsoft.com/office/drawing/2014/main" id="{1C8B7BB1-63DB-6A16-42FD-1F7E6C3BBFA3}"/>
              </a:ext>
            </a:extLst>
          </p:cNvPr>
          <p:cNvCxnSpPr/>
          <p:nvPr/>
        </p:nvCxnSpPr>
        <p:spPr>
          <a:xfrm>
            <a:off x="5746571" y="4813848"/>
            <a:ext cx="2781179"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4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25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left)">
                                      <p:cBhvr>
                                        <p:cTn id="12" dur="250"/>
                                        <p:tgtEl>
                                          <p:spTgt spid="74"/>
                                        </p:tgtEl>
                                      </p:cBhvr>
                                    </p:animEffect>
                                  </p:childTnLst>
                                </p:cTn>
                              </p:par>
                            </p:childTnLst>
                          </p:cTn>
                        </p:par>
                        <p:par>
                          <p:cTn id="13" fill="hold">
                            <p:stCondLst>
                              <p:cond delay="250"/>
                            </p:stCondLst>
                            <p:childTnLst>
                              <p:par>
                                <p:cTn id="14" presetID="22" presetClass="entr" presetSubtype="8"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250"/>
                                        <p:tgtEl>
                                          <p:spTgt spid="71"/>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up)">
                                      <p:cBhvr>
                                        <p:cTn id="20" dur="250"/>
                                        <p:tgtEl>
                                          <p:spTgt spid="89"/>
                                        </p:tgtEl>
                                      </p:cBhvr>
                                    </p:animEffect>
                                  </p:childTnLst>
                                </p:cTn>
                              </p:par>
                            </p:childTnLst>
                          </p:cTn>
                        </p:par>
                        <p:par>
                          <p:cTn id="21" fill="hold">
                            <p:stCondLst>
                              <p:cond delay="750"/>
                            </p:stCondLst>
                            <p:childTnLst>
                              <p:par>
                                <p:cTn id="22" presetID="22" presetClass="entr" presetSubtype="1" fill="hold" nodeType="after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wipe(up)">
                                      <p:cBhvr>
                                        <p:cTn id="24" dur="250"/>
                                        <p:tgtEl>
                                          <p:spTgt spid="8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250"/>
                                        <p:tgtEl>
                                          <p:spTgt spid="73"/>
                                        </p:tgtEl>
                                      </p:cBhvr>
                                    </p:animEffect>
                                  </p:childTnLst>
                                </p:cTn>
                              </p:par>
                            </p:childTnLst>
                          </p:cTn>
                        </p:par>
                        <p:par>
                          <p:cTn id="29" fill="hold">
                            <p:stCondLst>
                              <p:cond delay="1250"/>
                            </p:stCondLst>
                            <p:childTnLst>
                              <p:par>
                                <p:cTn id="30" presetID="22" presetClass="entr" presetSubtype="8" fill="hold" grpId="0"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left)">
                                      <p:cBhvr>
                                        <p:cTn id="32" dur="250"/>
                                        <p:tgtEl>
                                          <p:spTgt spid="70"/>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left)">
                                      <p:cBhvr>
                                        <p:cTn id="36" dur="25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wipe(right)">
                                      <p:cBhvr>
                                        <p:cTn id="41" dur="250"/>
                                        <p:tgtEl>
                                          <p:spTgt spid="93"/>
                                        </p:tgtEl>
                                      </p:cBhvr>
                                    </p:animEffect>
                                  </p:childTnLst>
                                </p:cTn>
                              </p:par>
                            </p:childTnLst>
                          </p:cTn>
                        </p:par>
                        <p:par>
                          <p:cTn id="42" fill="hold">
                            <p:stCondLst>
                              <p:cond delay="250"/>
                            </p:stCondLst>
                            <p:childTnLst>
                              <p:par>
                                <p:cTn id="43" presetID="22" presetClass="entr" presetSubtype="8" fill="hold" grpId="0"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left)">
                                      <p:cBhvr>
                                        <p:cTn id="45" dur="250"/>
                                        <p:tgtEl>
                                          <p:spTgt spid="94"/>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heel(1)">
                                      <p:cBhvr>
                                        <p:cTn id="50" dur="4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heel(1)">
                                      <p:cBhvr>
                                        <p:cTn id="55" dur="4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heel(1)">
                                      <p:cBhvr>
                                        <p:cTn id="60" dur="400"/>
                                        <p:tgtEl>
                                          <p:spTgt spid="47"/>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heel(1)">
                                      <p:cBhvr>
                                        <p:cTn id="65" dur="4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wipe(left)">
                                      <p:cBhvr>
                                        <p:cTn id="70" dur="250"/>
                                        <p:tgtEl>
                                          <p:spTgt spid="9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left)">
                                      <p:cBhvr>
                                        <p:cTn id="75" dur="250"/>
                                        <p:tgtEl>
                                          <p:spTgt spid="96"/>
                                        </p:tgtEl>
                                      </p:cBhvr>
                                    </p:animEffect>
                                  </p:childTnLst>
                                </p:cTn>
                              </p:par>
                            </p:childTnLst>
                          </p:cTn>
                        </p:par>
                        <p:par>
                          <p:cTn id="76" fill="hold">
                            <p:stCondLst>
                              <p:cond delay="250"/>
                            </p:stCondLst>
                            <p:childTnLst>
                              <p:par>
                                <p:cTn id="77" presetID="22" presetClass="entr" presetSubtype="8"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wipe(left)">
                                      <p:cBhvr>
                                        <p:cTn id="79" dur="2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9" grpId="0"/>
      <p:bldP spid="93" grpId="0" animBg="1"/>
      <p:bldP spid="94" grpId="0"/>
      <p:bldP spid="95" grpId="0" animBg="1"/>
      <p:bldP spid="96" grpId="0" animBg="1"/>
      <p:bldP spid="9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9699-6ED9-F822-AAD5-6AEC5553DCEE}"/>
              </a:ext>
            </a:extLst>
          </p:cNvPr>
          <p:cNvSpPr>
            <a:spLocks noGrp="1"/>
          </p:cNvSpPr>
          <p:nvPr>
            <p:ph type="title"/>
          </p:nvPr>
        </p:nvSpPr>
        <p:spPr/>
        <p:txBody>
          <a:bodyPr/>
          <a:lstStyle/>
          <a:p>
            <a:r>
              <a:rPr lang="en-SG"/>
              <a:t>Graph Attention Networks</a:t>
            </a:r>
          </a:p>
        </p:txBody>
      </p:sp>
      <p:grpSp>
        <p:nvGrpSpPr>
          <p:cNvPr id="30" name="Group 29">
            <a:extLst>
              <a:ext uri="{FF2B5EF4-FFF2-40B4-BE49-F238E27FC236}">
                <a16:creationId xmlns:a16="http://schemas.microsoft.com/office/drawing/2014/main" id="{0475296F-3F04-EC4E-81F5-73453608AC95}"/>
              </a:ext>
            </a:extLst>
          </p:cNvPr>
          <p:cNvGrpSpPr/>
          <p:nvPr/>
        </p:nvGrpSpPr>
        <p:grpSpPr>
          <a:xfrm>
            <a:off x="551660" y="6275599"/>
            <a:ext cx="8040689" cy="353497"/>
            <a:chOff x="551656" y="6275595"/>
            <a:chExt cx="8040689" cy="353497"/>
          </a:xfrm>
        </p:grpSpPr>
        <p:sp>
          <p:nvSpPr>
            <p:cNvPr id="31" name="TextBox 2">
              <a:extLst>
                <a:ext uri="{FF2B5EF4-FFF2-40B4-BE49-F238E27FC236}">
                  <a16:creationId xmlns:a16="http://schemas.microsoft.com/office/drawing/2014/main" id="{1B9844BB-6BF2-4927-5B31-FF94EECB95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32" name="Straight Connector 31">
              <a:extLst>
                <a:ext uri="{FF2B5EF4-FFF2-40B4-BE49-F238E27FC236}">
                  <a16:creationId xmlns:a16="http://schemas.microsoft.com/office/drawing/2014/main" id="{67DF123B-EB77-9B18-BFAC-4B10029B98A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719E9A-29FE-D560-516E-0503D149506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0A1D08A0-EEC9-280E-BE1A-66F98908BC85}"/>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35" name="Straight Connector 34">
              <a:extLst>
                <a:ext uri="{FF2B5EF4-FFF2-40B4-BE49-F238E27FC236}">
                  <a16:creationId xmlns:a16="http://schemas.microsoft.com/office/drawing/2014/main" id="{791E03AF-D3A2-093D-681C-42BEFDF211C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E5E27C6C-6F33-2460-ED98-D5BC31DFB50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37" name="Straight Connector 36">
              <a:extLst>
                <a:ext uri="{FF2B5EF4-FFF2-40B4-BE49-F238E27FC236}">
                  <a16:creationId xmlns:a16="http://schemas.microsoft.com/office/drawing/2014/main" id="{A784C055-4E1B-47AF-8ABA-C5D22EF3120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F271E151-1875-4F50-80E6-AC47B6680BD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8" name="TextBox 7">
            <a:extLst>
              <a:ext uri="{FF2B5EF4-FFF2-40B4-BE49-F238E27FC236}">
                <a16:creationId xmlns:a16="http://schemas.microsoft.com/office/drawing/2014/main" id="{DAD34975-3100-F479-3DEE-93C1660B5972}"/>
              </a:ext>
            </a:extLst>
          </p:cNvPr>
          <p:cNvSpPr txBox="1"/>
          <p:nvPr/>
        </p:nvSpPr>
        <p:spPr>
          <a:xfrm>
            <a:off x="638347" y="1330354"/>
            <a:ext cx="2854436"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Attention Is All You Need!</a:t>
            </a:r>
          </a:p>
        </p:txBody>
      </p:sp>
      <p:sp>
        <p:nvSpPr>
          <p:cNvPr id="3" name="Oval 2">
            <a:extLst>
              <a:ext uri="{FF2B5EF4-FFF2-40B4-BE49-F238E27FC236}">
                <a16:creationId xmlns:a16="http://schemas.microsoft.com/office/drawing/2014/main" id="{2DB78F66-69E6-FF4D-4EE3-6C9AF6F8B690}"/>
              </a:ext>
            </a:extLst>
          </p:cNvPr>
          <p:cNvSpPr/>
          <p:nvPr/>
        </p:nvSpPr>
        <p:spPr>
          <a:xfrm rot="1418493">
            <a:off x="1507352" y="2277660"/>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5B48426-5486-C782-D2F9-879F5DC314CC}"/>
              </a:ext>
            </a:extLst>
          </p:cNvPr>
          <p:cNvSpPr/>
          <p:nvPr/>
        </p:nvSpPr>
        <p:spPr>
          <a:xfrm rot="20170624">
            <a:off x="1967151" y="3662970"/>
            <a:ext cx="457200" cy="457200"/>
          </a:xfrm>
          <a:prstGeom prst="ellipse">
            <a:avLst/>
          </a:prstGeom>
          <a:solidFill>
            <a:srgbClr val="E09B2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B844DDC-EC54-BF70-D726-A195440C0277}"/>
              </a:ext>
            </a:extLst>
          </p:cNvPr>
          <p:cNvSpPr/>
          <p:nvPr/>
        </p:nvSpPr>
        <p:spPr>
          <a:xfrm rot="1581074">
            <a:off x="2834802" y="2773043"/>
            <a:ext cx="457200" cy="45720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05B3D6-5879-65E4-11DB-E4268CF5D146}"/>
              </a:ext>
            </a:extLst>
          </p:cNvPr>
          <p:cNvSpPr/>
          <p:nvPr/>
        </p:nvSpPr>
        <p:spPr>
          <a:xfrm rot="1839900">
            <a:off x="4279351" y="3203842"/>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E4270D-4D40-053B-5898-1DF0FF36890E}"/>
              </a:ext>
            </a:extLst>
          </p:cNvPr>
          <p:cNvSpPr/>
          <p:nvPr/>
        </p:nvSpPr>
        <p:spPr>
          <a:xfrm rot="19638728">
            <a:off x="2528486" y="4983192"/>
            <a:ext cx="457200" cy="457200"/>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B7590C1-4838-39A3-77D6-7C602C8C45AB}"/>
              </a:ext>
            </a:extLst>
          </p:cNvPr>
          <p:cNvSpPr/>
          <p:nvPr/>
        </p:nvSpPr>
        <p:spPr>
          <a:xfrm rot="19836745">
            <a:off x="3777730" y="2294345"/>
            <a:ext cx="457200" cy="45720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A25BF05-B4DD-2FA8-3837-70AF1AF1D837}"/>
              </a:ext>
            </a:extLst>
          </p:cNvPr>
          <p:cNvCxnSpPr>
            <a:cxnSpLocks/>
            <a:stCxn id="3" idx="6"/>
            <a:endCxn id="5" idx="2"/>
          </p:cNvCxnSpPr>
          <p:nvPr/>
        </p:nvCxnSpPr>
        <p:spPr>
          <a:xfrm>
            <a:off x="1945366" y="2597932"/>
            <a:ext cx="913190" cy="302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FF686E-4B7E-76F4-5D09-670094D623FB}"/>
              </a:ext>
            </a:extLst>
          </p:cNvPr>
          <p:cNvCxnSpPr>
            <a:cxnSpLocks/>
            <a:stCxn id="3" idx="5"/>
            <a:endCxn id="4" idx="0"/>
          </p:cNvCxnSpPr>
          <p:nvPr/>
        </p:nvCxnSpPr>
        <p:spPr>
          <a:xfrm>
            <a:off x="1819209" y="2719160"/>
            <a:ext cx="284208" cy="9632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5F17A58-5670-7FD5-C4FA-BE21C85DF2A3}"/>
              </a:ext>
            </a:extLst>
          </p:cNvPr>
          <p:cNvSpPr/>
          <p:nvPr/>
        </p:nvSpPr>
        <p:spPr>
          <a:xfrm rot="804228">
            <a:off x="3264183" y="420429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18D4F6D-82D5-CB7C-E74D-A829B79A5F67}"/>
              </a:ext>
            </a:extLst>
          </p:cNvPr>
          <p:cNvCxnSpPr>
            <a:cxnSpLocks/>
            <a:stCxn id="12" idx="2"/>
            <a:endCxn id="4" idx="5"/>
          </p:cNvCxnSpPr>
          <p:nvPr/>
        </p:nvCxnSpPr>
        <p:spPr>
          <a:xfrm flipH="1" flipV="1">
            <a:off x="2408914" y="3974152"/>
            <a:ext cx="861496" cy="4057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AA74B92-73D3-84EE-52BC-9DC6B8FD77AC}"/>
              </a:ext>
            </a:extLst>
          </p:cNvPr>
          <p:cNvSpPr/>
          <p:nvPr/>
        </p:nvSpPr>
        <p:spPr>
          <a:xfrm rot="4213359">
            <a:off x="1389056" y="4611528"/>
            <a:ext cx="457200" cy="457200"/>
          </a:xfrm>
          <a:prstGeom prst="ellipse">
            <a:avLst/>
          </a:prstGeom>
          <a:solidFill>
            <a:srgbClr val="5D81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92073FB0-44FD-6ED8-791C-FF0708418452}"/>
              </a:ext>
            </a:extLst>
          </p:cNvPr>
          <p:cNvCxnSpPr>
            <a:cxnSpLocks/>
            <a:stCxn id="14" idx="1"/>
            <a:endCxn id="4" idx="3"/>
          </p:cNvCxnSpPr>
          <p:nvPr/>
        </p:nvCxnSpPr>
        <p:spPr>
          <a:xfrm flipV="1">
            <a:off x="1715071" y="4104733"/>
            <a:ext cx="398098" cy="528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8523F5-0C5A-B090-8F4E-7F2985F38233}"/>
              </a:ext>
            </a:extLst>
          </p:cNvPr>
          <p:cNvCxnSpPr>
            <a:cxnSpLocks/>
            <a:stCxn id="5" idx="4"/>
            <a:endCxn id="4" idx="6"/>
          </p:cNvCxnSpPr>
          <p:nvPr/>
        </p:nvCxnSpPr>
        <p:spPr>
          <a:xfrm flipH="1">
            <a:off x="2404874" y="3206489"/>
            <a:ext cx="557059" cy="592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539002-029F-9D86-E10D-2EC7DCB2FDA7}"/>
              </a:ext>
            </a:extLst>
          </p:cNvPr>
          <p:cNvCxnSpPr>
            <a:cxnSpLocks/>
            <a:stCxn id="6" idx="4"/>
            <a:endCxn id="12" idx="7"/>
          </p:cNvCxnSpPr>
          <p:nvPr/>
        </p:nvCxnSpPr>
        <p:spPr>
          <a:xfrm flipH="1">
            <a:off x="3687496" y="3629075"/>
            <a:ext cx="703865" cy="68405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0C8BC3-877A-F246-7EC3-E787D6E27A29}"/>
              </a:ext>
            </a:extLst>
          </p:cNvPr>
          <p:cNvCxnSpPr>
            <a:cxnSpLocks/>
            <a:stCxn id="7" idx="0"/>
            <a:endCxn id="4" idx="4"/>
          </p:cNvCxnSpPr>
          <p:nvPr/>
        </p:nvCxnSpPr>
        <p:spPr>
          <a:xfrm flipH="1" flipV="1">
            <a:off x="2288085" y="4100693"/>
            <a:ext cx="345543" cy="9187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9FA63A-5AD5-3734-E7D1-6C6B0F39C243}"/>
              </a:ext>
            </a:extLst>
          </p:cNvPr>
          <p:cNvCxnSpPr>
            <a:cxnSpLocks/>
            <a:stCxn id="14" idx="7"/>
            <a:endCxn id="7" idx="1"/>
          </p:cNvCxnSpPr>
          <p:nvPr/>
        </p:nvCxnSpPr>
        <p:spPr>
          <a:xfrm>
            <a:off x="1824461" y="4937543"/>
            <a:ext cx="709282" cy="225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E3A7807-E0A7-5129-1E0A-82BDFF72959D}"/>
              </a:ext>
            </a:extLst>
          </p:cNvPr>
          <p:cNvSpPr/>
          <p:nvPr/>
        </p:nvSpPr>
        <p:spPr>
          <a:xfrm rot="1033094">
            <a:off x="730742" y="3499387"/>
            <a:ext cx="457200" cy="457200"/>
          </a:xfrm>
          <a:prstGeom prst="ellipse">
            <a:avLst/>
          </a:prstGeom>
          <a:solidFill>
            <a:srgbClr val="EB62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B771AD5C-5271-9430-EDFE-FA5DE012BEC4}"/>
              </a:ext>
            </a:extLst>
          </p:cNvPr>
          <p:cNvCxnSpPr>
            <a:cxnSpLocks/>
            <a:stCxn id="14" idx="2"/>
            <a:endCxn id="20" idx="5"/>
          </p:cNvCxnSpPr>
          <p:nvPr/>
        </p:nvCxnSpPr>
        <p:spPr>
          <a:xfrm flipH="1" flipV="1">
            <a:off x="1065894" y="3930237"/>
            <a:ext cx="474412" cy="69477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07A83E-FF87-A4A8-0306-30DC71618896}"/>
              </a:ext>
            </a:extLst>
          </p:cNvPr>
          <p:cNvCxnSpPr>
            <a:cxnSpLocks/>
            <a:stCxn id="9" idx="2"/>
            <a:endCxn id="5" idx="7"/>
          </p:cNvCxnSpPr>
          <p:nvPr/>
        </p:nvCxnSpPr>
        <p:spPr>
          <a:xfrm flipH="1">
            <a:off x="3280000" y="2635122"/>
            <a:ext cx="527146" cy="29342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FD2A30-2D78-F852-9A38-06AFE4C720B8}"/>
              </a:ext>
            </a:extLst>
          </p:cNvPr>
          <p:cNvCxnSpPr>
            <a:cxnSpLocks/>
            <a:stCxn id="6" idx="1"/>
            <a:endCxn id="9" idx="4"/>
          </p:cNvCxnSpPr>
          <p:nvPr/>
        </p:nvCxnSpPr>
        <p:spPr>
          <a:xfrm flipH="1" flipV="1">
            <a:off x="4118507" y="2722129"/>
            <a:ext cx="332845" cy="488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F4D2053-B4E6-E8A7-542F-6024EEC23FFA}"/>
              </a:ext>
            </a:extLst>
          </p:cNvPr>
          <p:cNvCxnSpPr>
            <a:cxnSpLocks/>
            <a:stCxn id="9" idx="1"/>
            <a:endCxn id="3" idx="7"/>
          </p:cNvCxnSpPr>
          <p:nvPr/>
        </p:nvCxnSpPr>
        <p:spPr>
          <a:xfrm flipH="1" flipV="1">
            <a:off x="1948852" y="2423003"/>
            <a:ext cx="1837312" cy="38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ABCE7CE-B467-EA4D-F715-3D36F9F1FF7D}"/>
              </a:ext>
            </a:extLst>
          </p:cNvPr>
          <p:cNvSpPr/>
          <p:nvPr/>
        </p:nvSpPr>
        <p:spPr>
          <a:xfrm>
            <a:off x="5333264" y="1401474"/>
            <a:ext cx="3810736" cy="93226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TextBox 46">
            <a:extLst>
              <a:ext uri="{FF2B5EF4-FFF2-40B4-BE49-F238E27FC236}">
                <a16:creationId xmlns:a16="http://schemas.microsoft.com/office/drawing/2014/main" id="{FAB62D27-A4B5-0764-3349-66ED945B8E26}"/>
              </a:ext>
            </a:extLst>
          </p:cNvPr>
          <p:cNvSpPr txBox="1"/>
          <p:nvPr/>
        </p:nvSpPr>
        <p:spPr>
          <a:xfrm>
            <a:off x="6140181" y="1576532"/>
            <a:ext cx="2927419" cy="584775"/>
          </a:xfrm>
          <a:prstGeom prst="rect">
            <a:avLst/>
          </a:prstGeom>
          <a:noFill/>
        </p:spPr>
        <p:txBody>
          <a:bodyPr wrap="square" rtlCol="0">
            <a:spAutoFit/>
          </a:bodyPr>
          <a:lstStyle/>
          <a:p>
            <a:r>
              <a:rPr lang="en-SG" sz="1600" i="1">
                <a:latin typeface="Segoe UI Semibold" panose="020B0702040204020203" pitchFamily="34" charset="0"/>
                <a:cs typeface="Segoe UI Semibold" panose="020B0702040204020203" pitchFamily="34" charset="0"/>
              </a:rPr>
              <a:t>Neighbours</a:t>
            </a:r>
            <a:r>
              <a:rPr lang="en-SG" sz="1600" i="1">
                <a:cs typeface="Segoe UI Semibold" panose="020B0702040204020203" pitchFamily="34" charset="0"/>
              </a:rPr>
              <a:t> are usually given </a:t>
            </a:r>
            <a:r>
              <a:rPr lang="en-SG" sz="1600" i="1">
                <a:latin typeface="Segoe UI Semibold" panose="020B0702040204020203" pitchFamily="34" charset="0"/>
                <a:cs typeface="Segoe UI Semibold" panose="020B0702040204020203" pitchFamily="34" charset="0"/>
              </a:rPr>
              <a:t>equal weightage</a:t>
            </a:r>
          </a:p>
        </p:txBody>
      </p:sp>
      <p:grpSp>
        <p:nvGrpSpPr>
          <p:cNvPr id="48" name="Group 47">
            <a:extLst>
              <a:ext uri="{FF2B5EF4-FFF2-40B4-BE49-F238E27FC236}">
                <a16:creationId xmlns:a16="http://schemas.microsoft.com/office/drawing/2014/main" id="{20565D56-E1B7-C6FC-BCF2-4DFA3E20DCEE}"/>
              </a:ext>
            </a:extLst>
          </p:cNvPr>
          <p:cNvGrpSpPr/>
          <p:nvPr/>
        </p:nvGrpSpPr>
        <p:grpSpPr>
          <a:xfrm>
            <a:off x="5452297" y="1442489"/>
            <a:ext cx="647815" cy="769441"/>
            <a:chOff x="5335740" y="4998052"/>
            <a:chExt cx="647815" cy="769441"/>
          </a:xfrm>
        </p:grpSpPr>
        <p:sp>
          <p:nvSpPr>
            <p:cNvPr id="49" name="Oval 48">
              <a:extLst>
                <a:ext uri="{FF2B5EF4-FFF2-40B4-BE49-F238E27FC236}">
                  <a16:creationId xmlns:a16="http://schemas.microsoft.com/office/drawing/2014/main" id="{4E37E0D7-8A0B-98F9-56D4-063A860AAC23}"/>
                </a:ext>
              </a:extLst>
            </p:cNvPr>
            <p:cNvSpPr/>
            <p:nvPr/>
          </p:nvSpPr>
          <p:spPr>
            <a:xfrm>
              <a:off x="5335740" y="5082259"/>
              <a:ext cx="647815" cy="64781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0A088D1D-FC65-4A0E-6FD5-A2DFD082D6D1}"/>
                </a:ext>
              </a:extLst>
            </p:cNvPr>
            <p:cNvSpPr txBox="1"/>
            <p:nvPr/>
          </p:nvSpPr>
          <p:spPr>
            <a:xfrm>
              <a:off x="5484104" y="4998052"/>
              <a:ext cx="344966" cy="769441"/>
            </a:xfrm>
            <a:prstGeom prst="rect">
              <a:avLst/>
            </a:prstGeom>
            <a:noFill/>
          </p:spPr>
          <p:txBody>
            <a:bodyPr wrap="none" rtlCol="0">
              <a:spAutoFit/>
            </a:bodyPr>
            <a:lstStyle/>
            <a:p>
              <a:r>
                <a:rPr lang="en-SG" sz="4400" b="1">
                  <a:latin typeface="+mj-lt"/>
                </a:rPr>
                <a:t>!</a:t>
              </a:r>
              <a:endParaRPr lang="en-US" sz="4400" b="1">
                <a:latin typeface="+mj-lt"/>
              </a:endParaRPr>
            </a:p>
          </p:txBody>
        </p: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A143352-2172-4A41-9FCD-D714D7CCA102}"/>
                  </a:ext>
                </a:extLst>
              </p:cNvPr>
              <p:cNvSpPr txBox="1"/>
              <p:nvPr/>
            </p:nvSpPr>
            <p:spPr>
              <a:xfrm>
                <a:off x="5462017" y="2819260"/>
                <a:ext cx="1701428"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Semilight" panose="020B0402040204020203" pitchFamily="34" charset="0"/>
                            </a:rPr>
                          </m:ctrlPr>
                        </m:sSubPr>
                        <m:e>
                          <m:r>
                            <a:rPr lang="en-US" b="0" i="1" smtClean="0">
                              <a:latin typeface="Cambria Math" panose="02040503050406030204" pitchFamily="18" charset="0"/>
                              <a:cs typeface="Segoe UI Semilight" panose="020B0402040204020203" pitchFamily="34" charset="0"/>
                            </a:rPr>
                            <m:t>𝛼</m:t>
                          </m:r>
                        </m:e>
                        <m:sub>
                          <m:r>
                            <a:rPr lang="en-US" b="0" i="1" smtClean="0">
                              <a:latin typeface="Cambria Math" panose="02040503050406030204" pitchFamily="18" charset="0"/>
                              <a:cs typeface="Segoe UI Semilight" panose="020B0402040204020203" pitchFamily="34" charset="0"/>
                            </a:rPr>
                            <m:t>𝑖𝑗</m:t>
                          </m:r>
                        </m:sub>
                      </m:sSub>
                      <m:r>
                        <a:rPr lang="en-US" b="0" i="1" smtClean="0">
                          <a:latin typeface="Cambria Math" panose="02040503050406030204" pitchFamily="18" charset="0"/>
                          <a:cs typeface="Segoe UI Semilight" panose="020B0402040204020203" pitchFamily="34" charset="0"/>
                        </a:rPr>
                        <m:t>=</m:t>
                      </m:r>
                      <m:r>
                        <a:rPr lang="en-US" b="0" i="1" smtClean="0">
                          <a:latin typeface="Cambria Math" panose="02040503050406030204" pitchFamily="18" charset="0"/>
                          <a:cs typeface="Segoe UI Semilight" panose="020B0402040204020203" pitchFamily="34" charset="0"/>
                        </a:rPr>
                        <m:t>𝑎</m:t>
                      </m:r>
                      <m:r>
                        <a:rPr lang="en-US" b="0" i="1" smtClean="0">
                          <a:latin typeface="Cambria Math" panose="02040503050406030204" pitchFamily="18" charset="0"/>
                          <a:cs typeface="Segoe UI Semilight" panose="020B0402040204020203" pitchFamily="34" charset="0"/>
                        </a:rPr>
                        <m:t>(</m:t>
                      </m:r>
                      <m:sSub>
                        <m:sSubPr>
                          <m:ctrlPr>
                            <a:rPr lang="en-US" b="0" i="1" smtClean="0">
                              <a:latin typeface="Cambria Math" panose="02040503050406030204" pitchFamily="18" charset="0"/>
                              <a:cs typeface="Segoe UI Semilight" panose="020B0402040204020203" pitchFamily="34" charset="0"/>
                            </a:rPr>
                          </m:ctrlPr>
                        </m:sSubPr>
                        <m:e>
                          <m:r>
                            <a:rPr lang="en-US" b="1" i="1" smtClean="0">
                              <a:latin typeface="Cambria Math" panose="02040503050406030204" pitchFamily="18" charset="0"/>
                              <a:cs typeface="Segoe UI Semilight" panose="020B0402040204020203" pitchFamily="34" charset="0"/>
                            </a:rPr>
                            <m:t>𝑽</m:t>
                          </m:r>
                        </m:e>
                        <m:sub>
                          <m:r>
                            <a:rPr lang="en-US" b="0" i="1" smtClean="0">
                              <a:latin typeface="Cambria Math" panose="02040503050406030204" pitchFamily="18" charset="0"/>
                              <a:cs typeface="Segoe UI Semilight" panose="020B0402040204020203" pitchFamily="34" charset="0"/>
                            </a:rPr>
                            <m:t>𝑖</m:t>
                          </m:r>
                        </m:sub>
                      </m:sSub>
                      <m:r>
                        <a:rPr lang="en-US" b="0" i="1" smtClean="0">
                          <a:latin typeface="Cambria Math" panose="02040503050406030204" pitchFamily="18" charset="0"/>
                          <a:cs typeface="Segoe UI Semilight" panose="020B0402040204020203" pitchFamily="34" charset="0"/>
                        </a:rPr>
                        <m:t>,</m:t>
                      </m:r>
                      <m:sSub>
                        <m:sSubPr>
                          <m:ctrlPr>
                            <a:rPr lang="en-US" i="1">
                              <a:latin typeface="Cambria Math" panose="02040503050406030204" pitchFamily="18" charset="0"/>
                              <a:cs typeface="Segoe UI Semilight" panose="020B0402040204020203" pitchFamily="34" charset="0"/>
                            </a:rPr>
                          </m:ctrlPr>
                        </m:sSubPr>
                        <m:e>
                          <m:r>
                            <a:rPr lang="en-US" b="1" i="1">
                              <a:latin typeface="Cambria Math" panose="02040503050406030204" pitchFamily="18" charset="0"/>
                              <a:cs typeface="Segoe UI Semilight" panose="020B0402040204020203" pitchFamily="34" charset="0"/>
                            </a:rPr>
                            <m:t>𝑽</m:t>
                          </m:r>
                        </m:e>
                        <m:sub>
                          <m:r>
                            <a:rPr lang="en-US" b="0" i="1" smtClean="0">
                              <a:latin typeface="Cambria Math" panose="02040503050406030204" pitchFamily="18" charset="0"/>
                              <a:cs typeface="Segoe UI Semilight" panose="020B0402040204020203" pitchFamily="34" charset="0"/>
                            </a:rPr>
                            <m:t>𝑗</m:t>
                          </m:r>
                        </m:sub>
                      </m:sSub>
                      <m:r>
                        <a:rPr lang="en-US" b="0" i="1" smtClean="0">
                          <a:latin typeface="Cambria Math" panose="02040503050406030204" pitchFamily="18" charset="0"/>
                          <a:cs typeface="Segoe UI Semilight" panose="020B0402040204020203" pitchFamily="34" charset="0"/>
                        </a:rPr>
                        <m:t>)</m:t>
                      </m:r>
                    </m:oMath>
                  </m:oMathPara>
                </a14:m>
                <a:endParaRPr lang="en-US" i="1">
                  <a:latin typeface="Segoe UI Semilight" panose="020B0402040204020203" pitchFamily="34" charset="0"/>
                  <a:cs typeface="Segoe UI Semilight" panose="020B0402040204020203" pitchFamily="34" charset="0"/>
                </a:endParaRPr>
              </a:p>
            </p:txBody>
          </p:sp>
        </mc:Choice>
        <mc:Fallback xmlns="">
          <p:sp>
            <p:nvSpPr>
              <p:cNvPr id="51" name="TextBox 50">
                <a:extLst>
                  <a:ext uri="{FF2B5EF4-FFF2-40B4-BE49-F238E27FC236}">
                    <a16:creationId xmlns:a16="http://schemas.microsoft.com/office/drawing/2014/main" id="{EA143352-2172-4A41-9FCD-D714D7CCA102}"/>
                  </a:ext>
                </a:extLst>
              </p:cNvPr>
              <p:cNvSpPr txBox="1">
                <a:spLocks noRot="1" noChangeAspect="1" noMove="1" noResize="1" noEditPoints="1" noAdjustHandles="1" noChangeArrowheads="1" noChangeShapeType="1" noTextEdit="1"/>
              </p:cNvSpPr>
              <p:nvPr/>
            </p:nvSpPr>
            <p:spPr>
              <a:xfrm>
                <a:off x="5462017" y="2819260"/>
                <a:ext cx="1701428" cy="391646"/>
              </a:xfrm>
              <a:prstGeom prst="rect">
                <a:avLst/>
              </a:prstGeom>
              <a:blipFill>
                <a:blip r:embed="rId2"/>
                <a:stretch>
                  <a:fillRect b="-7692"/>
                </a:stretch>
              </a:blipFill>
            </p:spPr>
            <p:txBody>
              <a:bodyPr/>
              <a:lstStyle/>
              <a:p>
                <a:r>
                  <a:rPr lang="en-US">
                    <a:noFill/>
                  </a:rPr>
                  <a:t> </a:t>
                </a:r>
              </a:p>
            </p:txBody>
          </p:sp>
        </mc:Fallback>
      </mc:AlternateContent>
      <p:sp>
        <p:nvSpPr>
          <p:cNvPr id="52" name="Rectangle: Rounded Corners 51">
            <a:extLst>
              <a:ext uri="{FF2B5EF4-FFF2-40B4-BE49-F238E27FC236}">
                <a16:creationId xmlns:a16="http://schemas.microsoft.com/office/drawing/2014/main" id="{C148678B-EF33-9612-5EE3-D76853EE83CE}"/>
              </a:ext>
            </a:extLst>
          </p:cNvPr>
          <p:cNvSpPr/>
          <p:nvPr/>
        </p:nvSpPr>
        <p:spPr>
          <a:xfrm>
            <a:off x="5328406" y="2655917"/>
            <a:ext cx="2190371" cy="67878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080E3A80-57A7-62AF-9AA4-D8E3B7844E78}"/>
              </a:ext>
            </a:extLst>
          </p:cNvPr>
          <p:cNvSpPr txBox="1"/>
          <p:nvPr/>
        </p:nvSpPr>
        <p:spPr>
          <a:xfrm>
            <a:off x="5462017" y="2486327"/>
            <a:ext cx="1733131" cy="338554"/>
          </a:xfrm>
          <a:prstGeom prst="rect">
            <a:avLst/>
          </a:prstGeom>
          <a:solidFill>
            <a:schemeClr val="bg2"/>
          </a:solidFill>
        </p:spPr>
        <p:txBody>
          <a:bodyPr wrap="square" rtlCol="0">
            <a:spAutoFit/>
          </a:bodyPr>
          <a:lstStyle/>
          <a:p>
            <a:pPr algn="l"/>
            <a:r>
              <a:rPr lang="en-AU" sz="1600" i="1">
                <a:solidFill>
                  <a:srgbClr val="0070C0"/>
                </a:solidFill>
                <a:latin typeface="Segoe UI Semilight" panose="020B0402040204020203" pitchFamily="34" charset="0"/>
                <a:cs typeface="Segoe UI Semilight" panose="020B0402040204020203" pitchFamily="34" charset="0"/>
              </a:rPr>
              <a:t>Full Self-Attention</a:t>
            </a:r>
          </a:p>
        </p:txBody>
      </p:sp>
      <p:sp>
        <p:nvSpPr>
          <p:cNvPr id="58" name="TextBox 57">
            <a:extLst>
              <a:ext uri="{FF2B5EF4-FFF2-40B4-BE49-F238E27FC236}">
                <a16:creationId xmlns:a16="http://schemas.microsoft.com/office/drawing/2014/main" id="{2AAACFCC-20A5-34D1-5082-F30144BD3D6B}"/>
              </a:ext>
            </a:extLst>
          </p:cNvPr>
          <p:cNvSpPr txBox="1"/>
          <p:nvPr/>
        </p:nvSpPr>
        <p:spPr>
          <a:xfrm>
            <a:off x="5328406" y="3476360"/>
            <a:ext cx="3353581" cy="646331"/>
          </a:xfrm>
          <a:prstGeom prst="rect">
            <a:avLst/>
          </a:prstGeom>
          <a:noFill/>
        </p:spPr>
        <p:txBody>
          <a:bodyPr wrap="square" rtlCol="0">
            <a:spAutoFit/>
          </a:bodyPr>
          <a:lstStyle/>
          <a:p>
            <a:pPr algn="l"/>
            <a:r>
              <a:rPr lang="en-US" i="1">
                <a:cs typeface="Segoe UI Semibold" panose="020B0702040204020203" pitchFamily="34" charset="0"/>
              </a:rPr>
              <a:t>Use </a:t>
            </a:r>
            <a:r>
              <a:rPr lang="en-US" i="1">
                <a:latin typeface="Segoe UI Semibold" panose="020B0702040204020203" pitchFamily="34" charset="0"/>
                <a:cs typeface="Segoe UI Semibold" panose="020B0702040204020203" pitchFamily="34" charset="0"/>
              </a:rPr>
              <a:t>masked attention </a:t>
            </a:r>
            <a:r>
              <a:rPr lang="en-US" i="1">
                <a:cs typeface="Segoe UI Semibold" panose="020B0702040204020203" pitchFamily="34" charset="0"/>
              </a:rPr>
              <a:t>-&gt; </a:t>
            </a:r>
            <a:r>
              <a:rPr lang="en-US" i="1">
                <a:latin typeface="Segoe UI Semibold" panose="020B0702040204020203" pitchFamily="34" charset="0"/>
                <a:cs typeface="Segoe UI Semibold" panose="020B0702040204020203" pitchFamily="34" charset="0"/>
              </a:rPr>
              <a:t>only computed </a:t>
            </a:r>
            <a:r>
              <a:rPr lang="en-US" i="1">
                <a:cs typeface="Segoe UI Semibold" panose="020B0702040204020203" pitchFamily="34" charset="0"/>
              </a:rPr>
              <a:t>for </a:t>
            </a:r>
            <a:r>
              <a:rPr lang="en-US" i="1">
                <a:latin typeface="Segoe UI Semibold" panose="020B0702040204020203" pitchFamily="34" charset="0"/>
                <a:cs typeface="Segoe UI Semibold" panose="020B0702040204020203" pitchFamily="34" charset="0"/>
              </a:rPr>
              <a:t>edges</a:t>
            </a:r>
            <a:r>
              <a:rPr lang="en-US" i="1">
                <a:cs typeface="Segoe UI Semibold" panose="020B0702040204020203" pitchFamily="34" charset="0"/>
              </a:rPr>
              <a:t> that </a:t>
            </a:r>
            <a:r>
              <a:rPr lang="en-US" i="1">
                <a:latin typeface="Segoe UI Semibold" panose="020B0702040204020203" pitchFamily="34" charset="0"/>
                <a:cs typeface="Segoe UI Semibold" panose="020B0702040204020203" pitchFamily="34" charset="0"/>
              </a:rPr>
              <a:t>exist</a:t>
            </a:r>
          </a:p>
        </p:txBody>
      </p:sp>
      <p:sp>
        <p:nvSpPr>
          <p:cNvPr id="59" name="TextBox 58">
            <a:extLst>
              <a:ext uri="{FF2B5EF4-FFF2-40B4-BE49-F238E27FC236}">
                <a16:creationId xmlns:a16="http://schemas.microsoft.com/office/drawing/2014/main" id="{CC1C262B-881B-EF53-B665-9E906E116E5B}"/>
              </a:ext>
            </a:extLst>
          </p:cNvPr>
          <p:cNvSpPr txBox="1"/>
          <p:nvPr/>
        </p:nvSpPr>
        <p:spPr>
          <a:xfrm>
            <a:off x="5372025" y="4193028"/>
            <a:ext cx="3220324" cy="646331"/>
          </a:xfrm>
          <a:prstGeom prst="rect">
            <a:avLst/>
          </a:prstGeom>
          <a:noFill/>
        </p:spPr>
        <p:txBody>
          <a:bodyPr wrap="square" rtlCol="0">
            <a:spAutoFit/>
          </a:bodyPr>
          <a:lstStyle/>
          <a:p>
            <a:pPr algn="l"/>
            <a:r>
              <a:rPr lang="en-US" i="1">
                <a:latin typeface="Segoe UI Semibold" panose="020B0702040204020203" pitchFamily="34" charset="0"/>
                <a:cs typeface="Segoe UI Semibold" panose="020B0702040204020203" pitchFamily="34" charset="0"/>
              </a:rPr>
              <a:t>Multi-head Attention </a:t>
            </a:r>
            <a:r>
              <a:rPr lang="en-US" i="1">
                <a:latin typeface="Segoe UI Semilight" panose="020B0402040204020203" pitchFamily="34" charset="0"/>
                <a:cs typeface="Segoe UI Semilight" panose="020B0402040204020203" pitchFamily="34" charset="0"/>
              </a:rPr>
              <a:t>typically used</a:t>
            </a:r>
          </a:p>
        </p:txBody>
      </p:sp>
    </p:spTree>
    <p:extLst>
      <p:ext uri="{BB962C8B-B14F-4D97-AF65-F5344CB8AC3E}">
        <p14:creationId xmlns:p14="http://schemas.microsoft.com/office/powerpoint/2010/main" val="3580182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right)">
                                      <p:cBhvr>
                                        <p:cTn id="7" dur="250"/>
                                        <p:tgtEl>
                                          <p:spTgt spid="4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250"/>
                                        <p:tgtEl>
                                          <p:spTgt spid="48"/>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25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250"/>
                                        <p:tgtEl>
                                          <p:spTgt spid="51"/>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left)">
                                      <p:cBhvr>
                                        <p:cTn id="24" dur="250"/>
                                        <p:tgtEl>
                                          <p:spTgt spid="52"/>
                                        </p:tgtEl>
                                      </p:cBhvr>
                                    </p:animEffect>
                                  </p:childTnLst>
                                </p:cTn>
                              </p:par>
                            </p:childTnLst>
                          </p:cTn>
                        </p:par>
                        <p:par>
                          <p:cTn id="25" fill="hold">
                            <p:stCondLst>
                              <p:cond delay="500"/>
                            </p:stCondLst>
                            <p:childTnLst>
                              <p:par>
                                <p:cTn id="26" presetID="16" presetClass="entr" presetSubtype="37"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barn(outVertical)">
                                      <p:cBhvr>
                                        <p:cTn id="28" dur="25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25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51" grpId="0"/>
      <p:bldP spid="52" grpId="0" animBg="1"/>
      <p:bldP spid="53" grpId="0" animBg="1"/>
      <p:bldP spid="58" grpId="0"/>
      <p:bldP spid="5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F23501E-A88F-4D4C-9AD0-A369201775D3}"/>
              </a:ext>
            </a:extLst>
          </p:cNvPr>
          <p:cNvSpPr/>
          <p:nvPr/>
        </p:nvSpPr>
        <p:spPr>
          <a:xfrm>
            <a:off x="747381" y="4067238"/>
            <a:ext cx="7462612" cy="936104"/>
          </a:xfrm>
          <a:prstGeom prst="rect">
            <a:avLst/>
          </a:prstGeom>
          <a:solidFill>
            <a:srgbClr val="25A61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itle 1">
            <a:extLst>
              <a:ext uri="{FF2B5EF4-FFF2-40B4-BE49-F238E27FC236}">
                <a16:creationId xmlns:a16="http://schemas.microsoft.com/office/drawing/2014/main" id="{FC3241FC-963A-4CEA-8C7F-115C60C12D34}"/>
              </a:ext>
            </a:extLst>
          </p:cNvPr>
          <p:cNvSpPr txBox="1">
            <a:spLocks/>
          </p:cNvSpPr>
          <p:nvPr/>
        </p:nvSpPr>
        <p:spPr>
          <a:xfrm>
            <a:off x="655848" y="650665"/>
            <a:ext cx="6598575" cy="12930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a:cs typeface="Segoe UI Semilight"/>
              </a:rPr>
              <a:t>Theory Map</a:t>
            </a:r>
            <a:endParaRPr lang="en-SG"/>
          </a:p>
        </p:txBody>
      </p:sp>
      <p:grpSp>
        <p:nvGrpSpPr>
          <p:cNvPr id="53" name="Group 52">
            <a:extLst>
              <a:ext uri="{FF2B5EF4-FFF2-40B4-BE49-F238E27FC236}">
                <a16:creationId xmlns:a16="http://schemas.microsoft.com/office/drawing/2014/main" id="{6267AC32-61A3-4DA1-B250-7ABAE52D8432}"/>
              </a:ext>
            </a:extLst>
          </p:cNvPr>
          <p:cNvGrpSpPr/>
          <p:nvPr/>
        </p:nvGrpSpPr>
        <p:grpSpPr>
          <a:xfrm>
            <a:off x="780666" y="2637195"/>
            <a:ext cx="7462612" cy="936104"/>
            <a:chOff x="840694" y="1995489"/>
            <a:chExt cx="7462612" cy="936104"/>
          </a:xfrm>
          <a:effectLst/>
        </p:grpSpPr>
        <p:sp>
          <p:nvSpPr>
            <p:cNvPr id="54" name="Rectangle 53">
              <a:extLst>
                <a:ext uri="{FF2B5EF4-FFF2-40B4-BE49-F238E27FC236}">
                  <a16:creationId xmlns:a16="http://schemas.microsoft.com/office/drawing/2014/main" id="{0FDCAFC4-DD83-459E-8719-A5B2D4BDBA2A}"/>
                </a:ext>
              </a:extLst>
            </p:cNvPr>
            <p:cNvSpPr/>
            <p:nvPr/>
          </p:nvSpPr>
          <p:spPr>
            <a:xfrm>
              <a:off x="840694" y="1995489"/>
              <a:ext cx="7462612" cy="936104"/>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a:solidFill>
                    <a:schemeClr val="tx1"/>
                  </a:solidFill>
                  <a:latin typeface="Segoe UI Semibold" panose="020B0702040204020203" pitchFamily="34" charset="0"/>
                  <a:cs typeface="Segoe UI Semibold" panose="020B0702040204020203" pitchFamily="34" charset="0"/>
                </a:rPr>
                <a:t>Spatial GNNs</a:t>
              </a:r>
            </a:p>
            <a:p>
              <a:pPr algn="ctr">
                <a:spcBef>
                  <a:spcPts val="300"/>
                </a:spcBef>
              </a:pPr>
              <a:r>
                <a:rPr lang="en-GB" i="1">
                  <a:solidFill>
                    <a:schemeClr val="tx1"/>
                  </a:solidFill>
                </a:rPr>
                <a:t>Message Passing Convolution, Convolution via diffusion</a:t>
              </a:r>
            </a:p>
          </p:txBody>
        </p:sp>
        <p:sp>
          <p:nvSpPr>
            <p:cNvPr id="55" name="Oval 54">
              <a:extLst>
                <a:ext uri="{FF2B5EF4-FFF2-40B4-BE49-F238E27FC236}">
                  <a16:creationId xmlns:a16="http://schemas.microsoft.com/office/drawing/2014/main" id="{E5A17EB5-AA7D-4867-9457-A73B06605764}"/>
                </a:ext>
              </a:extLst>
            </p:cNvPr>
            <p:cNvSpPr/>
            <p:nvPr/>
          </p:nvSpPr>
          <p:spPr>
            <a:xfrm>
              <a:off x="1124124" y="2139505"/>
              <a:ext cx="648072" cy="6480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1</a:t>
              </a:r>
            </a:p>
          </p:txBody>
        </p:sp>
      </p:grpSp>
      <p:grpSp>
        <p:nvGrpSpPr>
          <p:cNvPr id="81" name="Group 80">
            <a:extLst>
              <a:ext uri="{FF2B5EF4-FFF2-40B4-BE49-F238E27FC236}">
                <a16:creationId xmlns:a16="http://schemas.microsoft.com/office/drawing/2014/main" id="{67768114-E68C-4766-8293-0F3623F032E2}"/>
              </a:ext>
            </a:extLst>
          </p:cNvPr>
          <p:cNvGrpSpPr/>
          <p:nvPr/>
        </p:nvGrpSpPr>
        <p:grpSpPr>
          <a:xfrm>
            <a:off x="745837" y="4062920"/>
            <a:ext cx="7462612" cy="936104"/>
            <a:chOff x="840694" y="1995489"/>
            <a:chExt cx="7462612" cy="936104"/>
          </a:xfrm>
          <a:effectLst/>
        </p:grpSpPr>
        <p:sp>
          <p:nvSpPr>
            <p:cNvPr id="82" name="Rectangle 81">
              <a:extLst>
                <a:ext uri="{FF2B5EF4-FFF2-40B4-BE49-F238E27FC236}">
                  <a16:creationId xmlns:a16="http://schemas.microsoft.com/office/drawing/2014/main" id="{EEF3CF28-5A81-4EF0-9187-2941E818976F}"/>
                </a:ext>
              </a:extLst>
            </p:cNvPr>
            <p:cNvSpPr/>
            <p:nvPr/>
          </p:nvSpPr>
          <p:spPr>
            <a:xfrm>
              <a:off x="840694" y="1995489"/>
              <a:ext cx="7462612" cy="936104"/>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a:solidFill>
                    <a:schemeClr val="tx1"/>
                  </a:solidFill>
                  <a:latin typeface="Segoe UI Semibold" panose="020B0702040204020203" pitchFamily="34" charset="0"/>
                  <a:cs typeface="Segoe UI Semibold" panose="020B0702040204020203" pitchFamily="34" charset="0"/>
                </a:rPr>
                <a:t>Spectral GNNs</a:t>
              </a:r>
            </a:p>
            <a:p>
              <a:pPr algn="ctr">
                <a:spcBef>
                  <a:spcPts val="300"/>
                </a:spcBef>
              </a:pPr>
              <a:r>
                <a:rPr lang="en-GB" i="1">
                  <a:solidFill>
                    <a:schemeClr val="tx1"/>
                  </a:solidFill>
                </a:rPr>
                <a:t>Convolution based on defined Fourier Basis</a:t>
              </a:r>
            </a:p>
          </p:txBody>
        </p:sp>
        <p:sp>
          <p:nvSpPr>
            <p:cNvPr id="83" name="Oval 82">
              <a:extLst>
                <a:ext uri="{FF2B5EF4-FFF2-40B4-BE49-F238E27FC236}">
                  <a16:creationId xmlns:a16="http://schemas.microsoft.com/office/drawing/2014/main" id="{7B65ED34-AAF8-4C03-8953-C32C677E4637}"/>
                </a:ext>
              </a:extLst>
            </p:cNvPr>
            <p:cNvSpPr/>
            <p:nvPr/>
          </p:nvSpPr>
          <p:spPr>
            <a:xfrm>
              <a:off x="1124124" y="2139505"/>
              <a:ext cx="648072" cy="6480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2</a:t>
              </a:r>
            </a:p>
          </p:txBody>
        </p:sp>
      </p:grpSp>
      <p:sp>
        <p:nvSpPr>
          <p:cNvPr id="24" name="Rectangle 23">
            <a:extLst>
              <a:ext uri="{FF2B5EF4-FFF2-40B4-BE49-F238E27FC236}">
                <a16:creationId xmlns:a16="http://schemas.microsoft.com/office/drawing/2014/main" id="{64F343BB-7C92-45A4-B78F-1257810114CC}"/>
              </a:ext>
            </a:extLst>
          </p:cNvPr>
          <p:cNvSpPr/>
          <p:nvPr/>
        </p:nvSpPr>
        <p:spPr>
          <a:xfrm>
            <a:off x="771275" y="2631377"/>
            <a:ext cx="7462612" cy="936104"/>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6028DCD5-5FCF-8450-F5BC-39E5E7EB436A}"/>
              </a:ext>
            </a:extLst>
          </p:cNvPr>
          <p:cNvGrpSpPr/>
          <p:nvPr/>
        </p:nvGrpSpPr>
        <p:grpSpPr>
          <a:xfrm>
            <a:off x="551660" y="6275599"/>
            <a:ext cx="8040689" cy="353497"/>
            <a:chOff x="551656" y="6275595"/>
            <a:chExt cx="8040689" cy="353497"/>
          </a:xfrm>
        </p:grpSpPr>
        <p:sp>
          <p:nvSpPr>
            <p:cNvPr id="3" name="TextBox 2">
              <a:extLst>
                <a:ext uri="{FF2B5EF4-FFF2-40B4-BE49-F238E27FC236}">
                  <a16:creationId xmlns:a16="http://schemas.microsoft.com/office/drawing/2014/main" id="{A18AFBE1-BDDF-477C-6A51-D3D2630AF460}"/>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4" name="Straight Connector 3">
              <a:extLst>
                <a:ext uri="{FF2B5EF4-FFF2-40B4-BE49-F238E27FC236}">
                  <a16:creationId xmlns:a16="http://schemas.microsoft.com/office/drawing/2014/main" id="{6983C46C-1ECB-2842-019B-520675898A36}"/>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69E5882-F8E4-B717-89B4-B2F3BA1A0A43}"/>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AC79D87-1756-FA53-3E8B-58314F262FA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7" name="Straight Connector 6">
              <a:extLst>
                <a:ext uri="{FF2B5EF4-FFF2-40B4-BE49-F238E27FC236}">
                  <a16:creationId xmlns:a16="http://schemas.microsoft.com/office/drawing/2014/main" id="{9B286704-CEA1-4D13-190A-511E23590806}"/>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C25C6F-0947-A653-79A9-2690A4ADEE21}"/>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9" name="Straight Connector 8">
              <a:extLst>
                <a:ext uri="{FF2B5EF4-FFF2-40B4-BE49-F238E27FC236}">
                  <a16:creationId xmlns:a16="http://schemas.microsoft.com/office/drawing/2014/main" id="{98F4BE51-B4B2-E194-89A1-A105A88D756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ED0DD00-4304-E108-E227-C4E744340640}"/>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45773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D674BB-73A6-4296-8422-C1DB31D91B01}"/>
              </a:ext>
            </a:extLst>
          </p:cNvPr>
          <p:cNvSpPr/>
          <p:nvPr/>
        </p:nvSpPr>
        <p:spPr>
          <a:xfrm>
            <a:off x="2962312" y="1676401"/>
            <a:ext cx="4840534" cy="715581"/>
          </a:xfrm>
          <a:prstGeom prst="rect">
            <a:avLst/>
          </a:prstGeom>
          <a:ln>
            <a:solidFill>
              <a:srgbClr val="FFF2CC"/>
            </a:solidFill>
          </a:ln>
        </p:spPr>
        <p:txBody>
          <a:bodyPr wrap="square">
            <a:spAutoFit/>
          </a:bodyPr>
          <a:lstStyle/>
          <a:p>
            <a:pPr algn="ctr">
              <a:spcBef>
                <a:spcPts val="300"/>
              </a:spcBef>
            </a:pPr>
            <a:r>
              <a:rPr lang="en-US" sz="2000" b="1">
                <a:latin typeface="Segoe UI Semibold" panose="020B0702040204020203" pitchFamily="34" charset="0"/>
                <a:cs typeface="Segoe UI Semibold" panose="020B0702040204020203" pitchFamily="34" charset="0"/>
              </a:rPr>
              <a:t>Artificial Neural Networks</a:t>
            </a:r>
          </a:p>
          <a:p>
            <a:pPr algn="ctr">
              <a:spcBef>
                <a:spcPts val="300"/>
              </a:spcBef>
            </a:pPr>
            <a:r>
              <a:rPr lang="en-GB" i="1"/>
              <a:t>Activation Functions, Neurons</a:t>
            </a:r>
          </a:p>
        </p:txBody>
      </p:sp>
      <p:sp>
        <p:nvSpPr>
          <p:cNvPr id="3" name="Rectangle 2">
            <a:extLst>
              <a:ext uri="{FF2B5EF4-FFF2-40B4-BE49-F238E27FC236}">
                <a16:creationId xmlns:a16="http://schemas.microsoft.com/office/drawing/2014/main" id="{37B5BC97-58A1-4F6F-ADDD-59A31A952C53}"/>
              </a:ext>
            </a:extLst>
          </p:cNvPr>
          <p:cNvSpPr/>
          <p:nvPr/>
        </p:nvSpPr>
        <p:spPr>
          <a:xfrm>
            <a:off x="2962312" y="2675571"/>
            <a:ext cx="4928948" cy="715581"/>
          </a:xfrm>
          <a:prstGeom prst="rect">
            <a:avLst/>
          </a:prstGeom>
        </p:spPr>
        <p:txBody>
          <a:bodyPr wrap="square">
            <a:spAutoFit/>
          </a:bodyPr>
          <a:lstStyle/>
          <a:p>
            <a:pPr algn="ctr">
              <a:spcBef>
                <a:spcPts val="300"/>
              </a:spcBef>
            </a:pPr>
            <a:r>
              <a:rPr lang="en-US" sz="2000" b="1">
                <a:latin typeface="Segoe UI Semibold" panose="020B0702040204020203" pitchFamily="34" charset="0"/>
                <a:cs typeface="Segoe UI Semibold" panose="020B0702040204020203" pitchFamily="34" charset="0"/>
              </a:rPr>
              <a:t>Graph Theory</a:t>
            </a:r>
          </a:p>
          <a:p>
            <a:pPr algn="ctr">
              <a:spcBef>
                <a:spcPts val="300"/>
              </a:spcBef>
            </a:pPr>
            <a:r>
              <a:rPr lang="en-US" i="1"/>
              <a:t>Nodes and Edges</a:t>
            </a:r>
            <a:endParaRPr lang="en-GB" i="1"/>
          </a:p>
        </p:txBody>
      </p:sp>
      <p:sp>
        <p:nvSpPr>
          <p:cNvPr id="4" name="Rectangle 3">
            <a:extLst>
              <a:ext uri="{FF2B5EF4-FFF2-40B4-BE49-F238E27FC236}">
                <a16:creationId xmlns:a16="http://schemas.microsoft.com/office/drawing/2014/main" id="{E8DC74C2-2F5C-47F4-B17D-E2CC369AAFB0}"/>
              </a:ext>
            </a:extLst>
          </p:cNvPr>
          <p:cNvSpPr/>
          <p:nvPr/>
        </p:nvSpPr>
        <p:spPr>
          <a:xfrm>
            <a:off x="2962312" y="4673912"/>
            <a:ext cx="4840534" cy="715581"/>
          </a:xfrm>
          <a:prstGeom prst="rect">
            <a:avLst/>
          </a:prstGeom>
        </p:spPr>
        <p:txBody>
          <a:bodyPr wrap="square">
            <a:spAutoFit/>
          </a:bodyPr>
          <a:lstStyle/>
          <a:p>
            <a:pPr algn="ctr">
              <a:spcBef>
                <a:spcPts val="300"/>
              </a:spcBef>
            </a:pPr>
            <a:r>
              <a:rPr lang="en-US" sz="2000" b="1">
                <a:latin typeface="Segoe UI Semibold" panose="020B0702040204020203" pitchFamily="34" charset="0"/>
                <a:cs typeface="Segoe UI Semibold" panose="020B0702040204020203" pitchFamily="34" charset="0"/>
              </a:rPr>
              <a:t>Applications</a:t>
            </a:r>
          </a:p>
          <a:p>
            <a:pPr algn="ctr">
              <a:spcBef>
                <a:spcPts val="300"/>
              </a:spcBef>
            </a:pPr>
            <a:r>
              <a:rPr lang="en-US" i="1">
                <a:solidFill>
                  <a:prstClr val="black"/>
                </a:solidFill>
              </a:rPr>
              <a:t>Node, Edge and Graph Classification</a:t>
            </a:r>
          </a:p>
        </p:txBody>
      </p:sp>
      <p:grpSp>
        <p:nvGrpSpPr>
          <p:cNvPr id="5" name="Group 4">
            <a:extLst>
              <a:ext uri="{FF2B5EF4-FFF2-40B4-BE49-F238E27FC236}">
                <a16:creationId xmlns:a16="http://schemas.microsoft.com/office/drawing/2014/main" id="{2DD4A8DF-1DC1-44B8-A4E6-609A695DBC06}"/>
              </a:ext>
            </a:extLst>
          </p:cNvPr>
          <p:cNvGrpSpPr/>
          <p:nvPr/>
        </p:nvGrpSpPr>
        <p:grpSpPr>
          <a:xfrm>
            <a:off x="1828800" y="1676400"/>
            <a:ext cx="745735" cy="715581"/>
            <a:chOff x="1094613" y="2108130"/>
            <a:chExt cx="745735" cy="715581"/>
          </a:xfrm>
        </p:grpSpPr>
        <p:cxnSp>
          <p:nvCxnSpPr>
            <p:cNvPr id="6" name="Straight Connector 5">
              <a:extLst>
                <a:ext uri="{FF2B5EF4-FFF2-40B4-BE49-F238E27FC236}">
                  <a16:creationId xmlns:a16="http://schemas.microsoft.com/office/drawing/2014/main" id="{6FF62194-3F8E-4646-93D1-F3CF013113AE}"/>
                </a:ext>
              </a:extLst>
            </p:cNvPr>
            <p:cNvCxnSpPr/>
            <p:nvPr/>
          </p:nvCxnSpPr>
          <p:spPr>
            <a:xfrm>
              <a:off x="1094613" y="2108130"/>
              <a:ext cx="0" cy="7155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D1F37DB-52E1-4FD4-B644-D4136A844C0F}"/>
                </a:ext>
              </a:extLst>
            </p:cNvPr>
            <p:cNvSpPr txBox="1"/>
            <p:nvPr/>
          </p:nvSpPr>
          <p:spPr>
            <a:xfrm>
              <a:off x="1540266" y="2235087"/>
              <a:ext cx="300082" cy="461665"/>
            </a:xfrm>
            <a:prstGeom prst="rect">
              <a:avLst/>
            </a:prstGeom>
            <a:noFill/>
          </p:spPr>
          <p:txBody>
            <a:bodyPr wrap="none" rtlCol="0">
              <a:spAutoFit/>
            </a:bodyPr>
            <a:lstStyle/>
            <a:p>
              <a:r>
                <a:rPr lang="en-SG" sz="2400"/>
                <a:t>1</a:t>
              </a:r>
            </a:p>
          </p:txBody>
        </p:sp>
      </p:grpSp>
      <p:grpSp>
        <p:nvGrpSpPr>
          <p:cNvPr id="8" name="Group 7">
            <a:extLst>
              <a:ext uri="{FF2B5EF4-FFF2-40B4-BE49-F238E27FC236}">
                <a16:creationId xmlns:a16="http://schemas.microsoft.com/office/drawing/2014/main" id="{71C17ECA-95C8-4AD9-BC73-1ACF23100C1F}"/>
              </a:ext>
            </a:extLst>
          </p:cNvPr>
          <p:cNvGrpSpPr/>
          <p:nvPr/>
        </p:nvGrpSpPr>
        <p:grpSpPr>
          <a:xfrm>
            <a:off x="1828800" y="2675571"/>
            <a:ext cx="768979" cy="715581"/>
            <a:chOff x="1094613" y="3185507"/>
            <a:chExt cx="768979" cy="715581"/>
          </a:xfrm>
        </p:grpSpPr>
        <p:cxnSp>
          <p:nvCxnSpPr>
            <p:cNvPr id="9" name="Straight Connector 8">
              <a:extLst>
                <a:ext uri="{FF2B5EF4-FFF2-40B4-BE49-F238E27FC236}">
                  <a16:creationId xmlns:a16="http://schemas.microsoft.com/office/drawing/2014/main" id="{6A485E17-F527-4AB9-AA49-3A0ECBA1491A}"/>
                </a:ext>
              </a:extLst>
            </p:cNvPr>
            <p:cNvCxnSpPr/>
            <p:nvPr/>
          </p:nvCxnSpPr>
          <p:spPr>
            <a:xfrm>
              <a:off x="1094613" y="3185507"/>
              <a:ext cx="0" cy="7155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EB326E3-09D1-495C-9635-E0DB0869DA47}"/>
                </a:ext>
              </a:extLst>
            </p:cNvPr>
            <p:cNvSpPr txBox="1"/>
            <p:nvPr/>
          </p:nvSpPr>
          <p:spPr>
            <a:xfrm>
              <a:off x="1517022" y="3318032"/>
              <a:ext cx="346570" cy="461665"/>
            </a:xfrm>
            <a:prstGeom prst="rect">
              <a:avLst/>
            </a:prstGeom>
            <a:noFill/>
          </p:spPr>
          <p:txBody>
            <a:bodyPr wrap="none" rtlCol="0">
              <a:spAutoFit/>
            </a:bodyPr>
            <a:lstStyle/>
            <a:p>
              <a:r>
                <a:rPr lang="en-SG" sz="2400"/>
                <a:t>2</a:t>
              </a:r>
            </a:p>
          </p:txBody>
        </p:sp>
      </p:grpSp>
      <p:grpSp>
        <p:nvGrpSpPr>
          <p:cNvPr id="11" name="Group 10">
            <a:extLst>
              <a:ext uri="{FF2B5EF4-FFF2-40B4-BE49-F238E27FC236}">
                <a16:creationId xmlns:a16="http://schemas.microsoft.com/office/drawing/2014/main" id="{21525E48-D07F-4811-ADB3-5F108A5E3F05}"/>
              </a:ext>
            </a:extLst>
          </p:cNvPr>
          <p:cNvGrpSpPr/>
          <p:nvPr/>
        </p:nvGrpSpPr>
        <p:grpSpPr>
          <a:xfrm>
            <a:off x="1828800" y="4673913"/>
            <a:ext cx="775391" cy="715581"/>
            <a:chOff x="1094613" y="4271359"/>
            <a:chExt cx="775391" cy="715581"/>
          </a:xfrm>
        </p:grpSpPr>
        <p:cxnSp>
          <p:nvCxnSpPr>
            <p:cNvPr id="12" name="Straight Connector 11">
              <a:extLst>
                <a:ext uri="{FF2B5EF4-FFF2-40B4-BE49-F238E27FC236}">
                  <a16:creationId xmlns:a16="http://schemas.microsoft.com/office/drawing/2014/main" id="{A7931224-91AD-42DA-B996-5ECC72C75950}"/>
                </a:ext>
              </a:extLst>
            </p:cNvPr>
            <p:cNvCxnSpPr/>
            <p:nvPr/>
          </p:nvCxnSpPr>
          <p:spPr>
            <a:xfrm>
              <a:off x="1094613" y="4271359"/>
              <a:ext cx="0" cy="7155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34995CE-222C-4343-B272-BBD7A6D388E2}"/>
                </a:ext>
              </a:extLst>
            </p:cNvPr>
            <p:cNvSpPr txBox="1"/>
            <p:nvPr/>
          </p:nvSpPr>
          <p:spPr>
            <a:xfrm>
              <a:off x="1517022" y="4398316"/>
              <a:ext cx="352982" cy="461665"/>
            </a:xfrm>
            <a:prstGeom prst="rect">
              <a:avLst/>
            </a:prstGeom>
            <a:noFill/>
          </p:spPr>
          <p:txBody>
            <a:bodyPr wrap="none" rtlCol="0">
              <a:spAutoFit/>
            </a:bodyPr>
            <a:lstStyle/>
            <a:p>
              <a:r>
                <a:rPr lang="en-SG" sz="2400"/>
                <a:t>4</a:t>
              </a:r>
            </a:p>
          </p:txBody>
        </p:sp>
      </p:grpSp>
      <p:sp>
        <p:nvSpPr>
          <p:cNvPr id="14" name="Rectangle 13">
            <a:extLst>
              <a:ext uri="{FF2B5EF4-FFF2-40B4-BE49-F238E27FC236}">
                <a16:creationId xmlns:a16="http://schemas.microsoft.com/office/drawing/2014/main" id="{E460623B-AF3D-4E99-8B3B-77E9A9396D86}"/>
              </a:ext>
            </a:extLst>
          </p:cNvPr>
          <p:cNvSpPr/>
          <p:nvPr/>
        </p:nvSpPr>
        <p:spPr>
          <a:xfrm>
            <a:off x="2855052" y="3674741"/>
            <a:ext cx="5055053" cy="715581"/>
          </a:xfrm>
          <a:prstGeom prst="rect">
            <a:avLst/>
          </a:prstGeom>
        </p:spPr>
        <p:txBody>
          <a:bodyPr wrap="square">
            <a:spAutoFit/>
          </a:bodyPr>
          <a:lstStyle/>
          <a:p>
            <a:pPr lvl="0" algn="ctr">
              <a:spcBef>
                <a:spcPts val="300"/>
              </a:spcBef>
            </a:pPr>
            <a:r>
              <a:rPr lang="en-US" sz="2000" b="1">
                <a:solidFill>
                  <a:prstClr val="black"/>
                </a:solidFill>
                <a:latin typeface="Segoe UI Semibold" panose="020B0702040204020203" pitchFamily="34" charset="0"/>
                <a:cs typeface="Segoe UI Semibold" panose="020B0702040204020203" pitchFamily="34" charset="0"/>
              </a:rPr>
              <a:t>Graph Neural Networks</a:t>
            </a:r>
          </a:p>
          <a:p>
            <a:pPr lvl="0" algn="ctr">
              <a:spcBef>
                <a:spcPts val="300"/>
              </a:spcBef>
            </a:pPr>
            <a:r>
              <a:rPr lang="en-US" i="1">
                <a:solidFill>
                  <a:prstClr val="black"/>
                </a:solidFill>
              </a:rPr>
              <a:t>Message Passing, GCN</a:t>
            </a:r>
            <a:endParaRPr lang="en-GB" i="1">
              <a:solidFill>
                <a:prstClr val="black"/>
              </a:solidFill>
            </a:endParaRPr>
          </a:p>
        </p:txBody>
      </p:sp>
      <p:grpSp>
        <p:nvGrpSpPr>
          <p:cNvPr id="15" name="Group 14">
            <a:extLst>
              <a:ext uri="{FF2B5EF4-FFF2-40B4-BE49-F238E27FC236}">
                <a16:creationId xmlns:a16="http://schemas.microsoft.com/office/drawing/2014/main" id="{17B77D81-5691-41EA-B62D-E5A9531FBF48}"/>
              </a:ext>
            </a:extLst>
          </p:cNvPr>
          <p:cNvGrpSpPr/>
          <p:nvPr/>
        </p:nvGrpSpPr>
        <p:grpSpPr>
          <a:xfrm>
            <a:off x="1828800" y="3674742"/>
            <a:ext cx="768979" cy="715581"/>
            <a:chOff x="1094613" y="4271359"/>
            <a:chExt cx="768979" cy="715581"/>
          </a:xfrm>
        </p:grpSpPr>
        <p:cxnSp>
          <p:nvCxnSpPr>
            <p:cNvPr id="16" name="Straight Connector 15">
              <a:extLst>
                <a:ext uri="{FF2B5EF4-FFF2-40B4-BE49-F238E27FC236}">
                  <a16:creationId xmlns:a16="http://schemas.microsoft.com/office/drawing/2014/main" id="{91A5C4CF-6B38-432F-8F10-6CE0DE487240}"/>
                </a:ext>
              </a:extLst>
            </p:cNvPr>
            <p:cNvCxnSpPr/>
            <p:nvPr/>
          </p:nvCxnSpPr>
          <p:spPr>
            <a:xfrm>
              <a:off x="1094613" y="4271359"/>
              <a:ext cx="0" cy="7155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0A18A5A-5F57-44E4-A20A-0CC5602126C8}"/>
                </a:ext>
              </a:extLst>
            </p:cNvPr>
            <p:cNvSpPr txBox="1"/>
            <p:nvPr/>
          </p:nvSpPr>
          <p:spPr>
            <a:xfrm>
              <a:off x="1517022" y="4398316"/>
              <a:ext cx="346570" cy="461665"/>
            </a:xfrm>
            <a:prstGeom prst="rect">
              <a:avLst/>
            </a:prstGeom>
            <a:noFill/>
          </p:spPr>
          <p:txBody>
            <a:bodyPr wrap="none" rtlCol="0">
              <a:spAutoFit/>
            </a:bodyPr>
            <a:lstStyle/>
            <a:p>
              <a:r>
                <a:rPr lang="en-SG" sz="2400"/>
                <a:t>3</a:t>
              </a:r>
            </a:p>
          </p:txBody>
        </p:sp>
      </p:grpSp>
      <p:grpSp>
        <p:nvGrpSpPr>
          <p:cNvPr id="18" name="Group 17">
            <a:extLst>
              <a:ext uri="{FF2B5EF4-FFF2-40B4-BE49-F238E27FC236}">
                <a16:creationId xmlns:a16="http://schemas.microsoft.com/office/drawing/2014/main" id="{AB7B6F6E-0AAD-3DDC-E93A-9433D0552060}"/>
              </a:ext>
            </a:extLst>
          </p:cNvPr>
          <p:cNvGrpSpPr/>
          <p:nvPr/>
        </p:nvGrpSpPr>
        <p:grpSpPr>
          <a:xfrm>
            <a:off x="551660" y="6275599"/>
            <a:ext cx="8040689" cy="353497"/>
            <a:chOff x="551656" y="6275595"/>
            <a:chExt cx="8040689" cy="353497"/>
          </a:xfrm>
        </p:grpSpPr>
        <p:sp>
          <p:nvSpPr>
            <p:cNvPr id="19" name="TextBox 2">
              <a:extLst>
                <a:ext uri="{FF2B5EF4-FFF2-40B4-BE49-F238E27FC236}">
                  <a16:creationId xmlns:a16="http://schemas.microsoft.com/office/drawing/2014/main" id="{52C7ED1B-4B2F-5955-F2DB-134BAF133217}"/>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ANNs</a:t>
              </a:r>
            </a:p>
          </p:txBody>
        </p:sp>
        <p:cxnSp>
          <p:nvCxnSpPr>
            <p:cNvPr id="20" name="Straight Connector 19">
              <a:extLst>
                <a:ext uri="{FF2B5EF4-FFF2-40B4-BE49-F238E27FC236}">
                  <a16:creationId xmlns:a16="http://schemas.microsoft.com/office/drawing/2014/main" id="{3AE3FD00-6C64-3C13-57C2-6EF4173B3CA8}"/>
                </a:ext>
              </a:extLst>
            </p:cNvPr>
            <p:cNvCxnSpPr/>
            <p:nvPr/>
          </p:nvCxnSpPr>
          <p:spPr>
            <a:xfrm>
              <a:off x="55165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B8E627-7207-B15D-9BE0-C6BDB032CA39}"/>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5">
              <a:extLst>
                <a:ext uri="{FF2B5EF4-FFF2-40B4-BE49-F238E27FC236}">
                  <a16:creationId xmlns:a16="http://schemas.microsoft.com/office/drawing/2014/main" id="{56D16441-EB39-6355-0D1E-EC2F6D29FEFB}"/>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23" name="Straight Connector 22">
              <a:extLst>
                <a:ext uri="{FF2B5EF4-FFF2-40B4-BE49-F238E27FC236}">
                  <a16:creationId xmlns:a16="http://schemas.microsoft.com/office/drawing/2014/main" id="{3F61B75F-127F-5220-9E5B-28BB27702FDB}"/>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7">
              <a:extLst>
                <a:ext uri="{FF2B5EF4-FFF2-40B4-BE49-F238E27FC236}">
                  <a16:creationId xmlns:a16="http://schemas.microsoft.com/office/drawing/2014/main" id="{C68B147A-EB77-14C0-8C30-C2CC233E749B}"/>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5" name="Straight Connector 24">
              <a:extLst>
                <a:ext uri="{FF2B5EF4-FFF2-40B4-BE49-F238E27FC236}">
                  <a16:creationId xmlns:a16="http://schemas.microsoft.com/office/drawing/2014/main" id="{52E9A4E3-B418-4F2D-128A-127DEA535AE6}"/>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9">
              <a:extLst>
                <a:ext uri="{FF2B5EF4-FFF2-40B4-BE49-F238E27FC236}">
                  <a16:creationId xmlns:a16="http://schemas.microsoft.com/office/drawing/2014/main" id="{4A068EFB-8672-4D2B-63D1-ABEAAC45B38D}"/>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241355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50"/>
                                        <p:tgtEl>
                                          <p:spTgt spid="2"/>
                                        </p:tgtEl>
                                      </p:cBhvr>
                                    </p:animEffect>
                                  </p:childTnLst>
                                </p:cTn>
                              </p:par>
                            </p:childTnLst>
                          </p:cTn>
                        </p:par>
                        <p:par>
                          <p:cTn id="11" fill="hold">
                            <p:stCondLst>
                              <p:cond delay="1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5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50"/>
                                        <p:tgtEl>
                                          <p:spTgt spid="3"/>
                                        </p:tgtEl>
                                      </p:cBhvr>
                                    </p:animEffect>
                                  </p:childTnLst>
                                </p:cTn>
                              </p:par>
                            </p:childTnLst>
                          </p:cTn>
                        </p:par>
                        <p:par>
                          <p:cTn id="18" fill="hold">
                            <p:stCondLst>
                              <p:cond delay="3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50"/>
                                        <p:tgtEl>
                                          <p:spTgt spid="1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50"/>
                                        <p:tgtEl>
                                          <p:spTgt spid="14"/>
                                        </p:tgtEl>
                                      </p:cBhvr>
                                    </p:animEffect>
                                  </p:childTnLst>
                                </p:cTn>
                              </p:par>
                            </p:childTnLst>
                          </p:cTn>
                        </p:par>
                        <p:par>
                          <p:cTn id="25" fill="hold">
                            <p:stCondLst>
                              <p:cond delay="45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50"/>
                                        <p:tgtEl>
                                          <p:spTgt spid="1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150"/>
                                        <p:tgtEl>
                                          <p:spTgt spid="4"/>
                                        </p:tgtEl>
                                      </p:cBhvr>
                                    </p:animEffect>
                                  </p:childTnLst>
                                </p:cTn>
                              </p:par>
                            </p:childTnLst>
                          </p:cTn>
                        </p:par>
                        <p:par>
                          <p:cTn id="32" fill="hold">
                            <p:stCondLst>
                              <p:cond delay="6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C483-2A8A-C221-082F-96168ED9B642}"/>
              </a:ext>
            </a:extLst>
          </p:cNvPr>
          <p:cNvSpPr>
            <a:spLocks noGrp="1"/>
          </p:cNvSpPr>
          <p:nvPr>
            <p:ph type="title"/>
          </p:nvPr>
        </p:nvSpPr>
        <p:spPr/>
        <p:txBody>
          <a:bodyPr/>
          <a:lstStyle/>
          <a:p>
            <a:r>
              <a:rPr lang="en-SG" dirty="0"/>
              <a:t>Spectral GNNs?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650B2C-0500-4C9E-20F3-67878DA9EAA4}"/>
                  </a:ext>
                </a:extLst>
              </p:cNvPr>
              <p:cNvSpPr txBox="1"/>
              <p:nvPr/>
            </p:nvSpPr>
            <p:spPr>
              <a:xfrm>
                <a:off x="3918046" y="797309"/>
                <a:ext cx="640859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3200" b="0" i="1" smtClean="0">
                          <a:latin typeface="Cambria Math" panose="02040503050406030204" pitchFamily="18" charset="0"/>
                          <a:cs typeface="Segoe UI Semilight" panose="020B0402040204020203" pitchFamily="34" charset="0"/>
                        </a:rPr>
                        <m:t>𝑦</m:t>
                      </m:r>
                      <m:r>
                        <a:rPr lang="en-SG" sz="3200" b="0" i="1" smtClean="0">
                          <a:latin typeface="Cambria Math" panose="02040503050406030204" pitchFamily="18" charset="0"/>
                          <a:cs typeface="Segoe UI Semilight" panose="020B0402040204020203" pitchFamily="34" charset="0"/>
                        </a:rPr>
                        <m:t>=</m:t>
                      </m:r>
                      <m:r>
                        <a:rPr lang="en-SG" sz="3200" b="0" i="1" smtClean="0">
                          <a:latin typeface="Cambria Math" panose="02040503050406030204" pitchFamily="18" charset="0"/>
                          <a:cs typeface="Segoe UI Semilight" panose="020B0402040204020203" pitchFamily="34" charset="0"/>
                        </a:rPr>
                        <m:t>𝑈</m:t>
                      </m:r>
                      <m:sSub>
                        <m:sSubPr>
                          <m:ctrlPr>
                            <a:rPr lang="en-SG" sz="3200" b="0" i="1" smtClean="0">
                              <a:latin typeface="Cambria Math" panose="02040503050406030204" pitchFamily="18" charset="0"/>
                              <a:cs typeface="Segoe UI Semilight" panose="020B0402040204020203" pitchFamily="34" charset="0"/>
                            </a:rPr>
                          </m:ctrlPr>
                        </m:sSubPr>
                        <m:e>
                          <m:r>
                            <a:rPr lang="en-SG" sz="3200" b="0" i="1" smtClean="0">
                              <a:latin typeface="Cambria Math" panose="02040503050406030204" pitchFamily="18" charset="0"/>
                              <a:cs typeface="Segoe UI Semilight" panose="020B0402040204020203" pitchFamily="34" charset="0"/>
                            </a:rPr>
                            <m:t>𝑔</m:t>
                          </m:r>
                        </m:e>
                        <m:sub>
                          <m:r>
                            <a:rPr lang="en-SG" sz="3200" b="0" i="1" smtClean="0">
                              <a:latin typeface="Cambria Math" panose="02040503050406030204" pitchFamily="18" charset="0"/>
                              <a:ea typeface="Cambria Math" panose="02040503050406030204" pitchFamily="18" charset="0"/>
                              <a:cs typeface="Segoe UI Semilight" panose="020B0402040204020203" pitchFamily="34" charset="0"/>
                            </a:rPr>
                            <m:t>𝜃</m:t>
                          </m:r>
                        </m:sub>
                      </m:sSub>
                      <m:r>
                        <a:rPr lang="en-SG" sz="3200" b="0" i="1" smtClean="0">
                          <a:latin typeface="Cambria Math" panose="02040503050406030204" pitchFamily="18" charset="0"/>
                          <a:cs typeface="Segoe UI Semilight" panose="020B0402040204020203" pitchFamily="34" charset="0"/>
                        </a:rPr>
                        <m:t>(</m:t>
                      </m:r>
                      <m:r>
                        <m:rPr>
                          <m:sty m:val="p"/>
                        </m:rPr>
                        <a:rPr lang="el-GR" sz="3200" b="0" i="1" smtClean="0">
                          <a:latin typeface="Cambria Math" panose="02040503050406030204" pitchFamily="18" charset="0"/>
                          <a:ea typeface="Cambria Math" panose="02040503050406030204" pitchFamily="18" charset="0"/>
                          <a:cs typeface="Segoe UI Semilight" panose="020B0402040204020203" pitchFamily="34" charset="0"/>
                        </a:rPr>
                        <m:t>Λ</m:t>
                      </m:r>
                      <m:r>
                        <a:rPr lang="en-SG" sz="3200" b="0" i="1" smtClean="0">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SG" sz="3200" i="1">
                              <a:latin typeface="Cambria Math" panose="02040503050406030204" pitchFamily="18" charset="0"/>
                              <a:ea typeface="Cambria Math" panose="02040503050406030204" pitchFamily="18" charset="0"/>
                              <a:cs typeface="Segoe UI Semilight" panose="020B0402040204020203" pitchFamily="34" charset="0"/>
                            </a:rPr>
                          </m:ctrlPr>
                        </m:sSupPr>
                        <m:e>
                          <m:r>
                            <a:rPr lang="en-SG" sz="3200" i="1">
                              <a:latin typeface="Cambria Math" panose="02040503050406030204" pitchFamily="18" charset="0"/>
                              <a:ea typeface="Cambria Math" panose="02040503050406030204" pitchFamily="18" charset="0"/>
                              <a:cs typeface="Segoe UI Semilight" panose="020B0402040204020203" pitchFamily="34" charset="0"/>
                            </a:rPr>
                            <m:t>𝑈</m:t>
                          </m:r>
                        </m:e>
                        <m:sup>
                          <m:r>
                            <a:rPr lang="en-SG" sz="3200" i="1">
                              <a:latin typeface="Cambria Math" panose="02040503050406030204" pitchFamily="18" charset="0"/>
                              <a:ea typeface="Cambria Math" panose="02040503050406030204" pitchFamily="18" charset="0"/>
                              <a:cs typeface="Segoe UI Semilight" panose="020B0402040204020203" pitchFamily="34" charset="0"/>
                            </a:rPr>
                            <m:t>𝑇</m:t>
                          </m:r>
                        </m:sup>
                      </m:sSup>
                      <m:r>
                        <m:rPr>
                          <m:nor/>
                        </m:rPr>
                        <a:rPr lang="en-SG" sz="3200" b="1" i="0" smtClean="0">
                          <a:latin typeface="Cambria Math" panose="02040503050406030204" pitchFamily="18" charset="0"/>
                          <a:ea typeface="Cambria Math" panose="02040503050406030204" pitchFamily="18" charset="0"/>
                          <a:cs typeface="Segoe UI Semilight" panose="020B0402040204020203" pitchFamily="34" charset="0"/>
                        </a:rPr>
                        <m:t>x</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4" name="TextBox 3">
                <a:extLst>
                  <a:ext uri="{FF2B5EF4-FFF2-40B4-BE49-F238E27FC236}">
                    <a16:creationId xmlns:a16="http://schemas.microsoft.com/office/drawing/2014/main" id="{59650B2C-0500-4C9E-20F3-67878DA9EAA4}"/>
                  </a:ext>
                </a:extLst>
              </p:cNvPr>
              <p:cNvSpPr txBox="1">
                <a:spLocks noRot="1" noChangeAspect="1" noMove="1" noResize="1" noEditPoints="1" noAdjustHandles="1" noChangeArrowheads="1" noChangeShapeType="1" noTextEdit="1"/>
              </p:cNvSpPr>
              <p:nvPr/>
            </p:nvSpPr>
            <p:spPr>
              <a:xfrm>
                <a:off x="3918046" y="797309"/>
                <a:ext cx="6408593" cy="584775"/>
              </a:xfrm>
              <a:prstGeom prst="rect">
                <a:avLst/>
              </a:prstGeom>
              <a:blipFill>
                <a:blip r:embed="rId2"/>
                <a:stretch>
                  <a:fillRect/>
                </a:stretch>
              </a:blipFill>
            </p:spPr>
            <p:txBody>
              <a:bodyPr/>
              <a:lstStyle/>
              <a:p>
                <a:r>
                  <a:rPr lang="en-SG">
                    <a:noFill/>
                  </a:rPr>
                  <a:t> </a:t>
                </a:r>
              </a:p>
            </p:txBody>
          </p:sp>
        </mc:Fallback>
      </mc:AlternateContent>
      <p:grpSp>
        <p:nvGrpSpPr>
          <p:cNvPr id="7" name="Group 6">
            <a:extLst>
              <a:ext uri="{FF2B5EF4-FFF2-40B4-BE49-F238E27FC236}">
                <a16:creationId xmlns:a16="http://schemas.microsoft.com/office/drawing/2014/main" id="{D648E959-B8CE-B9A6-B008-66373208D29F}"/>
              </a:ext>
            </a:extLst>
          </p:cNvPr>
          <p:cNvGrpSpPr/>
          <p:nvPr/>
        </p:nvGrpSpPr>
        <p:grpSpPr>
          <a:xfrm>
            <a:off x="954327" y="1721956"/>
            <a:ext cx="6331376" cy="1161754"/>
            <a:chOff x="767514" y="4399459"/>
            <a:chExt cx="2680644" cy="1161754"/>
          </a:xfrm>
        </p:grpSpPr>
        <p:sp>
          <p:nvSpPr>
            <p:cNvPr id="10" name="TextBox 9">
              <a:extLst>
                <a:ext uri="{FF2B5EF4-FFF2-40B4-BE49-F238E27FC236}">
                  <a16:creationId xmlns:a16="http://schemas.microsoft.com/office/drawing/2014/main" id="{0478DEC0-6F22-A476-B7EC-6D412C706DF2}"/>
                </a:ext>
              </a:extLst>
            </p:cNvPr>
            <p:cNvSpPr txBox="1"/>
            <p:nvPr/>
          </p:nvSpPr>
          <p:spPr>
            <a:xfrm>
              <a:off x="901125" y="4826447"/>
              <a:ext cx="2204894" cy="646331"/>
            </a:xfrm>
            <a:prstGeom prst="rect">
              <a:avLst/>
            </a:prstGeom>
            <a:noFill/>
          </p:spPr>
          <p:txBody>
            <a:bodyPr wrap="none" rtlCol="0">
              <a:spAutoFit/>
            </a:bodyPr>
            <a:lstStyle/>
            <a:p>
              <a:r>
                <a:rPr lang="en-US" i="1" dirty="0">
                  <a:latin typeface="Segoe UI Semilight" panose="020B0402040204020203" pitchFamily="34" charset="0"/>
                  <a:cs typeface="Segoe UI Semilight" panose="020B0402040204020203" pitchFamily="34" charset="0"/>
                </a:rPr>
                <a:t>Nodes features are now referred to as graph signals</a:t>
              </a:r>
            </a:p>
            <a:p>
              <a:endParaRPr lang="en-US" i="1" dirty="0">
                <a:latin typeface="Segoe UI Semilight" panose="020B0402040204020203" pitchFamily="34" charset="0"/>
                <a:cs typeface="Segoe UI Semilight" panose="020B0402040204020203" pitchFamily="34" charset="0"/>
              </a:endParaRPr>
            </a:p>
          </p:txBody>
        </p:sp>
        <p:sp>
          <p:nvSpPr>
            <p:cNvPr id="11" name="Rectangle: Rounded Corners 10">
              <a:extLst>
                <a:ext uri="{FF2B5EF4-FFF2-40B4-BE49-F238E27FC236}">
                  <a16:creationId xmlns:a16="http://schemas.microsoft.com/office/drawing/2014/main" id="{C06D3211-1BEE-F9F9-6DED-1A98AB2C8F03}"/>
                </a:ext>
              </a:extLst>
            </p:cNvPr>
            <p:cNvSpPr/>
            <p:nvPr/>
          </p:nvSpPr>
          <p:spPr>
            <a:xfrm>
              <a:off x="767514" y="4569048"/>
              <a:ext cx="2680644" cy="992165"/>
            </a:xfrm>
            <a:prstGeom prst="roundRect">
              <a:avLst>
                <a:gd name="adj" fmla="val 1918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12353C9B-A450-9373-E505-560523238E3E}"/>
                </a:ext>
              </a:extLst>
            </p:cNvPr>
            <p:cNvSpPr txBox="1"/>
            <p:nvPr/>
          </p:nvSpPr>
          <p:spPr>
            <a:xfrm>
              <a:off x="901125" y="4399459"/>
              <a:ext cx="1314820" cy="338554"/>
            </a:xfrm>
            <a:prstGeom prst="rect">
              <a:avLst/>
            </a:prstGeom>
            <a:solidFill>
              <a:schemeClr val="bg2"/>
            </a:solidFill>
          </p:spPr>
          <p:txBody>
            <a:bodyPr wrap="square" rtlCol="0">
              <a:spAutoFit/>
            </a:bodyPr>
            <a:lstStyle/>
            <a:p>
              <a:pPr algn="l"/>
              <a:r>
                <a:rPr lang="en-AU" sz="1600" i="1" dirty="0">
                  <a:solidFill>
                    <a:srgbClr val="FF0000"/>
                  </a:solidFill>
                  <a:latin typeface="Segoe UI Semilight" panose="020B0402040204020203" pitchFamily="34" charset="0"/>
                  <a:cs typeface="Segoe UI Semilight" panose="020B0402040204020203" pitchFamily="34" charset="0"/>
                </a:rPr>
                <a:t>Based on Graph Signal Processing</a:t>
              </a:r>
            </a:p>
          </p:txBody>
        </p:sp>
      </p:grpSp>
      <p:grpSp>
        <p:nvGrpSpPr>
          <p:cNvPr id="13" name="Group 12">
            <a:extLst>
              <a:ext uri="{FF2B5EF4-FFF2-40B4-BE49-F238E27FC236}">
                <a16:creationId xmlns:a16="http://schemas.microsoft.com/office/drawing/2014/main" id="{46034CB6-76B8-3F89-B4DC-23B6A552F2A9}"/>
              </a:ext>
            </a:extLst>
          </p:cNvPr>
          <p:cNvGrpSpPr/>
          <p:nvPr/>
        </p:nvGrpSpPr>
        <p:grpSpPr>
          <a:xfrm>
            <a:off x="954327" y="3141109"/>
            <a:ext cx="6331376" cy="1261884"/>
            <a:chOff x="767514" y="4399459"/>
            <a:chExt cx="2680644" cy="1261884"/>
          </a:xfrm>
        </p:grpSpPr>
        <p:sp>
          <p:nvSpPr>
            <p:cNvPr id="14" name="TextBox 13">
              <a:extLst>
                <a:ext uri="{FF2B5EF4-FFF2-40B4-BE49-F238E27FC236}">
                  <a16:creationId xmlns:a16="http://schemas.microsoft.com/office/drawing/2014/main" id="{D02B0899-7B55-3B78-D279-E71042CF4771}"/>
                </a:ext>
              </a:extLst>
            </p:cNvPr>
            <p:cNvSpPr txBox="1"/>
            <p:nvPr/>
          </p:nvSpPr>
          <p:spPr>
            <a:xfrm>
              <a:off x="836679" y="4738013"/>
              <a:ext cx="2542314" cy="923330"/>
            </a:xfrm>
            <a:prstGeom prst="rect">
              <a:avLst/>
            </a:prstGeom>
            <a:noFill/>
          </p:spPr>
          <p:txBody>
            <a:bodyPr wrap="none" rtlCol="0">
              <a:spAutoFit/>
            </a:bodyPr>
            <a:lstStyle/>
            <a:p>
              <a:r>
                <a:rPr lang="en-US" i="1" dirty="0">
                  <a:latin typeface="Segoe UI Semilight" panose="020B0402040204020203" pitchFamily="34" charset="0"/>
                  <a:cs typeface="Segoe UI Semilight" panose="020B0402040204020203" pitchFamily="34" charset="0"/>
                </a:rPr>
                <a:t>Filtering of the frequency components of the graphs is done,</a:t>
              </a:r>
            </a:p>
            <a:p>
              <a:r>
                <a:rPr lang="en-US" i="1" dirty="0">
                  <a:latin typeface="Segoe UI Semilight" panose="020B0402040204020203" pitchFamily="34" charset="0"/>
                  <a:cs typeface="Segoe UI Semilight" panose="020B0402040204020203" pitchFamily="34" charset="0"/>
                </a:rPr>
                <a:t>Like classical frequency filtering</a:t>
              </a:r>
            </a:p>
            <a:p>
              <a:endParaRPr lang="en-US" i="1" dirty="0">
                <a:latin typeface="Segoe UI Semilight" panose="020B0402040204020203" pitchFamily="34" charset="0"/>
                <a:cs typeface="Segoe UI Semilight" panose="020B0402040204020203" pitchFamily="34" charset="0"/>
              </a:endParaRPr>
            </a:p>
          </p:txBody>
        </p:sp>
        <p:sp>
          <p:nvSpPr>
            <p:cNvPr id="15" name="Rectangle: Rounded Corners 14">
              <a:extLst>
                <a:ext uri="{FF2B5EF4-FFF2-40B4-BE49-F238E27FC236}">
                  <a16:creationId xmlns:a16="http://schemas.microsoft.com/office/drawing/2014/main" id="{6A9A8327-277D-8E1D-93DB-9A929C422FD1}"/>
                </a:ext>
              </a:extLst>
            </p:cNvPr>
            <p:cNvSpPr/>
            <p:nvPr/>
          </p:nvSpPr>
          <p:spPr>
            <a:xfrm>
              <a:off x="767514" y="4569048"/>
              <a:ext cx="2680644" cy="992165"/>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50000"/>
                  </a:schemeClr>
                </a:solidFill>
              </a:endParaRPr>
            </a:p>
          </p:txBody>
        </p:sp>
        <p:sp>
          <p:nvSpPr>
            <p:cNvPr id="16" name="TextBox 15">
              <a:extLst>
                <a:ext uri="{FF2B5EF4-FFF2-40B4-BE49-F238E27FC236}">
                  <a16:creationId xmlns:a16="http://schemas.microsoft.com/office/drawing/2014/main" id="{86FC2ADA-DB7C-FFC7-3FF3-5419C8C04B26}"/>
                </a:ext>
              </a:extLst>
            </p:cNvPr>
            <p:cNvSpPr txBox="1"/>
            <p:nvPr/>
          </p:nvSpPr>
          <p:spPr>
            <a:xfrm>
              <a:off x="901125" y="4399459"/>
              <a:ext cx="919345"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Graph spectral filtering</a:t>
              </a:r>
            </a:p>
          </p:txBody>
        </p:sp>
      </p:grpSp>
      <p:grpSp>
        <p:nvGrpSpPr>
          <p:cNvPr id="17" name="Group 16">
            <a:extLst>
              <a:ext uri="{FF2B5EF4-FFF2-40B4-BE49-F238E27FC236}">
                <a16:creationId xmlns:a16="http://schemas.microsoft.com/office/drawing/2014/main" id="{5F1E1CF8-AE08-ED00-AE1F-82E9CE98C6AA}"/>
              </a:ext>
            </a:extLst>
          </p:cNvPr>
          <p:cNvGrpSpPr/>
          <p:nvPr/>
        </p:nvGrpSpPr>
        <p:grpSpPr>
          <a:xfrm>
            <a:off x="954327" y="4700868"/>
            <a:ext cx="6331376" cy="1161754"/>
            <a:chOff x="767514" y="4399459"/>
            <a:chExt cx="2680644" cy="1161754"/>
          </a:xfrm>
        </p:grpSpPr>
        <p:sp>
          <p:nvSpPr>
            <p:cNvPr id="18" name="TextBox 17">
              <a:extLst>
                <a:ext uri="{FF2B5EF4-FFF2-40B4-BE49-F238E27FC236}">
                  <a16:creationId xmlns:a16="http://schemas.microsoft.com/office/drawing/2014/main" id="{280BFB52-0C02-404D-344B-2B381445B083}"/>
                </a:ext>
              </a:extLst>
            </p:cNvPr>
            <p:cNvSpPr txBox="1"/>
            <p:nvPr/>
          </p:nvSpPr>
          <p:spPr>
            <a:xfrm>
              <a:off x="836679" y="4852009"/>
              <a:ext cx="2239453" cy="369332"/>
            </a:xfrm>
            <a:prstGeom prst="rect">
              <a:avLst/>
            </a:prstGeom>
            <a:noFill/>
          </p:spPr>
          <p:txBody>
            <a:bodyPr wrap="none" rtlCol="0">
              <a:spAutoFit/>
            </a:bodyPr>
            <a:lstStyle/>
            <a:p>
              <a:r>
                <a:rPr lang="en-US" i="1" dirty="0">
                  <a:latin typeface="Segoe UI Semilight" panose="020B0402040204020203" pitchFamily="34" charset="0"/>
                  <a:cs typeface="Segoe UI Semilight" panose="020B0402040204020203" pitchFamily="34" charset="0"/>
                </a:rPr>
                <a:t>Our weights are effectively a trainable spectral filter.</a:t>
              </a:r>
            </a:p>
          </p:txBody>
        </p:sp>
        <p:sp>
          <p:nvSpPr>
            <p:cNvPr id="19" name="Rectangle: Rounded Corners 18">
              <a:extLst>
                <a:ext uri="{FF2B5EF4-FFF2-40B4-BE49-F238E27FC236}">
                  <a16:creationId xmlns:a16="http://schemas.microsoft.com/office/drawing/2014/main" id="{943FF73F-60BD-07C6-5E3B-3F26887067AE}"/>
                </a:ext>
              </a:extLst>
            </p:cNvPr>
            <p:cNvSpPr/>
            <p:nvPr/>
          </p:nvSpPr>
          <p:spPr>
            <a:xfrm>
              <a:off x="767514" y="4569048"/>
              <a:ext cx="2680644" cy="992165"/>
            </a:xfrm>
            <a:prstGeom prst="roundRect">
              <a:avLst>
                <a:gd name="adj" fmla="val 19180"/>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3AFD1DAF-F552-0976-D584-49B31E45C5FB}"/>
                </a:ext>
              </a:extLst>
            </p:cNvPr>
            <p:cNvSpPr txBox="1"/>
            <p:nvPr/>
          </p:nvSpPr>
          <p:spPr>
            <a:xfrm>
              <a:off x="901125" y="4399459"/>
              <a:ext cx="661247" cy="338554"/>
            </a:xfrm>
            <a:prstGeom prst="rect">
              <a:avLst/>
            </a:prstGeom>
            <a:solidFill>
              <a:schemeClr val="bg2"/>
            </a:solidFill>
          </p:spPr>
          <p:txBody>
            <a:bodyPr wrap="square" rtlCol="0">
              <a:spAutoFit/>
            </a:bodyPr>
            <a:lstStyle/>
            <a:p>
              <a:pPr algn="l"/>
              <a:r>
                <a:rPr lang="en-AU" sz="1600" i="1" dirty="0">
                  <a:solidFill>
                    <a:srgbClr val="92D050"/>
                  </a:solidFill>
                  <a:latin typeface="Segoe UI Semilight" panose="020B0402040204020203" pitchFamily="34" charset="0"/>
                  <a:cs typeface="Segoe UI Semilight" panose="020B0402040204020203" pitchFamily="34" charset="0"/>
                </a:rPr>
                <a:t>Spectral GNNs</a:t>
              </a:r>
            </a:p>
          </p:txBody>
        </p:sp>
      </p:grpSp>
      <p:grpSp>
        <p:nvGrpSpPr>
          <p:cNvPr id="3" name="Group 2">
            <a:extLst>
              <a:ext uri="{FF2B5EF4-FFF2-40B4-BE49-F238E27FC236}">
                <a16:creationId xmlns:a16="http://schemas.microsoft.com/office/drawing/2014/main" id="{B15FF80B-B805-FA6E-05BA-ADB749716E90}"/>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1F8EC61D-5D2A-3590-194B-51E60CD00416}"/>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0A8F4636-CA73-ACD8-162F-E4078AF08040}"/>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5F04FDF-905D-1940-2454-7A79A564BEF6}"/>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B33E36A7-ECD1-E868-76E0-58BE9CC7E7E0}"/>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21" name="Straight Connector 20">
              <a:extLst>
                <a:ext uri="{FF2B5EF4-FFF2-40B4-BE49-F238E27FC236}">
                  <a16:creationId xmlns:a16="http://schemas.microsoft.com/office/drawing/2014/main" id="{AFC3CDD0-E125-EE03-E3C1-D57015ED27A6}"/>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7">
              <a:extLst>
                <a:ext uri="{FF2B5EF4-FFF2-40B4-BE49-F238E27FC236}">
                  <a16:creationId xmlns:a16="http://schemas.microsoft.com/office/drawing/2014/main" id="{E78FCAEE-141A-A90C-EEE8-4EEDCB1F5CFB}"/>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23" name="Straight Connector 22">
              <a:extLst>
                <a:ext uri="{FF2B5EF4-FFF2-40B4-BE49-F238E27FC236}">
                  <a16:creationId xmlns:a16="http://schemas.microsoft.com/office/drawing/2014/main" id="{CA0ECB15-D102-AB27-F9D4-9282364A5464}"/>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9">
              <a:extLst>
                <a:ext uri="{FF2B5EF4-FFF2-40B4-BE49-F238E27FC236}">
                  <a16:creationId xmlns:a16="http://schemas.microsoft.com/office/drawing/2014/main" id="{B1D2C249-EE7F-C005-FC06-E0031BFFB09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951083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3861-1372-1F81-35A6-3C835CAB8B8A}"/>
              </a:ext>
            </a:extLst>
          </p:cNvPr>
          <p:cNvSpPr>
            <a:spLocks noGrp="1"/>
          </p:cNvSpPr>
          <p:nvPr>
            <p:ph type="title"/>
          </p:nvPr>
        </p:nvSpPr>
        <p:spPr/>
        <p:txBody>
          <a:bodyPr/>
          <a:lstStyle/>
          <a:p>
            <a:r>
              <a:rPr lang="en-SG" dirty="0"/>
              <a:t>Graph Neural Network model</a:t>
            </a:r>
          </a:p>
        </p:txBody>
      </p:sp>
      <p:sp>
        <p:nvSpPr>
          <p:cNvPr id="3" name="TextBox 2">
            <a:extLst>
              <a:ext uri="{FF2B5EF4-FFF2-40B4-BE49-F238E27FC236}">
                <a16:creationId xmlns:a16="http://schemas.microsoft.com/office/drawing/2014/main" id="{99DFD0FC-672E-F3F5-A448-06F26EBD2174}"/>
              </a:ext>
            </a:extLst>
          </p:cNvPr>
          <p:cNvSpPr txBox="1"/>
          <p:nvPr/>
        </p:nvSpPr>
        <p:spPr>
          <a:xfrm>
            <a:off x="698768" y="3636074"/>
            <a:ext cx="7903780" cy="2031325"/>
          </a:xfrm>
          <a:prstGeom prst="rect">
            <a:avLst/>
          </a:prstGeom>
          <a:noFill/>
        </p:spPr>
        <p:txBody>
          <a:bodyPr wrap="square" rtlCol="0">
            <a:spAutoFit/>
          </a:bodyPr>
          <a:lstStyle/>
          <a:p>
            <a:pPr marL="285750" indent="-285750" algn="l">
              <a:buFont typeface="Arial" panose="020B0604020202020204" pitchFamily="34" charset="0"/>
              <a:buChar char="•"/>
            </a:pPr>
            <a:r>
              <a:rPr lang="en-SG" b="1" i="1" dirty="0">
                <a:latin typeface="Segoe UI Semilight" panose="020B0402040204020203" pitchFamily="34" charset="0"/>
                <a:cs typeface="Segoe UI Semilight" panose="020B0402040204020203" pitchFamily="34" charset="0"/>
              </a:rPr>
              <a:t>Node Classification</a:t>
            </a:r>
          </a:p>
          <a:p>
            <a:pPr marL="742950" lvl="1" indent="-285750">
              <a:buFont typeface="Arial" panose="020B0604020202020204" pitchFamily="34" charset="0"/>
              <a:buChar char="•"/>
            </a:pPr>
            <a:r>
              <a:rPr lang="en-SG" i="1" dirty="0">
                <a:latin typeface="Segoe UI Semilight" panose="020B0402040204020203" pitchFamily="34" charset="0"/>
                <a:cs typeface="Segoe UI Semilight" panose="020B0402040204020203" pitchFamily="34" charset="0"/>
              </a:rPr>
              <a:t> Standard task, just have multiple GNN layers</a:t>
            </a:r>
          </a:p>
          <a:p>
            <a:pPr marL="285750" indent="-285750">
              <a:buFont typeface="Arial" panose="020B0604020202020204" pitchFamily="34" charset="0"/>
              <a:buChar char="•"/>
            </a:pPr>
            <a:r>
              <a:rPr lang="en-SG" b="1" i="1" dirty="0">
                <a:latin typeface="Segoe UI Semilight" panose="020B0402040204020203" pitchFamily="34" charset="0"/>
                <a:cs typeface="Segoe UI Semilight" panose="020B0402040204020203" pitchFamily="34" charset="0"/>
              </a:rPr>
              <a:t>Edge Classification</a:t>
            </a:r>
          </a:p>
          <a:p>
            <a:pPr marL="742950" lvl="1" indent="-285750">
              <a:buFont typeface="Arial" panose="020B0604020202020204" pitchFamily="34" charset="0"/>
              <a:buChar char="•"/>
            </a:pPr>
            <a:r>
              <a:rPr lang="en-SG" i="1" dirty="0">
                <a:latin typeface="Segoe UI Semilight" panose="020B0402040204020203" pitchFamily="34" charset="0"/>
                <a:cs typeface="Segoe UI Semilight" panose="020B0402040204020203" pitchFamily="34" charset="0"/>
              </a:rPr>
              <a:t>Aggregate features of the nodes attached to the given edge and feed that through another neural net</a:t>
            </a:r>
          </a:p>
          <a:p>
            <a:pPr marL="285750" indent="-285750">
              <a:buFont typeface="Arial" panose="020B0604020202020204" pitchFamily="34" charset="0"/>
              <a:buChar char="•"/>
            </a:pPr>
            <a:r>
              <a:rPr lang="en-SG" b="1" i="1" dirty="0">
                <a:latin typeface="Segoe UI Semilight" panose="020B0402040204020203" pitchFamily="34" charset="0"/>
                <a:cs typeface="Segoe UI Semilight" panose="020B0402040204020203" pitchFamily="34" charset="0"/>
              </a:rPr>
              <a:t>Graph Classification</a:t>
            </a:r>
          </a:p>
          <a:p>
            <a:pPr marL="742950" lvl="1" indent="-285750">
              <a:buFont typeface="Arial" panose="020B0604020202020204" pitchFamily="34" charset="0"/>
              <a:buChar char="•"/>
            </a:pPr>
            <a:r>
              <a:rPr lang="en-SG" i="1" dirty="0">
                <a:latin typeface="Segoe UI Semilight" panose="020B0402040204020203" pitchFamily="34" charset="0"/>
                <a:cs typeface="Segoe UI Semilight" panose="020B0402040204020203" pitchFamily="34" charset="0"/>
              </a:rPr>
              <a:t>Aggregate features of all the nodes</a:t>
            </a:r>
          </a:p>
        </p:txBody>
      </p:sp>
      <p:sp>
        <p:nvSpPr>
          <p:cNvPr id="4" name="Rectangle: Rounded Corners 3">
            <a:extLst>
              <a:ext uri="{FF2B5EF4-FFF2-40B4-BE49-F238E27FC236}">
                <a16:creationId xmlns:a16="http://schemas.microsoft.com/office/drawing/2014/main" id="{A361E512-0474-35B8-D866-2CBCAC8A963F}"/>
              </a:ext>
            </a:extLst>
          </p:cNvPr>
          <p:cNvSpPr/>
          <p:nvPr/>
        </p:nvSpPr>
        <p:spPr>
          <a:xfrm>
            <a:off x="541452" y="3429000"/>
            <a:ext cx="7973898" cy="2497393"/>
          </a:xfrm>
          <a:prstGeom prst="roundRect">
            <a:avLst>
              <a:gd name="adj" fmla="val 19180"/>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0A1D762D-391B-F32F-F676-24E4932DB234}"/>
              </a:ext>
            </a:extLst>
          </p:cNvPr>
          <p:cNvSpPr txBox="1"/>
          <p:nvPr/>
        </p:nvSpPr>
        <p:spPr>
          <a:xfrm>
            <a:off x="1358391" y="3259723"/>
            <a:ext cx="1178332" cy="338554"/>
          </a:xfrm>
          <a:prstGeom prst="rect">
            <a:avLst/>
          </a:prstGeom>
          <a:solidFill>
            <a:schemeClr val="bg2"/>
          </a:solidFill>
        </p:spPr>
        <p:txBody>
          <a:bodyPr wrap="square" rtlCol="0">
            <a:spAutoFit/>
          </a:bodyPr>
          <a:lstStyle/>
          <a:p>
            <a:pPr algn="l"/>
            <a:r>
              <a:rPr lang="en-AU" sz="1600" i="1" dirty="0">
                <a:solidFill>
                  <a:srgbClr val="92D050"/>
                </a:solidFill>
                <a:latin typeface="Segoe UI Semilight" panose="020B0402040204020203" pitchFamily="34" charset="0"/>
                <a:cs typeface="Segoe UI Semilight" panose="020B0402040204020203" pitchFamily="34" charset="0"/>
              </a:rPr>
              <a:t>GNN Tasks</a:t>
            </a:r>
          </a:p>
        </p:txBody>
      </p:sp>
      <p:sp>
        <p:nvSpPr>
          <p:cNvPr id="6" name="TextBox 5">
            <a:extLst>
              <a:ext uri="{FF2B5EF4-FFF2-40B4-BE49-F238E27FC236}">
                <a16:creationId xmlns:a16="http://schemas.microsoft.com/office/drawing/2014/main" id="{C5C0006B-8F9D-DEE6-2808-A25B49B9895B}"/>
              </a:ext>
            </a:extLst>
          </p:cNvPr>
          <p:cNvSpPr txBox="1"/>
          <p:nvPr/>
        </p:nvSpPr>
        <p:spPr>
          <a:xfrm>
            <a:off x="816755" y="2330837"/>
            <a:ext cx="6675426"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Add multiple layers to your GNN to create a GNN model</a:t>
            </a:r>
          </a:p>
        </p:txBody>
      </p:sp>
      <p:sp>
        <p:nvSpPr>
          <p:cNvPr id="7" name="Rectangle: Rounded Corners 6">
            <a:extLst>
              <a:ext uri="{FF2B5EF4-FFF2-40B4-BE49-F238E27FC236}">
                <a16:creationId xmlns:a16="http://schemas.microsoft.com/office/drawing/2014/main" id="{AC136FE8-87F4-EFEF-F723-34E9234C24B5}"/>
              </a:ext>
            </a:extLst>
          </p:cNvPr>
          <p:cNvSpPr/>
          <p:nvPr/>
        </p:nvSpPr>
        <p:spPr>
          <a:xfrm>
            <a:off x="541452" y="2058545"/>
            <a:ext cx="7973898"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8" name="TextBox 7">
            <a:extLst>
              <a:ext uri="{FF2B5EF4-FFF2-40B4-BE49-F238E27FC236}">
                <a16:creationId xmlns:a16="http://schemas.microsoft.com/office/drawing/2014/main" id="{C2B3D5EB-A888-503F-97DB-2ACC2352703C}"/>
              </a:ext>
            </a:extLst>
          </p:cNvPr>
          <p:cNvSpPr txBox="1"/>
          <p:nvPr/>
        </p:nvSpPr>
        <p:spPr>
          <a:xfrm>
            <a:off x="1358391" y="1889268"/>
            <a:ext cx="1178332"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GNN layers</a:t>
            </a:r>
          </a:p>
        </p:txBody>
      </p:sp>
      <p:grpSp>
        <p:nvGrpSpPr>
          <p:cNvPr id="9" name="Group 8">
            <a:extLst>
              <a:ext uri="{FF2B5EF4-FFF2-40B4-BE49-F238E27FC236}">
                <a16:creationId xmlns:a16="http://schemas.microsoft.com/office/drawing/2014/main" id="{408357E4-714D-5BB3-ACA4-08A76CDF6DC9}"/>
              </a:ext>
            </a:extLst>
          </p:cNvPr>
          <p:cNvGrpSpPr/>
          <p:nvPr/>
        </p:nvGrpSpPr>
        <p:grpSpPr>
          <a:xfrm>
            <a:off x="551660" y="6275599"/>
            <a:ext cx="8040689" cy="353497"/>
            <a:chOff x="551656" y="6275595"/>
            <a:chExt cx="8040689" cy="353497"/>
          </a:xfrm>
        </p:grpSpPr>
        <p:sp>
          <p:nvSpPr>
            <p:cNvPr id="10" name="TextBox 2">
              <a:extLst>
                <a:ext uri="{FF2B5EF4-FFF2-40B4-BE49-F238E27FC236}">
                  <a16:creationId xmlns:a16="http://schemas.microsoft.com/office/drawing/2014/main" id="{048BF1F9-42BE-E34D-584E-B21A21B12C6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1" name="Straight Connector 10">
              <a:extLst>
                <a:ext uri="{FF2B5EF4-FFF2-40B4-BE49-F238E27FC236}">
                  <a16:creationId xmlns:a16="http://schemas.microsoft.com/office/drawing/2014/main" id="{8585023B-2AB3-7B69-2BF3-4BA3A3B58640}"/>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EC2203-BD23-3914-6D4F-148E1C432D0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1A340DAB-1860-AA2E-BA2C-79B71932C07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4" name="Straight Connector 13">
              <a:extLst>
                <a:ext uri="{FF2B5EF4-FFF2-40B4-BE49-F238E27FC236}">
                  <a16:creationId xmlns:a16="http://schemas.microsoft.com/office/drawing/2014/main" id="{E96CD117-6142-3054-E2C8-12EA3F5C073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4D9D1A9F-3E0C-A0A4-81C8-92BBCEE7E06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6" name="Straight Connector 15">
              <a:extLst>
                <a:ext uri="{FF2B5EF4-FFF2-40B4-BE49-F238E27FC236}">
                  <a16:creationId xmlns:a16="http://schemas.microsoft.com/office/drawing/2014/main" id="{16B93F0E-92A7-E590-BD8A-874CF22E865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9">
              <a:extLst>
                <a:ext uri="{FF2B5EF4-FFF2-40B4-BE49-F238E27FC236}">
                  <a16:creationId xmlns:a16="http://schemas.microsoft.com/office/drawing/2014/main" id="{6630713D-5AA9-59B0-348E-244EDC93C6F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73863723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1B5F1-047D-F69C-88C6-13DB763D83F9}"/>
              </a:ext>
            </a:extLst>
          </p:cNvPr>
          <p:cNvSpPr>
            <a:spLocks noGrp="1"/>
          </p:cNvSpPr>
          <p:nvPr>
            <p:ph type="title"/>
          </p:nvPr>
        </p:nvSpPr>
        <p:spPr/>
        <p:txBody>
          <a:bodyPr/>
          <a:lstStyle/>
          <a:p>
            <a:r>
              <a:rPr lang="en-SG" dirty="0"/>
              <a:t>Notebook work with DGL</a:t>
            </a:r>
            <a:br>
              <a:rPr lang="en-SG"/>
            </a:br>
            <a:r>
              <a:rPr lang="en-SG" sz="2800">
                <a:hlinkClick r:id="rId2"/>
              </a:rPr>
              <a:t>https://tinyurl.com/fossasia-dgl</a:t>
            </a:r>
            <a:r>
              <a:rPr lang="en-SG" sz="2800"/>
              <a:t> </a:t>
            </a:r>
          </a:p>
        </p:txBody>
      </p:sp>
      <p:pic>
        <p:nvPicPr>
          <p:cNvPr id="1026" name="Picture 2" descr="Deep Graph Library">
            <a:extLst>
              <a:ext uri="{FF2B5EF4-FFF2-40B4-BE49-F238E27FC236}">
                <a16:creationId xmlns:a16="http://schemas.microsoft.com/office/drawing/2014/main" id="{A119B880-79F9-9506-A8B7-6E48398E7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938" y="2622031"/>
            <a:ext cx="6260123" cy="161393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45099FB-7610-F556-CD13-B6ED0E8960E4}"/>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07416611-C454-C344-E8D1-8F764596492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C12ABF39-0D39-2CC8-5E11-5CE72B68C0E3}"/>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35021C9-476E-115E-E825-79F569B818AF}"/>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C2C361BB-7B38-2DB1-564B-260FA5A492DC}"/>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8" name="Straight Connector 7">
              <a:extLst>
                <a:ext uri="{FF2B5EF4-FFF2-40B4-BE49-F238E27FC236}">
                  <a16:creationId xmlns:a16="http://schemas.microsoft.com/office/drawing/2014/main" id="{5D006F46-A912-D291-4BA8-5BD7AC68301F}"/>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3772C6D7-D350-D4F1-02FF-15A72E22ECA8}"/>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0" name="Straight Connector 9">
              <a:extLst>
                <a:ext uri="{FF2B5EF4-FFF2-40B4-BE49-F238E27FC236}">
                  <a16:creationId xmlns:a16="http://schemas.microsoft.com/office/drawing/2014/main" id="{24FEE4EE-AB39-D205-F275-3CDEB5C93D0E}"/>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25029407-E234-8369-17D2-AB19CF5FFF96}"/>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47575158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F23501E-A88F-4D4C-9AD0-A369201775D3}"/>
              </a:ext>
            </a:extLst>
          </p:cNvPr>
          <p:cNvSpPr/>
          <p:nvPr/>
        </p:nvSpPr>
        <p:spPr>
          <a:xfrm>
            <a:off x="747381" y="4067238"/>
            <a:ext cx="7462612" cy="936104"/>
          </a:xfrm>
          <a:prstGeom prst="rect">
            <a:avLst/>
          </a:prstGeom>
          <a:solidFill>
            <a:srgbClr val="25A61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itle 1">
            <a:extLst>
              <a:ext uri="{FF2B5EF4-FFF2-40B4-BE49-F238E27FC236}">
                <a16:creationId xmlns:a16="http://schemas.microsoft.com/office/drawing/2014/main" id="{FC3241FC-963A-4CEA-8C7F-115C60C12D34}"/>
              </a:ext>
            </a:extLst>
          </p:cNvPr>
          <p:cNvSpPr txBox="1">
            <a:spLocks/>
          </p:cNvSpPr>
          <p:nvPr/>
        </p:nvSpPr>
        <p:spPr>
          <a:xfrm>
            <a:off x="655848" y="650665"/>
            <a:ext cx="6598575" cy="12930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a:cs typeface="Segoe UI Semilight"/>
              </a:rPr>
              <a:t>Theory Map</a:t>
            </a:r>
            <a:endParaRPr lang="en-SG"/>
          </a:p>
        </p:txBody>
      </p:sp>
      <p:grpSp>
        <p:nvGrpSpPr>
          <p:cNvPr id="53" name="Group 52">
            <a:extLst>
              <a:ext uri="{FF2B5EF4-FFF2-40B4-BE49-F238E27FC236}">
                <a16:creationId xmlns:a16="http://schemas.microsoft.com/office/drawing/2014/main" id="{6267AC32-61A3-4DA1-B250-7ABAE52D8432}"/>
              </a:ext>
            </a:extLst>
          </p:cNvPr>
          <p:cNvGrpSpPr/>
          <p:nvPr/>
        </p:nvGrpSpPr>
        <p:grpSpPr>
          <a:xfrm>
            <a:off x="780666" y="2637195"/>
            <a:ext cx="7462612" cy="936104"/>
            <a:chOff x="840694" y="1995489"/>
            <a:chExt cx="7462612" cy="936104"/>
          </a:xfrm>
          <a:effectLst/>
        </p:grpSpPr>
        <p:sp>
          <p:nvSpPr>
            <p:cNvPr id="54" name="Rectangle 53">
              <a:extLst>
                <a:ext uri="{FF2B5EF4-FFF2-40B4-BE49-F238E27FC236}">
                  <a16:creationId xmlns:a16="http://schemas.microsoft.com/office/drawing/2014/main" id="{0FDCAFC4-DD83-459E-8719-A5B2D4BDBA2A}"/>
                </a:ext>
              </a:extLst>
            </p:cNvPr>
            <p:cNvSpPr/>
            <p:nvPr/>
          </p:nvSpPr>
          <p:spPr>
            <a:xfrm>
              <a:off x="840694" y="1995489"/>
              <a:ext cx="7462612" cy="936104"/>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a:solidFill>
                    <a:schemeClr val="tx1"/>
                  </a:solidFill>
                  <a:latin typeface="Segoe UI Semibold" panose="020B0702040204020203" pitchFamily="34" charset="0"/>
                  <a:cs typeface="Segoe UI Semibold" panose="020B0702040204020203" pitchFamily="34" charset="0"/>
                </a:rPr>
                <a:t>Spatial GNNs</a:t>
              </a:r>
            </a:p>
            <a:p>
              <a:pPr algn="ctr">
                <a:spcBef>
                  <a:spcPts val="300"/>
                </a:spcBef>
              </a:pPr>
              <a:r>
                <a:rPr lang="en-GB" i="1">
                  <a:solidFill>
                    <a:schemeClr val="tx1"/>
                  </a:solidFill>
                </a:rPr>
                <a:t>Message Passing Convolution, Convolution via diffusion</a:t>
              </a:r>
            </a:p>
          </p:txBody>
        </p:sp>
        <p:sp>
          <p:nvSpPr>
            <p:cNvPr id="55" name="Oval 54">
              <a:extLst>
                <a:ext uri="{FF2B5EF4-FFF2-40B4-BE49-F238E27FC236}">
                  <a16:creationId xmlns:a16="http://schemas.microsoft.com/office/drawing/2014/main" id="{E5A17EB5-AA7D-4867-9457-A73B06605764}"/>
                </a:ext>
              </a:extLst>
            </p:cNvPr>
            <p:cNvSpPr/>
            <p:nvPr/>
          </p:nvSpPr>
          <p:spPr>
            <a:xfrm>
              <a:off x="1124124" y="2139505"/>
              <a:ext cx="648072" cy="6480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1</a:t>
              </a:r>
            </a:p>
          </p:txBody>
        </p:sp>
      </p:grpSp>
      <p:grpSp>
        <p:nvGrpSpPr>
          <p:cNvPr id="81" name="Group 80">
            <a:extLst>
              <a:ext uri="{FF2B5EF4-FFF2-40B4-BE49-F238E27FC236}">
                <a16:creationId xmlns:a16="http://schemas.microsoft.com/office/drawing/2014/main" id="{67768114-E68C-4766-8293-0F3623F032E2}"/>
              </a:ext>
            </a:extLst>
          </p:cNvPr>
          <p:cNvGrpSpPr/>
          <p:nvPr/>
        </p:nvGrpSpPr>
        <p:grpSpPr>
          <a:xfrm>
            <a:off x="745837" y="4062920"/>
            <a:ext cx="7462612" cy="936104"/>
            <a:chOff x="840694" y="1995489"/>
            <a:chExt cx="7462612" cy="936104"/>
          </a:xfrm>
          <a:effectLst/>
        </p:grpSpPr>
        <p:sp>
          <p:nvSpPr>
            <p:cNvPr id="82" name="Rectangle 81">
              <a:extLst>
                <a:ext uri="{FF2B5EF4-FFF2-40B4-BE49-F238E27FC236}">
                  <a16:creationId xmlns:a16="http://schemas.microsoft.com/office/drawing/2014/main" id="{EEF3CF28-5A81-4EF0-9187-2941E818976F}"/>
                </a:ext>
              </a:extLst>
            </p:cNvPr>
            <p:cNvSpPr/>
            <p:nvPr/>
          </p:nvSpPr>
          <p:spPr>
            <a:xfrm>
              <a:off x="840694" y="1995489"/>
              <a:ext cx="7462612" cy="936104"/>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a:solidFill>
                    <a:schemeClr val="tx1"/>
                  </a:solidFill>
                  <a:latin typeface="Segoe UI Semibold" panose="020B0702040204020203" pitchFamily="34" charset="0"/>
                  <a:cs typeface="Segoe UI Semibold" panose="020B0702040204020203" pitchFamily="34" charset="0"/>
                </a:rPr>
                <a:t>Spectral GNNs</a:t>
              </a:r>
            </a:p>
            <a:p>
              <a:pPr algn="ctr">
                <a:spcBef>
                  <a:spcPts val="300"/>
                </a:spcBef>
              </a:pPr>
              <a:r>
                <a:rPr lang="en-GB" i="1">
                  <a:solidFill>
                    <a:schemeClr val="tx1"/>
                  </a:solidFill>
                </a:rPr>
                <a:t>Convolution based on defined Fourier Basis</a:t>
              </a:r>
            </a:p>
          </p:txBody>
        </p:sp>
        <p:sp>
          <p:nvSpPr>
            <p:cNvPr id="83" name="Oval 82">
              <a:extLst>
                <a:ext uri="{FF2B5EF4-FFF2-40B4-BE49-F238E27FC236}">
                  <a16:creationId xmlns:a16="http://schemas.microsoft.com/office/drawing/2014/main" id="{7B65ED34-AAF8-4C03-8953-C32C677E4637}"/>
                </a:ext>
              </a:extLst>
            </p:cNvPr>
            <p:cNvSpPr/>
            <p:nvPr/>
          </p:nvSpPr>
          <p:spPr>
            <a:xfrm>
              <a:off x="1124124" y="2139505"/>
              <a:ext cx="648072" cy="6480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2</a:t>
              </a:r>
            </a:p>
          </p:txBody>
        </p:sp>
      </p:grpSp>
      <p:sp>
        <p:nvSpPr>
          <p:cNvPr id="24" name="Rectangle 23">
            <a:extLst>
              <a:ext uri="{FF2B5EF4-FFF2-40B4-BE49-F238E27FC236}">
                <a16:creationId xmlns:a16="http://schemas.microsoft.com/office/drawing/2014/main" id="{64F343BB-7C92-45A4-B78F-1257810114CC}"/>
              </a:ext>
            </a:extLst>
          </p:cNvPr>
          <p:cNvSpPr/>
          <p:nvPr/>
        </p:nvSpPr>
        <p:spPr>
          <a:xfrm>
            <a:off x="771275" y="2631377"/>
            <a:ext cx="7462612" cy="936104"/>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5C517FF2-3C6E-984A-E138-BC866CBAE380}"/>
              </a:ext>
            </a:extLst>
          </p:cNvPr>
          <p:cNvGrpSpPr/>
          <p:nvPr/>
        </p:nvGrpSpPr>
        <p:grpSpPr>
          <a:xfrm>
            <a:off x="551660" y="6275599"/>
            <a:ext cx="8040689" cy="353497"/>
            <a:chOff x="551656" y="6275595"/>
            <a:chExt cx="8040689" cy="353497"/>
          </a:xfrm>
        </p:grpSpPr>
        <p:sp>
          <p:nvSpPr>
            <p:cNvPr id="3" name="TextBox 2">
              <a:extLst>
                <a:ext uri="{FF2B5EF4-FFF2-40B4-BE49-F238E27FC236}">
                  <a16:creationId xmlns:a16="http://schemas.microsoft.com/office/drawing/2014/main" id="{062C0BE7-9EB2-8624-F3E8-BFEE8AA8BD15}"/>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4" name="Straight Connector 3">
              <a:extLst>
                <a:ext uri="{FF2B5EF4-FFF2-40B4-BE49-F238E27FC236}">
                  <a16:creationId xmlns:a16="http://schemas.microsoft.com/office/drawing/2014/main" id="{DB84BBB6-7F9B-3F2C-ED25-17A7200D1176}"/>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75E172-C822-9FD4-D002-677C38969E30}"/>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96AD05-B4BB-9DD7-7C60-00435E28CDBB}"/>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7" name="Straight Connector 6">
              <a:extLst>
                <a:ext uri="{FF2B5EF4-FFF2-40B4-BE49-F238E27FC236}">
                  <a16:creationId xmlns:a16="http://schemas.microsoft.com/office/drawing/2014/main" id="{969601C9-0C9B-634B-4DCF-1D77EF8527A4}"/>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998B1D-429C-8DD8-C5CB-CB68565D8F1C}"/>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9" name="Straight Connector 8">
              <a:extLst>
                <a:ext uri="{FF2B5EF4-FFF2-40B4-BE49-F238E27FC236}">
                  <a16:creationId xmlns:a16="http://schemas.microsoft.com/office/drawing/2014/main" id="{CAB6060E-5C41-C250-4860-0529CB81AEA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5410A4-97F7-BB26-7F9A-AE7D7661F118}"/>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95803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C483-2A8A-C221-082F-96168ED9B642}"/>
              </a:ext>
            </a:extLst>
          </p:cNvPr>
          <p:cNvSpPr>
            <a:spLocks noGrp="1"/>
          </p:cNvSpPr>
          <p:nvPr>
            <p:ph type="title"/>
          </p:nvPr>
        </p:nvSpPr>
        <p:spPr/>
        <p:txBody>
          <a:bodyPr/>
          <a:lstStyle/>
          <a:p>
            <a:r>
              <a:rPr lang="en-SG" dirty="0"/>
              <a:t>What is spectral filtering?</a:t>
            </a:r>
          </a:p>
        </p:txBody>
      </p:sp>
      <p:pic>
        <p:nvPicPr>
          <p:cNvPr id="6" name="Picture 5" descr="A picture containing diagram&#10;&#10;Description automatically generated">
            <a:extLst>
              <a:ext uri="{FF2B5EF4-FFF2-40B4-BE49-F238E27FC236}">
                <a16:creationId xmlns:a16="http://schemas.microsoft.com/office/drawing/2014/main" id="{999FF865-28E7-682E-A1C9-410B59EB3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17" y="1690688"/>
            <a:ext cx="7742965" cy="2350454"/>
          </a:xfrm>
          <a:prstGeom prst="rect">
            <a:avLst/>
          </a:prstGeom>
        </p:spPr>
      </p:pic>
      <p:grpSp>
        <p:nvGrpSpPr>
          <p:cNvPr id="7" name="Group 6">
            <a:extLst>
              <a:ext uri="{FF2B5EF4-FFF2-40B4-BE49-F238E27FC236}">
                <a16:creationId xmlns:a16="http://schemas.microsoft.com/office/drawing/2014/main" id="{500DD38D-5D43-4DC8-9944-94D8683882F3}"/>
              </a:ext>
            </a:extLst>
          </p:cNvPr>
          <p:cNvGrpSpPr/>
          <p:nvPr/>
        </p:nvGrpSpPr>
        <p:grpSpPr>
          <a:xfrm>
            <a:off x="700517" y="4551152"/>
            <a:ext cx="7973898" cy="1066334"/>
            <a:chOff x="700517" y="4551152"/>
            <a:chExt cx="7973898" cy="1066334"/>
          </a:xfrm>
        </p:grpSpPr>
        <p:sp>
          <p:nvSpPr>
            <p:cNvPr id="3" name="TextBox 2">
              <a:extLst>
                <a:ext uri="{FF2B5EF4-FFF2-40B4-BE49-F238E27FC236}">
                  <a16:creationId xmlns:a16="http://schemas.microsoft.com/office/drawing/2014/main" id="{1A61B334-F41C-A533-1A49-3EE92038F61A}"/>
                </a:ext>
              </a:extLst>
            </p:cNvPr>
            <p:cNvSpPr txBox="1"/>
            <p:nvPr/>
          </p:nvSpPr>
          <p:spPr>
            <a:xfrm>
              <a:off x="887329" y="5013440"/>
              <a:ext cx="7225354" cy="369332"/>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Filtering data in the spectral domain, modulating frequencies in data</a:t>
              </a:r>
            </a:p>
          </p:txBody>
        </p:sp>
        <p:sp>
          <p:nvSpPr>
            <p:cNvPr id="4" name="Rectangle: Rounded Corners 3">
              <a:extLst>
                <a:ext uri="{FF2B5EF4-FFF2-40B4-BE49-F238E27FC236}">
                  <a16:creationId xmlns:a16="http://schemas.microsoft.com/office/drawing/2014/main" id="{64C657DA-D329-16D8-66E0-930D1B5B605D}"/>
                </a:ext>
              </a:extLst>
            </p:cNvPr>
            <p:cNvSpPr/>
            <p:nvPr/>
          </p:nvSpPr>
          <p:spPr>
            <a:xfrm>
              <a:off x="700517" y="4717137"/>
              <a:ext cx="7973898" cy="900349"/>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5" name="TextBox 4">
              <a:extLst>
                <a:ext uri="{FF2B5EF4-FFF2-40B4-BE49-F238E27FC236}">
                  <a16:creationId xmlns:a16="http://schemas.microsoft.com/office/drawing/2014/main" id="{98650AAB-D8C1-66EF-AF43-D275A0C8099C}"/>
                </a:ext>
              </a:extLst>
            </p:cNvPr>
            <p:cNvSpPr txBox="1"/>
            <p:nvPr/>
          </p:nvSpPr>
          <p:spPr>
            <a:xfrm>
              <a:off x="1163493" y="4551152"/>
              <a:ext cx="1640447" cy="338554"/>
            </a:xfrm>
            <a:prstGeom prst="rect">
              <a:avLst/>
            </a:prstGeom>
            <a:solidFill>
              <a:schemeClr val="bg2"/>
            </a:solidFill>
          </p:spPr>
          <p:txBody>
            <a:bodyPr wrap="square" rtlCol="0">
              <a:spAutoFit/>
            </a:bodyPr>
            <a:lstStyle/>
            <a:p>
              <a:pPr algn="l"/>
              <a:r>
                <a:rPr lang="en-AU" sz="1600" i="1" dirty="0">
                  <a:solidFill>
                    <a:schemeClr val="bg2">
                      <a:lumMod val="50000"/>
                    </a:schemeClr>
                  </a:solidFill>
                  <a:latin typeface="Segoe UI Semilight" panose="020B0402040204020203" pitchFamily="34" charset="0"/>
                  <a:cs typeface="Segoe UI Semilight" panose="020B0402040204020203" pitchFamily="34" charset="0"/>
                </a:rPr>
                <a:t>Spectral filtering</a:t>
              </a:r>
            </a:p>
          </p:txBody>
        </p:sp>
      </p:grpSp>
      <p:grpSp>
        <p:nvGrpSpPr>
          <p:cNvPr id="8" name="Group 7">
            <a:extLst>
              <a:ext uri="{FF2B5EF4-FFF2-40B4-BE49-F238E27FC236}">
                <a16:creationId xmlns:a16="http://schemas.microsoft.com/office/drawing/2014/main" id="{4A5829D4-82BB-64D9-7201-49005CEA76A6}"/>
              </a:ext>
            </a:extLst>
          </p:cNvPr>
          <p:cNvGrpSpPr/>
          <p:nvPr/>
        </p:nvGrpSpPr>
        <p:grpSpPr>
          <a:xfrm>
            <a:off x="551660" y="6275599"/>
            <a:ext cx="8040689" cy="353497"/>
            <a:chOff x="551656" y="6275595"/>
            <a:chExt cx="8040689" cy="353497"/>
          </a:xfrm>
        </p:grpSpPr>
        <p:sp>
          <p:nvSpPr>
            <p:cNvPr id="9" name="TextBox 2">
              <a:extLst>
                <a:ext uri="{FF2B5EF4-FFF2-40B4-BE49-F238E27FC236}">
                  <a16:creationId xmlns:a16="http://schemas.microsoft.com/office/drawing/2014/main" id="{074F4F7E-501E-F8FB-AFB6-4CE5370B9B4B}"/>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0" name="Straight Connector 9">
              <a:extLst>
                <a:ext uri="{FF2B5EF4-FFF2-40B4-BE49-F238E27FC236}">
                  <a16:creationId xmlns:a16="http://schemas.microsoft.com/office/drawing/2014/main" id="{B70DAC92-25C7-7083-D27A-E8CE89E35A86}"/>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CB0EDE-D468-77B5-089C-606B303B4F96}"/>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5">
              <a:extLst>
                <a:ext uri="{FF2B5EF4-FFF2-40B4-BE49-F238E27FC236}">
                  <a16:creationId xmlns:a16="http://schemas.microsoft.com/office/drawing/2014/main" id="{50CB11ED-4AE1-F81B-B956-EF26803D7902}"/>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3" name="Straight Connector 12">
              <a:extLst>
                <a:ext uri="{FF2B5EF4-FFF2-40B4-BE49-F238E27FC236}">
                  <a16:creationId xmlns:a16="http://schemas.microsoft.com/office/drawing/2014/main" id="{F8FEEB71-3F7F-9789-C566-5F2886BDD262}"/>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A8AD03A1-890D-3720-54A0-645A8FDE40D3}"/>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5" name="Straight Connector 14">
              <a:extLst>
                <a:ext uri="{FF2B5EF4-FFF2-40B4-BE49-F238E27FC236}">
                  <a16:creationId xmlns:a16="http://schemas.microsoft.com/office/drawing/2014/main" id="{2F8431BF-0356-A8EF-46D2-D3B06DFB7409}"/>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9">
              <a:extLst>
                <a:ext uri="{FF2B5EF4-FFF2-40B4-BE49-F238E27FC236}">
                  <a16:creationId xmlns:a16="http://schemas.microsoft.com/office/drawing/2014/main" id="{834E7B55-8AA8-8B73-1CA9-56EDFE7EDACE}"/>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377449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332A-D74A-74D2-9C4F-330A3E5E106B}"/>
              </a:ext>
            </a:extLst>
          </p:cNvPr>
          <p:cNvSpPr>
            <a:spLocks noGrp="1"/>
          </p:cNvSpPr>
          <p:nvPr>
            <p:ph type="title"/>
          </p:nvPr>
        </p:nvSpPr>
        <p:spPr/>
        <p:txBody>
          <a:bodyPr/>
          <a:lstStyle/>
          <a:p>
            <a:r>
              <a:rPr lang="en-SG" dirty="0"/>
              <a:t>Spectral filtering (Use-case)</a:t>
            </a:r>
          </a:p>
        </p:txBody>
      </p:sp>
      <p:sp>
        <p:nvSpPr>
          <p:cNvPr id="4" name="Rectangle: Rounded Corners 3">
            <a:extLst>
              <a:ext uri="{FF2B5EF4-FFF2-40B4-BE49-F238E27FC236}">
                <a16:creationId xmlns:a16="http://schemas.microsoft.com/office/drawing/2014/main" id="{E2557D0B-A37D-C63C-9D4A-1130D2DCD099}"/>
              </a:ext>
            </a:extLst>
          </p:cNvPr>
          <p:cNvSpPr/>
          <p:nvPr/>
        </p:nvSpPr>
        <p:spPr>
          <a:xfrm>
            <a:off x="320890" y="1680564"/>
            <a:ext cx="3401961" cy="1748436"/>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5" name="TextBox 4">
            <a:extLst>
              <a:ext uri="{FF2B5EF4-FFF2-40B4-BE49-F238E27FC236}">
                <a16:creationId xmlns:a16="http://schemas.microsoft.com/office/drawing/2014/main" id="{52DE4927-14F6-44C3-9A13-468382CA34D4}"/>
              </a:ext>
            </a:extLst>
          </p:cNvPr>
          <p:cNvSpPr txBox="1"/>
          <p:nvPr/>
        </p:nvSpPr>
        <p:spPr>
          <a:xfrm>
            <a:off x="783005" y="1954617"/>
            <a:ext cx="2939846" cy="1200329"/>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Radio wave containing a combination of all the different frequencies of channels and noise</a:t>
            </a:r>
          </a:p>
        </p:txBody>
      </p:sp>
      <p:pic>
        <p:nvPicPr>
          <p:cNvPr id="1026" name="Picture 2" descr="White Gaussian noise waveform (5% noise). | Download Scientific Diagram">
            <a:extLst>
              <a:ext uri="{FF2B5EF4-FFF2-40B4-BE49-F238E27FC236}">
                <a16:creationId xmlns:a16="http://schemas.microsoft.com/office/drawing/2014/main" id="{855343EF-78E3-E4C5-5D75-0FD768698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90" y="3703053"/>
            <a:ext cx="3402967" cy="17484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44E670C-2E18-6A1C-12E5-2E7DE3649947}"/>
              </a:ext>
            </a:extLst>
          </p:cNvPr>
          <p:cNvGrpSpPr/>
          <p:nvPr/>
        </p:nvGrpSpPr>
        <p:grpSpPr>
          <a:xfrm>
            <a:off x="4109884" y="1957563"/>
            <a:ext cx="4831940" cy="2950493"/>
            <a:chOff x="4109884" y="1957563"/>
            <a:chExt cx="4831940" cy="2950493"/>
          </a:xfrm>
        </p:grpSpPr>
        <p:sp>
          <p:nvSpPr>
            <p:cNvPr id="6" name="Rectangle: Rounded Corners 5">
              <a:extLst>
                <a:ext uri="{FF2B5EF4-FFF2-40B4-BE49-F238E27FC236}">
                  <a16:creationId xmlns:a16="http://schemas.microsoft.com/office/drawing/2014/main" id="{766180DD-1D1F-9847-57D1-83DEFFE86AAB}"/>
                </a:ext>
              </a:extLst>
            </p:cNvPr>
            <p:cNvSpPr/>
            <p:nvPr/>
          </p:nvSpPr>
          <p:spPr>
            <a:xfrm>
              <a:off x="5539863" y="1957563"/>
              <a:ext cx="3401961" cy="1748436"/>
            </a:xfrm>
            <a:prstGeom prst="roundRect">
              <a:avLst>
                <a:gd name="adj" fmla="val 1918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92D050"/>
                </a:solidFill>
              </a:endParaRPr>
            </a:p>
          </p:txBody>
        </p:sp>
        <p:sp>
          <p:nvSpPr>
            <p:cNvPr id="7" name="TextBox 6">
              <a:extLst>
                <a:ext uri="{FF2B5EF4-FFF2-40B4-BE49-F238E27FC236}">
                  <a16:creationId xmlns:a16="http://schemas.microsoft.com/office/drawing/2014/main" id="{CF9106F1-A8F6-F8C7-5A56-C2C95DCEC222}"/>
                </a:ext>
              </a:extLst>
            </p:cNvPr>
            <p:cNvSpPr txBox="1"/>
            <p:nvPr/>
          </p:nvSpPr>
          <p:spPr>
            <a:xfrm>
              <a:off x="5770920" y="2370115"/>
              <a:ext cx="2939846" cy="923330"/>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The specific radio channel at the specific wave frequency which you want to listen to</a:t>
              </a:r>
            </a:p>
          </p:txBody>
        </p:sp>
        <p:pic>
          <p:nvPicPr>
            <p:cNvPr id="1028" name="Picture 4" descr="What is a Sine Wave - Electronics Waveform » Electronics Notes">
              <a:extLst>
                <a:ext uri="{FF2B5EF4-FFF2-40B4-BE49-F238E27FC236}">
                  <a16:creationId xmlns:a16="http://schemas.microsoft.com/office/drawing/2014/main" id="{1C01DF38-F22D-B0ED-2483-947D2B715E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94" r="16696"/>
            <a:stretch/>
          </p:blipFill>
          <p:spPr bwMode="auto">
            <a:xfrm>
              <a:off x="5539863" y="3786132"/>
              <a:ext cx="3401961" cy="112192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FB1DF72D-2858-68A9-B9FE-E695EAE55A13}"/>
                </a:ext>
              </a:extLst>
            </p:cNvPr>
            <p:cNvCxnSpPr/>
            <p:nvPr/>
          </p:nvCxnSpPr>
          <p:spPr>
            <a:xfrm>
              <a:off x="4109884" y="3429000"/>
              <a:ext cx="105205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0" name="Title 1">
            <a:extLst>
              <a:ext uri="{FF2B5EF4-FFF2-40B4-BE49-F238E27FC236}">
                <a16:creationId xmlns:a16="http://schemas.microsoft.com/office/drawing/2014/main" id="{3D5B0C36-7A07-CEA9-7320-B39140387740}"/>
              </a:ext>
            </a:extLst>
          </p:cNvPr>
          <p:cNvSpPr txBox="1">
            <a:spLocks/>
          </p:cNvSpPr>
          <p:nvPr/>
        </p:nvSpPr>
        <p:spPr>
          <a:xfrm>
            <a:off x="2720769" y="5451489"/>
            <a:ext cx="3830280" cy="85853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SG" sz="3600" dirty="0"/>
              <a:t>Band-pass filtering</a:t>
            </a:r>
          </a:p>
        </p:txBody>
      </p:sp>
      <p:grpSp>
        <p:nvGrpSpPr>
          <p:cNvPr id="8" name="Group 7">
            <a:extLst>
              <a:ext uri="{FF2B5EF4-FFF2-40B4-BE49-F238E27FC236}">
                <a16:creationId xmlns:a16="http://schemas.microsoft.com/office/drawing/2014/main" id="{37774384-2E39-EC15-41EE-C741FA1548AA}"/>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0E90A5AD-2666-91C0-7E09-483B9E9ED290}"/>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2" name="Straight Connector 11">
              <a:extLst>
                <a:ext uri="{FF2B5EF4-FFF2-40B4-BE49-F238E27FC236}">
                  <a16:creationId xmlns:a16="http://schemas.microsoft.com/office/drawing/2014/main" id="{5C168DAC-4BCB-FAD6-6E8F-5B576A36409E}"/>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29387E-43F8-487F-3284-957C5685A9B2}"/>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5">
              <a:extLst>
                <a:ext uri="{FF2B5EF4-FFF2-40B4-BE49-F238E27FC236}">
                  <a16:creationId xmlns:a16="http://schemas.microsoft.com/office/drawing/2014/main" id="{52508693-D41A-A774-3599-6BBE0D00B666}"/>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5" name="Straight Connector 14">
              <a:extLst>
                <a:ext uri="{FF2B5EF4-FFF2-40B4-BE49-F238E27FC236}">
                  <a16:creationId xmlns:a16="http://schemas.microsoft.com/office/drawing/2014/main" id="{5B0DBB34-A8DE-D8C3-5E24-CAC670C64E23}"/>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7">
              <a:extLst>
                <a:ext uri="{FF2B5EF4-FFF2-40B4-BE49-F238E27FC236}">
                  <a16:creationId xmlns:a16="http://schemas.microsoft.com/office/drawing/2014/main" id="{626A3436-2754-C114-7CDA-BE823D803CA8}"/>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7" name="Straight Connector 16">
              <a:extLst>
                <a:ext uri="{FF2B5EF4-FFF2-40B4-BE49-F238E27FC236}">
                  <a16:creationId xmlns:a16="http://schemas.microsoft.com/office/drawing/2014/main" id="{199FC5AE-A524-4834-653B-F7670CF2C6D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9">
              <a:extLst>
                <a:ext uri="{FF2B5EF4-FFF2-40B4-BE49-F238E27FC236}">
                  <a16:creationId xmlns:a16="http://schemas.microsoft.com/office/drawing/2014/main" id="{0372D951-0EE3-00CF-4DF1-7EBCFDA73EDA}"/>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384491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2B8EA-2E57-AEFF-FA41-E135CF2AD0CA}"/>
              </a:ext>
            </a:extLst>
          </p:cNvPr>
          <p:cNvSpPr>
            <a:spLocks noGrp="1"/>
          </p:cNvSpPr>
          <p:nvPr>
            <p:ph type="title"/>
          </p:nvPr>
        </p:nvSpPr>
        <p:spPr/>
        <p:txBody>
          <a:bodyPr/>
          <a:lstStyle/>
          <a:p>
            <a:r>
              <a:rPr lang="en-US" dirty="0"/>
              <a:t>Spectral filtering</a:t>
            </a:r>
            <a:endParaRPr lang="en-SG" dirty="0"/>
          </a:p>
        </p:txBody>
      </p:sp>
      <p:sp>
        <p:nvSpPr>
          <p:cNvPr id="4" name="TextBox 3">
            <a:extLst>
              <a:ext uri="{FF2B5EF4-FFF2-40B4-BE49-F238E27FC236}">
                <a16:creationId xmlns:a16="http://schemas.microsoft.com/office/drawing/2014/main" id="{70E285D0-6854-3F21-88B4-3E1330E2EB92}"/>
              </a:ext>
            </a:extLst>
          </p:cNvPr>
          <p:cNvSpPr txBox="1"/>
          <p:nvPr/>
        </p:nvSpPr>
        <p:spPr>
          <a:xfrm>
            <a:off x="3079061" y="5130436"/>
            <a:ext cx="2985878" cy="584775"/>
          </a:xfrm>
          <a:prstGeom prst="rect">
            <a:avLst/>
          </a:prstGeom>
          <a:noFill/>
        </p:spPr>
        <p:txBody>
          <a:bodyPr wrap="square" rtlCol="0">
            <a:spAutoFit/>
          </a:bodyPr>
          <a:lstStyle/>
          <a:p>
            <a:pPr algn="l"/>
            <a:r>
              <a:rPr lang="en-US" sz="3200" b="1" i="1" dirty="0">
                <a:latin typeface="Segoe UI Semilight" panose="020B0402040204020203" pitchFamily="34" charset="0"/>
                <a:cs typeface="Segoe UI Semilight" panose="020B0402040204020203" pitchFamily="34" charset="0"/>
              </a:rPr>
              <a:t>Spectral filtering</a:t>
            </a:r>
            <a:endParaRPr lang="en-SG" sz="3200" b="1" i="1" dirty="0">
              <a:latin typeface="Segoe UI Semilight" panose="020B0402040204020203" pitchFamily="34" charset="0"/>
              <a:cs typeface="Segoe UI Semilight" panose="020B0402040204020203" pitchFamily="34" charset="0"/>
            </a:endParaRPr>
          </a:p>
        </p:txBody>
      </p:sp>
      <p:grpSp>
        <p:nvGrpSpPr>
          <p:cNvPr id="3" name="Group 2">
            <a:extLst>
              <a:ext uri="{FF2B5EF4-FFF2-40B4-BE49-F238E27FC236}">
                <a16:creationId xmlns:a16="http://schemas.microsoft.com/office/drawing/2014/main" id="{98FDC34E-FDBC-6732-1E1D-A6E3C420DA1B}"/>
              </a:ext>
            </a:extLst>
          </p:cNvPr>
          <p:cNvGrpSpPr/>
          <p:nvPr/>
        </p:nvGrpSpPr>
        <p:grpSpPr>
          <a:xfrm>
            <a:off x="2385104" y="2234837"/>
            <a:ext cx="4373792" cy="2691124"/>
            <a:chOff x="2385104" y="2234837"/>
            <a:chExt cx="4373792" cy="2691124"/>
          </a:xfrm>
        </p:grpSpPr>
        <p:sp>
          <p:nvSpPr>
            <p:cNvPr id="5" name="TextBox 4">
              <a:extLst>
                <a:ext uri="{FF2B5EF4-FFF2-40B4-BE49-F238E27FC236}">
                  <a16:creationId xmlns:a16="http://schemas.microsoft.com/office/drawing/2014/main" id="{AC3D919B-A04C-6401-58C2-6751D5D15ED6}"/>
                </a:ext>
              </a:extLst>
            </p:cNvPr>
            <p:cNvSpPr txBox="1"/>
            <p:nvPr/>
          </p:nvSpPr>
          <p:spPr>
            <a:xfrm>
              <a:off x="2385104" y="2234837"/>
              <a:ext cx="4373792" cy="584775"/>
            </a:xfrm>
            <a:prstGeom prst="rect">
              <a:avLst/>
            </a:prstGeom>
            <a:noFill/>
          </p:spPr>
          <p:txBody>
            <a:bodyPr wrap="square" rtlCol="0">
              <a:spAutoFit/>
            </a:bodyPr>
            <a:lstStyle/>
            <a:p>
              <a:pPr algn="l"/>
              <a:r>
                <a:rPr lang="en-US" sz="3200" b="1" i="1" dirty="0">
                  <a:latin typeface="Segoe UI Semilight" panose="020B0402040204020203" pitchFamily="34" charset="0"/>
                  <a:cs typeface="Segoe UI Semilight" panose="020B0402040204020203" pitchFamily="34" charset="0"/>
                </a:rPr>
                <a:t>Spectral Representation</a:t>
              </a:r>
              <a:endParaRPr lang="en-SG" sz="3200" b="1" i="1" dirty="0">
                <a:latin typeface="Segoe UI Semilight" panose="020B0402040204020203" pitchFamily="34" charset="0"/>
                <a:cs typeface="Segoe UI Semilight" panose="020B0402040204020203" pitchFamily="34" charset="0"/>
              </a:endParaRPr>
            </a:p>
          </p:txBody>
        </p:sp>
        <p:cxnSp>
          <p:nvCxnSpPr>
            <p:cNvPr id="7" name="Straight Arrow Connector 6">
              <a:extLst>
                <a:ext uri="{FF2B5EF4-FFF2-40B4-BE49-F238E27FC236}">
                  <a16:creationId xmlns:a16="http://schemas.microsoft.com/office/drawing/2014/main" id="{212C6B31-0C45-4586-770D-2590A0C6333B}"/>
                </a:ext>
              </a:extLst>
            </p:cNvPr>
            <p:cNvCxnSpPr>
              <a:cxnSpLocks/>
            </p:cNvCxnSpPr>
            <p:nvPr/>
          </p:nvCxnSpPr>
          <p:spPr>
            <a:xfrm>
              <a:off x="4493342" y="2959510"/>
              <a:ext cx="0" cy="19664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9A5C027-EE95-DD51-C113-11D692ED8FBD}"/>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38D70D84-CC9A-AAD2-4F03-41EF4814E1B4}"/>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9" name="Straight Connector 8">
              <a:extLst>
                <a:ext uri="{FF2B5EF4-FFF2-40B4-BE49-F238E27FC236}">
                  <a16:creationId xmlns:a16="http://schemas.microsoft.com/office/drawing/2014/main" id="{EAF0BD97-89A4-DEDE-5C29-C0D8E58AA688}"/>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BC0060E-BF43-ACDD-F4AF-281A7CF442A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5">
              <a:extLst>
                <a:ext uri="{FF2B5EF4-FFF2-40B4-BE49-F238E27FC236}">
                  <a16:creationId xmlns:a16="http://schemas.microsoft.com/office/drawing/2014/main" id="{EE620D92-B31E-EB19-631F-519A61570396}"/>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2" name="Straight Connector 11">
              <a:extLst>
                <a:ext uri="{FF2B5EF4-FFF2-40B4-BE49-F238E27FC236}">
                  <a16:creationId xmlns:a16="http://schemas.microsoft.com/office/drawing/2014/main" id="{32BA9B8C-7756-2C2D-38B1-FB31B34767A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7">
              <a:extLst>
                <a:ext uri="{FF2B5EF4-FFF2-40B4-BE49-F238E27FC236}">
                  <a16:creationId xmlns:a16="http://schemas.microsoft.com/office/drawing/2014/main" id="{693DE52A-42EF-753A-E225-85ABC28F633C}"/>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4" name="Straight Connector 13">
              <a:extLst>
                <a:ext uri="{FF2B5EF4-FFF2-40B4-BE49-F238E27FC236}">
                  <a16:creationId xmlns:a16="http://schemas.microsoft.com/office/drawing/2014/main" id="{F972114C-ECDC-E686-58D2-51B9FE677DC7}"/>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37F3B77C-C540-279B-C7DF-BF998D3243DE}"/>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274672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37F01-F737-EDAB-7419-E9BB7D30CD94}"/>
              </a:ext>
            </a:extLst>
          </p:cNvPr>
          <p:cNvSpPr>
            <a:spLocks noGrp="1"/>
          </p:cNvSpPr>
          <p:nvPr>
            <p:ph type="title"/>
          </p:nvPr>
        </p:nvSpPr>
        <p:spPr/>
        <p:txBody>
          <a:bodyPr/>
          <a:lstStyle/>
          <a:p>
            <a:r>
              <a:rPr lang="en-SG" dirty="0"/>
              <a:t>Spectral representation</a:t>
            </a:r>
          </a:p>
        </p:txBody>
      </p:sp>
      <p:pic>
        <p:nvPicPr>
          <p:cNvPr id="4" name="Picture 3" descr="Text&#10;&#10;Description automatically generated with medium confidence">
            <a:extLst>
              <a:ext uri="{FF2B5EF4-FFF2-40B4-BE49-F238E27FC236}">
                <a16:creationId xmlns:a16="http://schemas.microsoft.com/office/drawing/2014/main" id="{11978F73-E140-191D-9553-A9681429F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890029"/>
            <a:ext cx="5578996" cy="3905296"/>
          </a:xfrm>
          <a:prstGeom prst="rect">
            <a:avLst/>
          </a:prstGeom>
        </p:spPr>
      </p:pic>
      <p:sp>
        <p:nvSpPr>
          <p:cNvPr id="3" name="TextBox 2">
            <a:extLst>
              <a:ext uri="{FF2B5EF4-FFF2-40B4-BE49-F238E27FC236}">
                <a16:creationId xmlns:a16="http://schemas.microsoft.com/office/drawing/2014/main" id="{639B8F5A-CF3A-8DE7-37E5-0ED429296EE6}"/>
              </a:ext>
            </a:extLst>
          </p:cNvPr>
          <p:cNvSpPr txBox="1"/>
          <p:nvPr/>
        </p:nvSpPr>
        <p:spPr>
          <a:xfrm>
            <a:off x="4572000" y="1509633"/>
            <a:ext cx="2407535" cy="1200329"/>
          </a:xfrm>
          <a:prstGeom prst="rect">
            <a:avLst/>
          </a:prstGeom>
          <a:noFill/>
        </p:spPr>
        <p:txBody>
          <a:bodyPr wrap="square" rtlCol="0">
            <a:spAutoFit/>
          </a:bodyPr>
          <a:lstStyle/>
          <a:p>
            <a:pPr algn="l"/>
            <a:r>
              <a:rPr lang="en-US" dirty="0">
                <a:latin typeface="+mj-lt"/>
              </a:rPr>
              <a:t>A </a:t>
            </a:r>
            <a:r>
              <a:rPr lang="en-US" b="0" i="0" dirty="0">
                <a:effectLst/>
                <a:latin typeface="+mj-lt"/>
              </a:rPr>
              <a:t>signal can be represented as a sum of sinusoidal waves of different frequencies.</a:t>
            </a:r>
            <a:endParaRPr lang="en-SG" i="1" dirty="0">
              <a:latin typeface="+mj-lt"/>
              <a:cs typeface="Segoe UI Semilight" panose="020B0402040204020203" pitchFamily="34" charset="0"/>
            </a:endParaRPr>
          </a:p>
        </p:txBody>
      </p:sp>
      <p:sp>
        <p:nvSpPr>
          <p:cNvPr id="6" name="TextBox 5">
            <a:extLst>
              <a:ext uri="{FF2B5EF4-FFF2-40B4-BE49-F238E27FC236}">
                <a16:creationId xmlns:a16="http://schemas.microsoft.com/office/drawing/2014/main" id="{22CCBF52-E599-0839-BCA0-639BCD92FADA}"/>
              </a:ext>
            </a:extLst>
          </p:cNvPr>
          <p:cNvSpPr txBox="1"/>
          <p:nvPr/>
        </p:nvSpPr>
        <p:spPr>
          <a:xfrm>
            <a:off x="6420647" y="3254305"/>
            <a:ext cx="2407535" cy="1200329"/>
          </a:xfrm>
          <a:prstGeom prst="rect">
            <a:avLst/>
          </a:prstGeom>
          <a:noFill/>
        </p:spPr>
        <p:txBody>
          <a:bodyPr wrap="square" rtlCol="0">
            <a:spAutoFit/>
          </a:bodyPr>
          <a:lstStyle/>
          <a:p>
            <a:pPr algn="l"/>
            <a:r>
              <a:rPr lang="en-US" b="0" i="0" dirty="0">
                <a:effectLst/>
                <a:latin typeface="+mj-lt"/>
              </a:rPr>
              <a:t>The Spectral representation is </a:t>
            </a:r>
            <a:r>
              <a:rPr lang="en-US" b="1" i="0" dirty="0">
                <a:effectLst/>
                <a:latin typeface="+mj-lt"/>
              </a:rPr>
              <a:t>these frequencies</a:t>
            </a:r>
            <a:r>
              <a:rPr lang="en-US" b="1" dirty="0">
                <a:latin typeface="+mj-lt"/>
              </a:rPr>
              <a:t> plotted on the frequency domain.</a:t>
            </a:r>
            <a:endParaRPr lang="en-SG" i="1" dirty="0">
              <a:latin typeface="+mj-lt"/>
              <a:cs typeface="Segoe UI Semilight" panose="020B0402040204020203" pitchFamily="34" charset="0"/>
            </a:endParaRPr>
          </a:p>
        </p:txBody>
      </p:sp>
      <p:sp>
        <p:nvSpPr>
          <p:cNvPr id="7" name="TextBox 6">
            <a:extLst>
              <a:ext uri="{FF2B5EF4-FFF2-40B4-BE49-F238E27FC236}">
                <a16:creationId xmlns:a16="http://schemas.microsoft.com/office/drawing/2014/main" id="{D1F6E2FF-73B3-5381-76A6-5A9855C6DAEF}"/>
              </a:ext>
            </a:extLst>
          </p:cNvPr>
          <p:cNvSpPr txBox="1"/>
          <p:nvPr/>
        </p:nvSpPr>
        <p:spPr>
          <a:xfrm>
            <a:off x="6092623" y="5142233"/>
            <a:ext cx="2407535" cy="923330"/>
          </a:xfrm>
          <a:prstGeom prst="rect">
            <a:avLst/>
          </a:prstGeom>
          <a:noFill/>
        </p:spPr>
        <p:txBody>
          <a:bodyPr wrap="square" rtlCol="0">
            <a:spAutoFit/>
          </a:bodyPr>
          <a:lstStyle/>
          <a:p>
            <a:pPr algn="l"/>
            <a:r>
              <a:rPr lang="en-US" b="0" i="0" dirty="0">
                <a:effectLst/>
                <a:latin typeface="+mj-lt"/>
              </a:rPr>
              <a:t>Need for a transform between the spatial and spectral domains</a:t>
            </a:r>
            <a:endParaRPr lang="en-SG" i="1" dirty="0">
              <a:latin typeface="+mj-lt"/>
              <a:cs typeface="Segoe UI Semilight" panose="020B0402040204020203" pitchFamily="34" charset="0"/>
            </a:endParaRPr>
          </a:p>
        </p:txBody>
      </p:sp>
      <p:grpSp>
        <p:nvGrpSpPr>
          <p:cNvPr id="5" name="Group 4">
            <a:extLst>
              <a:ext uri="{FF2B5EF4-FFF2-40B4-BE49-F238E27FC236}">
                <a16:creationId xmlns:a16="http://schemas.microsoft.com/office/drawing/2014/main" id="{8C28AB0C-3EDF-7B2F-2286-D668B839FE3A}"/>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CC0760A0-E1CA-799C-4D17-0DEDD525CC63}"/>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9" name="Straight Connector 8">
              <a:extLst>
                <a:ext uri="{FF2B5EF4-FFF2-40B4-BE49-F238E27FC236}">
                  <a16:creationId xmlns:a16="http://schemas.microsoft.com/office/drawing/2014/main" id="{312A98F9-E57A-31D5-A464-A178B047707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A769DF9-210A-4D78-E5E9-F8242CF276D9}"/>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5">
              <a:extLst>
                <a:ext uri="{FF2B5EF4-FFF2-40B4-BE49-F238E27FC236}">
                  <a16:creationId xmlns:a16="http://schemas.microsoft.com/office/drawing/2014/main" id="{2DDA1F84-4301-919D-271B-0D8377EAD8BF}"/>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2" name="Straight Connector 11">
              <a:extLst>
                <a:ext uri="{FF2B5EF4-FFF2-40B4-BE49-F238E27FC236}">
                  <a16:creationId xmlns:a16="http://schemas.microsoft.com/office/drawing/2014/main" id="{276DF121-ADD2-763D-1549-2094A83E5526}"/>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7">
              <a:extLst>
                <a:ext uri="{FF2B5EF4-FFF2-40B4-BE49-F238E27FC236}">
                  <a16:creationId xmlns:a16="http://schemas.microsoft.com/office/drawing/2014/main" id="{585F5003-05D1-19DE-DE4C-1EA777E3EE89}"/>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4" name="Straight Connector 13">
              <a:extLst>
                <a:ext uri="{FF2B5EF4-FFF2-40B4-BE49-F238E27FC236}">
                  <a16:creationId xmlns:a16="http://schemas.microsoft.com/office/drawing/2014/main" id="{5AA6B0BA-30D6-E755-854D-9CA2E55E7D81}"/>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D9072B96-1721-6BE6-53A2-613C3DF68377}"/>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094633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420F-8E51-4AB7-271F-7584EC6A888B}"/>
              </a:ext>
            </a:extLst>
          </p:cNvPr>
          <p:cNvSpPr>
            <a:spLocks noGrp="1"/>
          </p:cNvSpPr>
          <p:nvPr>
            <p:ph type="title"/>
          </p:nvPr>
        </p:nvSpPr>
        <p:spPr>
          <a:xfrm>
            <a:off x="628650" y="365125"/>
            <a:ext cx="7886700" cy="1341755"/>
          </a:xfrm>
        </p:spPr>
        <p:txBody>
          <a:bodyPr/>
          <a:lstStyle/>
          <a:p>
            <a:r>
              <a:rPr lang="en-SG"/>
              <a:t>What is the Fourier Transform?</a:t>
            </a:r>
          </a:p>
        </p:txBody>
      </p:sp>
      <p:sp>
        <p:nvSpPr>
          <p:cNvPr id="4" name="TextBox 3">
            <a:extLst>
              <a:ext uri="{FF2B5EF4-FFF2-40B4-BE49-F238E27FC236}">
                <a16:creationId xmlns:a16="http://schemas.microsoft.com/office/drawing/2014/main" id="{63973D19-C179-B04D-D2E2-923F09BAE55C}"/>
              </a:ext>
            </a:extLst>
          </p:cNvPr>
          <p:cNvSpPr txBox="1"/>
          <p:nvPr/>
        </p:nvSpPr>
        <p:spPr>
          <a:xfrm>
            <a:off x="789940" y="1503680"/>
            <a:ext cx="7376160"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The idea is to decompose a signal into a series of increasingly frequent waves and then get those frequencies.</a:t>
            </a:r>
          </a:p>
        </p:txBody>
      </p:sp>
      <p:pic>
        <p:nvPicPr>
          <p:cNvPr id="8" name="Graphic 7">
            <a:extLst>
              <a:ext uri="{FF2B5EF4-FFF2-40B4-BE49-F238E27FC236}">
                <a16:creationId xmlns:a16="http://schemas.microsoft.com/office/drawing/2014/main" id="{CE8EDBEB-913C-39DF-05FD-64614CD3751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042" t="75313" r="33867"/>
          <a:stretch/>
        </p:blipFill>
        <p:spPr>
          <a:xfrm>
            <a:off x="922021" y="2956560"/>
            <a:ext cx="3040380" cy="1115982"/>
          </a:xfrm>
          <a:prstGeom prst="rect">
            <a:avLst/>
          </a:prstGeom>
        </p:spPr>
      </p:pic>
      <p:cxnSp>
        <p:nvCxnSpPr>
          <p:cNvPr id="10" name="Straight Arrow Connector 9">
            <a:extLst>
              <a:ext uri="{FF2B5EF4-FFF2-40B4-BE49-F238E27FC236}">
                <a16:creationId xmlns:a16="http://schemas.microsoft.com/office/drawing/2014/main" id="{2173394D-3523-DC90-E6A0-75D050D06E13}"/>
              </a:ext>
            </a:extLst>
          </p:cNvPr>
          <p:cNvCxnSpPr/>
          <p:nvPr/>
        </p:nvCxnSpPr>
        <p:spPr>
          <a:xfrm>
            <a:off x="5608320" y="3986991"/>
            <a:ext cx="233934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EE43EB-C441-E4E2-1682-422C96F18F07}"/>
              </a:ext>
            </a:extLst>
          </p:cNvPr>
          <p:cNvCxnSpPr>
            <a:cxnSpLocks/>
          </p:cNvCxnSpPr>
          <p:nvPr/>
        </p:nvCxnSpPr>
        <p:spPr>
          <a:xfrm flipV="1">
            <a:off x="7316470" y="3276600"/>
            <a:ext cx="0" cy="71039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hart&#10;&#10;Description automatically generated">
            <a:extLst>
              <a:ext uri="{FF2B5EF4-FFF2-40B4-BE49-F238E27FC236}">
                <a16:creationId xmlns:a16="http://schemas.microsoft.com/office/drawing/2014/main" id="{98DF4A0F-C75C-1B81-E7BB-EC145100D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590" y="4118262"/>
            <a:ext cx="3437891" cy="2050552"/>
          </a:xfrm>
          <a:prstGeom prst="rect">
            <a:avLst/>
          </a:prstGeom>
        </p:spPr>
      </p:pic>
      <p:cxnSp>
        <p:nvCxnSpPr>
          <p:cNvPr id="17" name="Straight Arrow Connector 16">
            <a:extLst>
              <a:ext uri="{FF2B5EF4-FFF2-40B4-BE49-F238E27FC236}">
                <a16:creationId xmlns:a16="http://schemas.microsoft.com/office/drawing/2014/main" id="{43DDAC18-FE18-C29B-4781-A7451B41FFDC}"/>
              </a:ext>
            </a:extLst>
          </p:cNvPr>
          <p:cNvCxnSpPr/>
          <p:nvPr/>
        </p:nvCxnSpPr>
        <p:spPr>
          <a:xfrm>
            <a:off x="5601970" y="5943661"/>
            <a:ext cx="233934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C6DE5C-B25B-AADD-53EA-9DB2D0D87520}"/>
              </a:ext>
            </a:extLst>
          </p:cNvPr>
          <p:cNvCxnSpPr>
            <a:cxnSpLocks/>
          </p:cNvCxnSpPr>
          <p:nvPr/>
        </p:nvCxnSpPr>
        <p:spPr>
          <a:xfrm flipV="1">
            <a:off x="6706870" y="2613660"/>
            <a:ext cx="0" cy="137333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EAD595-F547-9F18-F7BC-FCC467AEEDBB}"/>
              </a:ext>
            </a:extLst>
          </p:cNvPr>
          <p:cNvCxnSpPr>
            <a:cxnSpLocks/>
          </p:cNvCxnSpPr>
          <p:nvPr/>
        </p:nvCxnSpPr>
        <p:spPr>
          <a:xfrm flipV="1">
            <a:off x="6717030" y="4570329"/>
            <a:ext cx="0" cy="137333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38E356-3E1C-978C-C7AD-7E7B7A23F868}"/>
              </a:ext>
            </a:extLst>
          </p:cNvPr>
          <p:cNvCxnSpPr/>
          <p:nvPr/>
        </p:nvCxnSpPr>
        <p:spPr>
          <a:xfrm flipV="1">
            <a:off x="6249670" y="5332330"/>
            <a:ext cx="0" cy="61133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E909F0-3D48-7364-68E3-EFE00E52B310}"/>
              </a:ext>
            </a:extLst>
          </p:cNvPr>
          <p:cNvCxnSpPr/>
          <p:nvPr/>
        </p:nvCxnSpPr>
        <p:spPr>
          <a:xfrm flipV="1">
            <a:off x="7164070" y="5332330"/>
            <a:ext cx="0" cy="61133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19C2C4-1047-C450-729F-CC4237549797}"/>
              </a:ext>
            </a:extLst>
          </p:cNvPr>
          <p:cNvCxnSpPr/>
          <p:nvPr/>
        </p:nvCxnSpPr>
        <p:spPr>
          <a:xfrm>
            <a:off x="6249670" y="5332330"/>
            <a:ext cx="9144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1E47510-113F-5248-66B2-A3BD7CD64CFE}"/>
              </a:ext>
            </a:extLst>
          </p:cNvPr>
          <p:cNvSpPr txBox="1"/>
          <p:nvPr/>
        </p:nvSpPr>
        <p:spPr>
          <a:xfrm>
            <a:off x="2125980" y="2244328"/>
            <a:ext cx="1173480"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Signal</a:t>
            </a:r>
          </a:p>
        </p:txBody>
      </p:sp>
      <p:sp>
        <p:nvSpPr>
          <p:cNvPr id="30" name="TextBox 29">
            <a:extLst>
              <a:ext uri="{FF2B5EF4-FFF2-40B4-BE49-F238E27FC236}">
                <a16:creationId xmlns:a16="http://schemas.microsoft.com/office/drawing/2014/main" id="{740986A5-8B01-4452-259B-ABD1A7348FF2}"/>
              </a:ext>
            </a:extLst>
          </p:cNvPr>
          <p:cNvSpPr txBox="1"/>
          <p:nvPr/>
        </p:nvSpPr>
        <p:spPr>
          <a:xfrm>
            <a:off x="5125720" y="2244328"/>
            <a:ext cx="3162300"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Associated Fourier transform</a:t>
            </a:r>
          </a:p>
        </p:txBody>
      </p:sp>
      <p:grpSp>
        <p:nvGrpSpPr>
          <p:cNvPr id="3" name="Group 2">
            <a:extLst>
              <a:ext uri="{FF2B5EF4-FFF2-40B4-BE49-F238E27FC236}">
                <a16:creationId xmlns:a16="http://schemas.microsoft.com/office/drawing/2014/main" id="{C4DC823B-89A7-5583-41D2-99E043B2A69F}"/>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721F3A58-D04E-8C83-D8CD-A8D124781723}"/>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896234FD-35EA-956B-1FD5-97EC6B2F315D}"/>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40821D-CB0C-F45B-60FC-CE87782E9CB8}"/>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9241DC31-347B-E0B4-F32D-E9731420CF26}"/>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2" name="Straight Connector 11">
              <a:extLst>
                <a:ext uri="{FF2B5EF4-FFF2-40B4-BE49-F238E27FC236}">
                  <a16:creationId xmlns:a16="http://schemas.microsoft.com/office/drawing/2014/main" id="{38484725-860F-91C3-A5C9-0EF48E2B8A45}"/>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7">
              <a:extLst>
                <a:ext uri="{FF2B5EF4-FFF2-40B4-BE49-F238E27FC236}">
                  <a16:creationId xmlns:a16="http://schemas.microsoft.com/office/drawing/2014/main" id="{53231ECC-DFD0-E273-51C3-4F8C42093A60}"/>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4" name="Straight Connector 13">
              <a:extLst>
                <a:ext uri="{FF2B5EF4-FFF2-40B4-BE49-F238E27FC236}">
                  <a16:creationId xmlns:a16="http://schemas.microsoft.com/office/drawing/2014/main" id="{8FC7BBA8-BB49-6787-D199-9190D1DC13FE}"/>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7311AFD4-837D-00CF-1638-1803D6D88B72}"/>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5943701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A312-30CC-4F31-41EE-0D564D49926E}"/>
              </a:ext>
            </a:extLst>
          </p:cNvPr>
          <p:cNvSpPr>
            <a:spLocks noGrp="1"/>
          </p:cNvSpPr>
          <p:nvPr>
            <p:ph type="title"/>
          </p:nvPr>
        </p:nvSpPr>
        <p:spPr>
          <a:xfrm>
            <a:off x="628650" y="483079"/>
            <a:ext cx="7886700" cy="1207609"/>
          </a:xfrm>
        </p:spPr>
        <p:txBody>
          <a:bodyPr/>
          <a:lstStyle/>
          <a:p>
            <a:r>
              <a:rPr lang="en-SG"/>
              <a:t>How does the </a:t>
            </a:r>
            <a:r>
              <a:rPr lang="en-SG" err="1"/>
              <a:t>fourier</a:t>
            </a:r>
            <a:r>
              <a:rPr lang="en-SG"/>
              <a:t> transform work?</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F1E5611-500E-1D91-EF95-9C13E82D13A2}"/>
                  </a:ext>
                </a:extLst>
              </p:cNvPr>
              <p:cNvSpPr txBox="1"/>
              <p:nvPr/>
            </p:nvSpPr>
            <p:spPr>
              <a:xfrm>
                <a:off x="352185" y="2195843"/>
                <a:ext cx="3831883" cy="929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800" i="1" smtClean="0">
                          <a:latin typeface="Cambria Math" panose="02040503050406030204" pitchFamily="18" charset="0"/>
                          <a:ea typeface="Cambria Math" panose="02040503050406030204" pitchFamily="18" charset="0"/>
                          <a:cs typeface="Segoe UI Semilight" panose="020B0402040204020203" pitchFamily="34" charset="0"/>
                        </a:rPr>
                        <m:t>ℱ</m:t>
                      </m:r>
                      <m:d>
                        <m:d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dPr>
                        <m:e>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𝜔</m:t>
                          </m:r>
                        </m:e>
                      </m:d>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nary>
                        <m:nary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naryPr>
                        <m:sub>
                          <m:r>
                            <m:rPr>
                              <m:brk m:alnAt="23"/>
                            </m:r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p>
                        <m:e>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𝑓</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𝑡</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𝑒</m:t>
                              </m:r>
                            </m:e>
                            <m:sup>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i="1">
                                  <a:latin typeface="Cambria Math" panose="02040503050406030204" pitchFamily="18" charset="0"/>
                                  <a:ea typeface="Cambria Math" panose="02040503050406030204" pitchFamily="18" charset="0"/>
                                  <a:cs typeface="Segoe UI Semilight" panose="020B0402040204020203" pitchFamily="34" charset="0"/>
                                </a:rPr>
                                <m:t>𝜔</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𝑡</m:t>
                              </m:r>
                            </m:sup>
                          </m:sSup>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𝑑𝑡</m:t>
                          </m:r>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xmlns="">
          <p:sp>
            <p:nvSpPr>
              <p:cNvPr id="3" name="TextBox 2">
                <a:extLst>
                  <a:ext uri="{FF2B5EF4-FFF2-40B4-BE49-F238E27FC236}">
                    <a16:creationId xmlns:a16="http://schemas.microsoft.com/office/drawing/2014/main" id="{5F1E5611-500E-1D91-EF95-9C13E82D13A2}"/>
                  </a:ext>
                </a:extLst>
              </p:cNvPr>
              <p:cNvSpPr txBox="1">
                <a:spLocks noRot="1" noChangeAspect="1" noMove="1" noResize="1" noEditPoints="1" noAdjustHandles="1" noChangeArrowheads="1" noChangeShapeType="1" noTextEdit="1"/>
              </p:cNvSpPr>
              <p:nvPr/>
            </p:nvSpPr>
            <p:spPr>
              <a:xfrm>
                <a:off x="352185" y="2195843"/>
                <a:ext cx="3831883" cy="929613"/>
              </a:xfrm>
              <a:prstGeom prst="rect">
                <a:avLst/>
              </a:prstGeom>
              <a:blipFill>
                <a:blip r:embed="rId2"/>
                <a:stretch>
                  <a:fillRect/>
                </a:stretch>
              </a:blipFill>
            </p:spPr>
            <p:txBody>
              <a:bodyPr/>
              <a:lstStyle/>
              <a:p>
                <a:r>
                  <a:rPr lang="en-SG">
                    <a:noFill/>
                  </a:rPr>
                  <a:t> </a:t>
                </a:r>
              </a:p>
            </p:txBody>
          </p:sp>
        </mc:Fallback>
      </mc:AlternateContent>
      <p:pic>
        <p:nvPicPr>
          <p:cNvPr id="4" name="Graphic 3">
            <a:extLst>
              <a:ext uri="{FF2B5EF4-FFF2-40B4-BE49-F238E27FC236}">
                <a16:creationId xmlns:a16="http://schemas.microsoft.com/office/drawing/2014/main" id="{040FDC56-E9FF-E072-6D77-CC51A11C69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7731" y="2157674"/>
            <a:ext cx="4334084" cy="3014979"/>
          </a:xfrm>
          <a:prstGeom prst="rect">
            <a:avLst/>
          </a:prstGeom>
        </p:spPr>
      </p:pic>
      <p:sp>
        <p:nvSpPr>
          <p:cNvPr id="5" name="TextBox 4">
            <a:extLst>
              <a:ext uri="{FF2B5EF4-FFF2-40B4-BE49-F238E27FC236}">
                <a16:creationId xmlns:a16="http://schemas.microsoft.com/office/drawing/2014/main" id="{345B4960-E598-E47E-B6BC-1E282CA40C9B}"/>
              </a:ext>
            </a:extLst>
          </p:cNvPr>
          <p:cNvSpPr txBox="1"/>
          <p:nvPr/>
        </p:nvSpPr>
        <p:spPr>
          <a:xfrm>
            <a:off x="567690" y="3429000"/>
            <a:ext cx="3262438" cy="1200329"/>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Multiply the function by increasingly frequent inverse sinusoids to cancel out and create pulses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059223-066B-5DD5-8BAA-4A47DB9AC785}"/>
                  </a:ext>
                </a:extLst>
              </p:cNvPr>
              <p:cNvSpPr txBox="1"/>
              <p:nvPr/>
            </p:nvSpPr>
            <p:spPr>
              <a:xfrm>
                <a:off x="2164126" y="5476197"/>
                <a:ext cx="4019818" cy="57201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SG" sz="3600" i="1" smtClean="0">
                              <a:latin typeface="Cambria Math" panose="02040503050406030204" pitchFamily="18" charset="0"/>
                              <a:cs typeface="Segoe UI Semilight" panose="020B0402040204020203" pitchFamily="34" charset="0"/>
                            </a:rPr>
                          </m:ctrlPr>
                        </m:sSupPr>
                        <m:e>
                          <m:r>
                            <a:rPr lang="en-SG" sz="3600" i="1" smtClean="0">
                              <a:latin typeface="Cambria Math" panose="02040503050406030204" pitchFamily="18" charset="0"/>
                              <a:cs typeface="Segoe UI Semilight" panose="020B0402040204020203" pitchFamily="34" charset="0"/>
                            </a:rPr>
                            <m:t>𝑒</m:t>
                          </m:r>
                        </m:e>
                        <m:sup>
                          <m:r>
                            <a:rPr lang="en-US" sz="3600" b="0" i="1" smtClean="0">
                              <a:latin typeface="Cambria Math" panose="02040503050406030204" pitchFamily="18" charset="0"/>
                              <a:cs typeface="Segoe UI Semilight" panose="020B0402040204020203" pitchFamily="34" charset="0"/>
                            </a:rPr>
                            <m:t>𝑖</m:t>
                          </m:r>
                          <m:r>
                            <a:rPr lang="en-SG" sz="3600" i="1" smtClean="0">
                              <a:latin typeface="Cambria Math" panose="02040503050406030204" pitchFamily="18" charset="0"/>
                              <a:cs typeface="Segoe UI Semilight" panose="020B0402040204020203" pitchFamily="34" charset="0"/>
                            </a:rPr>
                            <m:t>𝑥</m:t>
                          </m:r>
                        </m:sup>
                      </m:sSup>
                      <m:r>
                        <a:rPr lang="en-US" sz="3600" b="0" i="1" smtClean="0">
                          <a:latin typeface="Cambria Math" panose="02040503050406030204" pitchFamily="18" charset="0"/>
                          <a:cs typeface="Segoe UI Semilight" panose="020B0402040204020203" pitchFamily="34" charset="0"/>
                        </a:rPr>
                        <m:t>=</m:t>
                      </m:r>
                      <m:func>
                        <m:funcPr>
                          <m:ctrlPr>
                            <a:rPr lang="en-US" sz="3600" b="0" i="1" smtClean="0">
                              <a:latin typeface="Cambria Math" panose="02040503050406030204" pitchFamily="18" charset="0"/>
                              <a:cs typeface="Segoe UI Semilight" panose="020B0402040204020203" pitchFamily="34" charset="0"/>
                            </a:rPr>
                          </m:ctrlPr>
                        </m:funcPr>
                        <m:fName>
                          <m:r>
                            <m:rPr>
                              <m:sty m:val="p"/>
                            </m:rPr>
                            <a:rPr lang="en-US" sz="3600" b="0" i="0" smtClean="0">
                              <a:latin typeface="Cambria Math" panose="02040503050406030204" pitchFamily="18" charset="0"/>
                              <a:cs typeface="Segoe UI Semilight" panose="020B0402040204020203" pitchFamily="34" charset="0"/>
                            </a:rPr>
                            <m:t>cos</m:t>
                          </m:r>
                        </m:fName>
                        <m:e>
                          <m:r>
                            <a:rPr lang="en-US" sz="3600" b="0" i="1" smtClean="0">
                              <a:latin typeface="Cambria Math" panose="02040503050406030204" pitchFamily="18" charset="0"/>
                              <a:cs typeface="Segoe UI Semilight" panose="020B0402040204020203" pitchFamily="34" charset="0"/>
                            </a:rPr>
                            <m:t>𝑥</m:t>
                          </m:r>
                        </m:e>
                      </m:func>
                      <m:r>
                        <a:rPr lang="en-US" sz="3600" b="0" i="1" smtClean="0">
                          <a:latin typeface="Cambria Math" panose="02040503050406030204" pitchFamily="18" charset="0"/>
                          <a:cs typeface="Segoe UI Semilight" panose="020B0402040204020203" pitchFamily="34" charset="0"/>
                        </a:rPr>
                        <m:t>+</m:t>
                      </m:r>
                      <m:r>
                        <a:rPr lang="en-US" sz="3600" b="0" i="1" smtClean="0">
                          <a:latin typeface="Cambria Math" panose="02040503050406030204" pitchFamily="18" charset="0"/>
                          <a:cs typeface="Segoe UI Semilight" panose="020B0402040204020203" pitchFamily="34" charset="0"/>
                        </a:rPr>
                        <m:t>𝑖</m:t>
                      </m:r>
                      <m:func>
                        <m:funcPr>
                          <m:ctrlPr>
                            <a:rPr lang="en-US" sz="3600" b="0" i="1" smtClean="0">
                              <a:latin typeface="Cambria Math" panose="02040503050406030204" pitchFamily="18" charset="0"/>
                              <a:cs typeface="Segoe UI Semilight" panose="020B0402040204020203" pitchFamily="34" charset="0"/>
                            </a:rPr>
                          </m:ctrlPr>
                        </m:funcPr>
                        <m:fName>
                          <m:r>
                            <m:rPr>
                              <m:sty m:val="p"/>
                            </m:rPr>
                            <a:rPr lang="en-US" sz="3600" b="0" i="0" smtClean="0">
                              <a:latin typeface="Cambria Math" panose="02040503050406030204" pitchFamily="18" charset="0"/>
                              <a:cs typeface="Segoe UI Semilight" panose="020B0402040204020203" pitchFamily="34" charset="0"/>
                            </a:rPr>
                            <m:t>sin</m:t>
                          </m:r>
                        </m:fName>
                        <m:e>
                          <m:r>
                            <a:rPr lang="en-US" sz="3600" b="0" i="1" smtClean="0">
                              <a:latin typeface="Cambria Math" panose="02040503050406030204" pitchFamily="18" charset="0"/>
                              <a:cs typeface="Segoe UI Semilight" panose="020B0402040204020203" pitchFamily="34" charset="0"/>
                            </a:rPr>
                            <m:t>𝑥</m:t>
                          </m:r>
                        </m:e>
                      </m:func>
                    </m:oMath>
                  </m:oMathPara>
                </a14:m>
                <a:endParaRPr lang="en-SG" sz="3600" i="1" dirty="0">
                  <a:latin typeface="Segoe UI Semilight" panose="020B0402040204020203" pitchFamily="34" charset="0"/>
                  <a:cs typeface="Segoe UI Semilight" panose="020B0402040204020203" pitchFamily="34" charset="0"/>
                </a:endParaRPr>
              </a:p>
            </p:txBody>
          </p:sp>
        </mc:Choice>
        <mc:Fallback xmlns="">
          <p:sp>
            <p:nvSpPr>
              <p:cNvPr id="7" name="TextBox 6">
                <a:extLst>
                  <a:ext uri="{FF2B5EF4-FFF2-40B4-BE49-F238E27FC236}">
                    <a16:creationId xmlns:a16="http://schemas.microsoft.com/office/drawing/2014/main" id="{02059223-066B-5DD5-8BAA-4A47DB9AC785}"/>
                  </a:ext>
                </a:extLst>
              </p:cNvPr>
              <p:cNvSpPr txBox="1">
                <a:spLocks noRot="1" noChangeAspect="1" noMove="1" noResize="1" noEditPoints="1" noAdjustHandles="1" noChangeArrowheads="1" noChangeShapeType="1" noTextEdit="1"/>
              </p:cNvSpPr>
              <p:nvPr/>
            </p:nvSpPr>
            <p:spPr>
              <a:xfrm>
                <a:off x="2164126" y="5476197"/>
                <a:ext cx="4019818" cy="572016"/>
              </a:xfrm>
              <a:prstGeom prst="rect">
                <a:avLst/>
              </a:prstGeom>
              <a:blipFill>
                <a:blip r:embed="rId5"/>
                <a:stretch>
                  <a:fillRect/>
                </a:stretch>
              </a:blipFill>
            </p:spPr>
            <p:txBody>
              <a:bodyPr/>
              <a:lstStyle/>
              <a:p>
                <a:r>
                  <a:rPr lang="en-SG">
                    <a:noFill/>
                  </a:rPr>
                  <a:t> </a:t>
                </a:r>
              </a:p>
            </p:txBody>
          </p:sp>
        </mc:Fallback>
      </mc:AlternateContent>
      <p:grpSp>
        <p:nvGrpSpPr>
          <p:cNvPr id="6" name="Group 5">
            <a:extLst>
              <a:ext uri="{FF2B5EF4-FFF2-40B4-BE49-F238E27FC236}">
                <a16:creationId xmlns:a16="http://schemas.microsoft.com/office/drawing/2014/main" id="{8C8B9667-A37C-05AA-898A-A7FFF49FD5EC}"/>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CDBF7F31-50E6-9061-B25C-7FA7E74AE0CD}"/>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9" name="Straight Connector 8">
              <a:extLst>
                <a:ext uri="{FF2B5EF4-FFF2-40B4-BE49-F238E27FC236}">
                  <a16:creationId xmlns:a16="http://schemas.microsoft.com/office/drawing/2014/main" id="{E98720A5-7644-B103-DCDE-D5DB489AF07E}"/>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6BDF4A9-6CAF-93F3-87D8-9750C535A1CE}"/>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5">
              <a:extLst>
                <a:ext uri="{FF2B5EF4-FFF2-40B4-BE49-F238E27FC236}">
                  <a16:creationId xmlns:a16="http://schemas.microsoft.com/office/drawing/2014/main" id="{ED9F70FF-66AF-ACF2-45A8-A3D4C28AC34C}"/>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2" name="Straight Connector 11">
              <a:extLst>
                <a:ext uri="{FF2B5EF4-FFF2-40B4-BE49-F238E27FC236}">
                  <a16:creationId xmlns:a16="http://schemas.microsoft.com/office/drawing/2014/main" id="{84890807-2D99-C4D6-229A-5CA62ADB6883}"/>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7">
              <a:extLst>
                <a:ext uri="{FF2B5EF4-FFF2-40B4-BE49-F238E27FC236}">
                  <a16:creationId xmlns:a16="http://schemas.microsoft.com/office/drawing/2014/main" id="{51623D42-437E-F863-F3AA-C3E9B5522F64}"/>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4" name="Straight Connector 13">
              <a:extLst>
                <a:ext uri="{FF2B5EF4-FFF2-40B4-BE49-F238E27FC236}">
                  <a16:creationId xmlns:a16="http://schemas.microsoft.com/office/drawing/2014/main" id="{654C73BF-4D45-B346-0413-4288AA41C655}"/>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94DCDCB1-7510-485E-0A87-80B9F14FE11C}"/>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8511040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B71C-DD77-4400-ABC7-9C0A6A83195C}"/>
              </a:ext>
            </a:extLst>
          </p:cNvPr>
          <p:cNvSpPr>
            <a:spLocks noGrp="1"/>
          </p:cNvSpPr>
          <p:nvPr>
            <p:ph type="title"/>
          </p:nvPr>
        </p:nvSpPr>
        <p:spPr>
          <a:xfrm>
            <a:off x="578485" y="588649"/>
            <a:ext cx="7987030" cy="5913755"/>
          </a:xfrm>
        </p:spPr>
        <p:txBody>
          <a:bodyPr/>
          <a:lstStyle/>
          <a:p>
            <a:pPr algn="ctr"/>
            <a:r>
              <a:rPr lang="en-US" sz="6600"/>
              <a:t>Artificial Neural Networks</a:t>
            </a:r>
          </a:p>
        </p:txBody>
      </p:sp>
      <p:grpSp>
        <p:nvGrpSpPr>
          <p:cNvPr id="3" name="Group 2">
            <a:extLst>
              <a:ext uri="{FF2B5EF4-FFF2-40B4-BE49-F238E27FC236}">
                <a16:creationId xmlns:a16="http://schemas.microsoft.com/office/drawing/2014/main" id="{854AB601-EA5A-4B67-8526-4FD9A2E03F61}"/>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D1382A5A-2E8B-4D2B-A6D1-D49F184F84B1}"/>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5" name="Straight Connector 4">
              <a:extLst>
                <a:ext uri="{FF2B5EF4-FFF2-40B4-BE49-F238E27FC236}">
                  <a16:creationId xmlns:a16="http://schemas.microsoft.com/office/drawing/2014/main" id="{51CB0350-7857-48AD-B269-5D8C53C2BDBA}"/>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0923B8D-307F-49D4-8A1E-03B651DF5E64}"/>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018B5222-A13B-47B8-861B-AA77260D7E0D}"/>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8" name="Straight Connector 7">
              <a:extLst>
                <a:ext uri="{FF2B5EF4-FFF2-40B4-BE49-F238E27FC236}">
                  <a16:creationId xmlns:a16="http://schemas.microsoft.com/office/drawing/2014/main" id="{2126809A-F816-4C7B-8754-1161BCF71D64}"/>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B2CCD11A-62DD-4250-AAB7-39119D33495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10" name="Straight Connector 9">
              <a:extLst>
                <a:ext uri="{FF2B5EF4-FFF2-40B4-BE49-F238E27FC236}">
                  <a16:creationId xmlns:a16="http://schemas.microsoft.com/office/drawing/2014/main" id="{3FF0755B-1D60-47E6-9E95-355D0FEB47FB}"/>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EDCCD963-516D-4687-820C-D1D1D86C6F0D}"/>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92769303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C4A1-C92F-26BA-7E21-55A2C13D0D4E}"/>
              </a:ext>
            </a:extLst>
          </p:cNvPr>
          <p:cNvSpPr>
            <a:spLocks noGrp="1"/>
          </p:cNvSpPr>
          <p:nvPr>
            <p:ph type="title"/>
          </p:nvPr>
        </p:nvSpPr>
        <p:spPr>
          <a:xfrm>
            <a:off x="628650" y="490359"/>
            <a:ext cx="7886700" cy="1200329"/>
          </a:xfrm>
        </p:spPr>
        <p:txBody>
          <a:bodyPr/>
          <a:lstStyle/>
          <a:p>
            <a:r>
              <a:rPr lang="en-SG"/>
              <a:t>How does the </a:t>
            </a:r>
            <a:r>
              <a:rPr lang="en-SG" err="1"/>
              <a:t>fourier</a:t>
            </a:r>
            <a:r>
              <a:rPr lang="en-SG"/>
              <a:t> transform work</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F622DA2-D57B-D8A8-A558-9AD2F7ABD7B3}"/>
                  </a:ext>
                </a:extLst>
              </p:cNvPr>
              <p:cNvSpPr txBox="1"/>
              <p:nvPr/>
            </p:nvSpPr>
            <p:spPr>
              <a:xfrm>
                <a:off x="1572994" y="2048408"/>
                <a:ext cx="5998011" cy="12275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2800" b="0" i="1" smtClean="0">
                          <a:latin typeface="Cambria Math" panose="02040503050406030204" pitchFamily="18" charset="0"/>
                          <a:cs typeface="Segoe UI Semilight" panose="020B0402040204020203" pitchFamily="34" charset="0"/>
                        </a:rPr>
                        <m:t>𝑓</m:t>
                      </m:r>
                      <m:d>
                        <m:dPr>
                          <m:ctrlPr>
                            <a:rPr lang="en-SG" sz="2800" b="0" i="1" smtClean="0">
                              <a:latin typeface="Cambria Math" panose="02040503050406030204" pitchFamily="18" charset="0"/>
                              <a:cs typeface="Segoe UI Semilight" panose="020B0402040204020203" pitchFamily="34" charset="0"/>
                            </a:rPr>
                          </m:ctrlPr>
                        </m:dPr>
                        <m:e>
                          <m:r>
                            <a:rPr lang="en-SG" sz="2800" b="0" i="1" smtClean="0">
                              <a:latin typeface="Cambria Math" panose="02040503050406030204" pitchFamily="18" charset="0"/>
                              <a:cs typeface="Segoe UI Semilight" panose="020B0402040204020203" pitchFamily="34" charset="0"/>
                            </a:rPr>
                            <m:t>𝑡</m:t>
                          </m:r>
                        </m:e>
                      </m:d>
                      <m:r>
                        <a:rPr lang="en-SG" sz="2800" b="0" i="1" smtClean="0">
                          <a:latin typeface="Cambria Math" panose="02040503050406030204" pitchFamily="18" charset="0"/>
                          <a:cs typeface="Segoe UI Semilight" panose="020B0402040204020203" pitchFamily="34" charset="0"/>
                        </a:rPr>
                        <m:t>=</m:t>
                      </m:r>
                      <m:func>
                        <m:funcPr>
                          <m:ctrlPr>
                            <a:rPr lang="en-SG" sz="2800" b="0" i="1" smtClean="0">
                              <a:latin typeface="Cambria Math" panose="02040503050406030204" pitchFamily="18" charset="0"/>
                              <a:cs typeface="Segoe UI Semilight" panose="020B0402040204020203" pitchFamily="34" charset="0"/>
                            </a:rPr>
                          </m:ctrlPr>
                        </m:funcPr>
                        <m:fName>
                          <m:r>
                            <m:rPr>
                              <m:sty m:val="p"/>
                            </m:rPr>
                            <a:rPr lang="en-SG" sz="2800" b="0" i="0" smtClean="0">
                              <a:latin typeface="Cambria Math" panose="02040503050406030204" pitchFamily="18" charset="0"/>
                              <a:cs typeface="Segoe UI Semilight" panose="020B0402040204020203" pitchFamily="34" charset="0"/>
                            </a:rPr>
                            <m:t>cos</m:t>
                          </m:r>
                        </m:fName>
                        <m:e>
                          <m:d>
                            <m:dPr>
                              <m:ctrlPr>
                                <a:rPr lang="en-SG" sz="2800" b="0" i="1" smtClean="0">
                                  <a:latin typeface="Cambria Math" panose="02040503050406030204" pitchFamily="18" charset="0"/>
                                  <a:cs typeface="Segoe UI Semilight" panose="020B0402040204020203" pitchFamily="34" charset="0"/>
                                </a:rPr>
                              </m:ctrlPr>
                            </m:dPr>
                            <m:e>
                              <m:r>
                                <a:rPr lang="en-SG" sz="2800" b="0" i="1" smtClean="0">
                                  <a:latin typeface="Cambria Math" panose="02040503050406030204" pitchFamily="18" charset="0"/>
                                  <a:cs typeface="Segoe UI Semilight" panose="020B0402040204020203" pitchFamily="34" charset="0"/>
                                </a:rPr>
                                <m:t>𝑡</m:t>
                              </m:r>
                            </m:e>
                          </m:d>
                        </m:e>
                      </m:func>
                      <m:r>
                        <a:rPr lang="en-SG" sz="2800" b="0" i="1" smtClean="0">
                          <a:latin typeface="Cambria Math" panose="02040503050406030204" pitchFamily="18" charset="0"/>
                          <a:cs typeface="Segoe UI Semilight" panose="020B0402040204020203" pitchFamily="34" charset="0"/>
                        </a:rPr>
                        <m:t>+</m:t>
                      </m:r>
                      <m:func>
                        <m:funcPr>
                          <m:ctrlPr>
                            <a:rPr lang="en-SG" sz="2800" b="0" i="1" smtClean="0">
                              <a:latin typeface="Cambria Math" panose="02040503050406030204" pitchFamily="18" charset="0"/>
                              <a:cs typeface="Segoe UI Semilight" panose="020B0402040204020203" pitchFamily="34" charset="0"/>
                            </a:rPr>
                          </m:ctrlPr>
                        </m:funcPr>
                        <m:fName>
                          <m:r>
                            <m:rPr>
                              <m:sty m:val="p"/>
                            </m:rPr>
                            <a:rPr lang="en-SG" sz="2800" b="0" i="0" smtClean="0">
                              <a:latin typeface="Cambria Math" panose="02040503050406030204" pitchFamily="18" charset="0"/>
                              <a:cs typeface="Segoe UI Semilight" panose="020B0402040204020203" pitchFamily="34" charset="0"/>
                            </a:rPr>
                            <m:t>cos</m:t>
                          </m:r>
                        </m:fName>
                        <m:e>
                          <m:d>
                            <m:dPr>
                              <m:ctrlPr>
                                <a:rPr lang="en-SG" sz="2800" b="0" i="1" smtClean="0">
                                  <a:latin typeface="Cambria Math" panose="02040503050406030204" pitchFamily="18" charset="0"/>
                                  <a:cs typeface="Segoe UI Semilight" panose="020B0402040204020203" pitchFamily="34" charset="0"/>
                                </a:rPr>
                              </m:ctrlPr>
                            </m:dPr>
                            <m:e>
                              <m:r>
                                <a:rPr lang="en-SG" sz="2800" b="0" i="1" smtClean="0">
                                  <a:latin typeface="Cambria Math" panose="02040503050406030204" pitchFamily="18" charset="0"/>
                                  <a:cs typeface="Segoe UI Semilight" panose="020B0402040204020203" pitchFamily="34" charset="0"/>
                                </a:rPr>
                                <m:t>3</m:t>
                              </m:r>
                              <m:r>
                                <a:rPr lang="en-SG" sz="2800" b="0" i="1" smtClean="0">
                                  <a:latin typeface="Cambria Math" panose="02040503050406030204" pitchFamily="18" charset="0"/>
                                  <a:cs typeface="Segoe UI Semilight" panose="020B0402040204020203" pitchFamily="34" charset="0"/>
                                </a:rPr>
                                <m:t>𝑡</m:t>
                              </m:r>
                            </m:e>
                          </m:d>
                        </m:e>
                      </m:func>
                      <m:r>
                        <a:rPr lang="en-SG" sz="2800" b="0" i="1" smtClean="0">
                          <a:latin typeface="Cambria Math" panose="02040503050406030204" pitchFamily="18" charset="0"/>
                          <a:cs typeface="Segoe UI Semilight" panose="020B0402040204020203" pitchFamily="34" charset="0"/>
                        </a:rPr>
                        <m:t>=</m:t>
                      </m:r>
                      <m:f>
                        <m:fPr>
                          <m:ctrlPr>
                            <a:rPr lang="en-SG" sz="2800" b="0" i="1" smtClean="0">
                              <a:latin typeface="Cambria Math" panose="02040503050406030204" pitchFamily="18" charset="0"/>
                              <a:cs typeface="Segoe UI Semilight" panose="020B0402040204020203" pitchFamily="34" charset="0"/>
                            </a:rPr>
                          </m:ctrlPr>
                        </m:fPr>
                        <m:num>
                          <m:r>
                            <a:rPr lang="en-SG" sz="2800" b="0" i="1" smtClean="0">
                              <a:latin typeface="Cambria Math" panose="02040503050406030204" pitchFamily="18" charset="0"/>
                              <a:cs typeface="Segoe UI Semilight" panose="020B0402040204020203" pitchFamily="34" charset="0"/>
                            </a:rPr>
                            <m:t>1</m:t>
                          </m:r>
                        </m:num>
                        <m:den>
                          <m:r>
                            <a:rPr lang="en-SG" sz="2800" b="0" i="1" smtClean="0">
                              <a:latin typeface="Cambria Math" panose="02040503050406030204" pitchFamily="18" charset="0"/>
                              <a:cs typeface="Segoe UI Semilight" panose="020B0402040204020203" pitchFamily="34" charset="0"/>
                            </a:rPr>
                            <m:t>2</m:t>
                          </m:r>
                        </m:den>
                      </m:f>
                      <m:sSup>
                        <m:sSupPr>
                          <m:ctrlPr>
                            <a:rPr lang="en-SG" sz="2800" b="0" i="1" smtClean="0">
                              <a:latin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cs typeface="Segoe UI Semilight" panose="020B0402040204020203" pitchFamily="34" charset="0"/>
                            </a:rPr>
                            <m:t>𝑒</m:t>
                          </m:r>
                        </m:e>
                        <m:sup>
                          <m:r>
                            <a:rPr lang="en-SG" sz="2800" b="0" i="1" smtClean="0">
                              <a:latin typeface="Cambria Math" panose="02040503050406030204" pitchFamily="18" charset="0"/>
                              <a:cs typeface="Segoe UI Semilight" panose="020B0402040204020203" pitchFamily="34" charset="0"/>
                            </a:rPr>
                            <m:t>𝑖</m:t>
                          </m:r>
                          <m:r>
                            <a:rPr lang="en-US" sz="2800" b="0" i="1" smtClean="0">
                              <a:latin typeface="Cambria Math" panose="02040503050406030204" pitchFamily="18" charset="0"/>
                              <a:cs typeface="Segoe UI Semilight" panose="020B0402040204020203" pitchFamily="34" charset="0"/>
                            </a:rPr>
                            <m:t>𝑡</m:t>
                          </m:r>
                        </m:sup>
                      </m:sSup>
                      <m:r>
                        <a:rPr lang="en-SG" sz="2800" b="0" i="1" smtClean="0">
                          <a:latin typeface="Cambria Math" panose="02040503050406030204" pitchFamily="18" charset="0"/>
                          <a:cs typeface="Segoe UI Semilight" panose="020B0402040204020203" pitchFamily="34" charset="0"/>
                        </a:rPr>
                        <m:t>−</m:t>
                      </m:r>
                      <m:f>
                        <m:fPr>
                          <m:ctrlPr>
                            <a:rPr lang="en-SG" sz="2800" b="0" i="1" smtClean="0">
                              <a:latin typeface="Cambria Math" panose="02040503050406030204" pitchFamily="18" charset="0"/>
                              <a:cs typeface="Segoe UI Semilight" panose="020B0402040204020203" pitchFamily="34" charset="0"/>
                            </a:rPr>
                          </m:ctrlPr>
                        </m:fPr>
                        <m:num>
                          <m:r>
                            <a:rPr lang="en-SG" sz="2800" b="0" i="1" smtClean="0">
                              <a:latin typeface="Cambria Math" panose="02040503050406030204" pitchFamily="18" charset="0"/>
                              <a:cs typeface="Segoe UI Semilight" panose="020B0402040204020203" pitchFamily="34" charset="0"/>
                            </a:rPr>
                            <m:t>1</m:t>
                          </m:r>
                        </m:num>
                        <m:den>
                          <m:r>
                            <a:rPr lang="en-SG" sz="2800" b="0" i="1" smtClean="0">
                              <a:latin typeface="Cambria Math" panose="02040503050406030204" pitchFamily="18" charset="0"/>
                              <a:cs typeface="Segoe UI Semilight" panose="020B0402040204020203" pitchFamily="34" charset="0"/>
                            </a:rPr>
                            <m:t>2</m:t>
                          </m:r>
                        </m:den>
                      </m:f>
                      <m:sSup>
                        <m:sSupPr>
                          <m:ctrlPr>
                            <a:rPr lang="en-SG" sz="2800" b="0" i="1" smtClean="0">
                              <a:latin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cs typeface="Segoe UI Semilight" panose="020B0402040204020203" pitchFamily="34" charset="0"/>
                            </a:rPr>
                            <m:t>𝑒</m:t>
                          </m:r>
                        </m:e>
                        <m:sup>
                          <m:r>
                            <a:rPr lang="en-SG" sz="2800" b="0" i="1" smtClean="0">
                              <a:latin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cs typeface="Segoe UI Semilight" panose="020B0402040204020203" pitchFamily="34" charset="0"/>
                            </a:rPr>
                            <m:t>𝑖𝑡</m:t>
                          </m:r>
                        </m:sup>
                      </m:sSup>
                      <m:r>
                        <a:rPr lang="en-SG" sz="2800" b="0" i="1" smtClean="0">
                          <a:latin typeface="Cambria Math" panose="02040503050406030204" pitchFamily="18" charset="0"/>
                          <a:cs typeface="Segoe UI Semilight" panose="020B0402040204020203" pitchFamily="34" charset="0"/>
                        </a:rPr>
                        <m:t>+</m:t>
                      </m:r>
                      <m:f>
                        <m:fPr>
                          <m:ctrlPr>
                            <a:rPr lang="en-SG" sz="2800" b="0" i="1" smtClean="0">
                              <a:latin typeface="Cambria Math" panose="02040503050406030204" pitchFamily="18" charset="0"/>
                              <a:cs typeface="Segoe UI Semilight" panose="020B0402040204020203" pitchFamily="34" charset="0"/>
                            </a:rPr>
                          </m:ctrlPr>
                        </m:fPr>
                        <m:num>
                          <m:r>
                            <a:rPr lang="en-SG" sz="2800" b="0" i="1" smtClean="0">
                              <a:latin typeface="Cambria Math" panose="02040503050406030204" pitchFamily="18" charset="0"/>
                              <a:cs typeface="Segoe UI Semilight" panose="020B0402040204020203" pitchFamily="34" charset="0"/>
                            </a:rPr>
                            <m:t>1</m:t>
                          </m:r>
                        </m:num>
                        <m:den>
                          <m:r>
                            <a:rPr lang="en-SG" sz="2800" b="0" i="1" smtClean="0">
                              <a:latin typeface="Cambria Math" panose="02040503050406030204" pitchFamily="18" charset="0"/>
                              <a:cs typeface="Segoe UI Semilight" panose="020B0402040204020203" pitchFamily="34" charset="0"/>
                            </a:rPr>
                            <m:t>2</m:t>
                          </m:r>
                        </m:den>
                      </m:f>
                      <m:sSup>
                        <m:sSupPr>
                          <m:ctrlPr>
                            <a:rPr lang="en-SG" sz="2800" i="1">
                              <a:latin typeface="Cambria Math" panose="02040503050406030204" pitchFamily="18" charset="0"/>
                              <a:cs typeface="Segoe UI Semilight" panose="020B0402040204020203" pitchFamily="34" charset="0"/>
                            </a:rPr>
                          </m:ctrlPr>
                        </m:sSupPr>
                        <m:e>
                          <m:r>
                            <a:rPr lang="en-SG" sz="2800" i="1">
                              <a:latin typeface="Cambria Math" panose="02040503050406030204" pitchFamily="18" charset="0"/>
                              <a:cs typeface="Segoe UI Semilight" panose="020B0402040204020203" pitchFamily="34" charset="0"/>
                            </a:rPr>
                            <m:t>𝑒</m:t>
                          </m:r>
                        </m:e>
                        <m:sup>
                          <m:r>
                            <a:rPr lang="en-SG" sz="2800" b="0" i="1" smtClean="0">
                              <a:latin typeface="Cambria Math" panose="02040503050406030204" pitchFamily="18" charset="0"/>
                              <a:cs typeface="Segoe UI Semilight" panose="020B0402040204020203" pitchFamily="34" charset="0"/>
                            </a:rPr>
                            <m:t>3</m:t>
                          </m:r>
                          <m:r>
                            <a:rPr lang="en-SG" sz="2800" i="1">
                              <a:latin typeface="Cambria Math" panose="02040503050406030204" pitchFamily="18" charset="0"/>
                              <a:cs typeface="Segoe UI Semilight" panose="020B0402040204020203" pitchFamily="34" charset="0"/>
                            </a:rPr>
                            <m:t>𝑖</m:t>
                          </m:r>
                          <m:r>
                            <a:rPr lang="en-US" sz="2800" b="0" i="1" smtClean="0">
                              <a:latin typeface="Cambria Math" panose="02040503050406030204" pitchFamily="18" charset="0"/>
                              <a:cs typeface="Segoe UI Semilight" panose="020B0402040204020203" pitchFamily="34" charset="0"/>
                            </a:rPr>
                            <m:t>𝑡</m:t>
                          </m:r>
                        </m:sup>
                      </m:sSup>
                      <m:r>
                        <a:rPr lang="en-SG" sz="2800" b="0" i="1" smtClean="0">
                          <a:latin typeface="Cambria Math" panose="02040503050406030204" pitchFamily="18" charset="0"/>
                          <a:cs typeface="Segoe UI Semilight" panose="020B0402040204020203" pitchFamily="34" charset="0"/>
                        </a:rPr>
                        <m:t>−</m:t>
                      </m:r>
                      <m:sSup>
                        <m:sSupPr>
                          <m:ctrlPr>
                            <a:rPr lang="en-SG" sz="2800" i="1">
                              <a:latin typeface="Cambria Math" panose="02040503050406030204" pitchFamily="18" charset="0"/>
                              <a:cs typeface="Segoe UI Semilight" panose="020B0402040204020203" pitchFamily="34" charset="0"/>
                            </a:rPr>
                          </m:ctrlPr>
                        </m:sSupPr>
                        <m:e>
                          <m:f>
                            <m:fPr>
                              <m:ctrlPr>
                                <a:rPr lang="en-SG" sz="2800" i="1">
                                  <a:latin typeface="Cambria Math" panose="02040503050406030204" pitchFamily="18" charset="0"/>
                                  <a:cs typeface="Segoe UI Semilight" panose="020B0402040204020203" pitchFamily="34" charset="0"/>
                                </a:rPr>
                              </m:ctrlPr>
                            </m:fPr>
                            <m:num>
                              <m:r>
                                <a:rPr lang="en-SG" sz="2800" i="1">
                                  <a:latin typeface="Cambria Math" panose="02040503050406030204" pitchFamily="18" charset="0"/>
                                  <a:cs typeface="Segoe UI Semilight" panose="020B0402040204020203" pitchFamily="34" charset="0"/>
                                </a:rPr>
                                <m:t>1</m:t>
                              </m:r>
                            </m:num>
                            <m:den>
                              <m:r>
                                <a:rPr lang="en-SG" sz="2800" i="1">
                                  <a:latin typeface="Cambria Math" panose="02040503050406030204" pitchFamily="18" charset="0"/>
                                  <a:cs typeface="Segoe UI Semilight" panose="020B0402040204020203" pitchFamily="34" charset="0"/>
                                </a:rPr>
                                <m:t>2</m:t>
                              </m:r>
                            </m:den>
                          </m:f>
                          <m:r>
                            <a:rPr lang="en-SG" sz="2800" i="1">
                              <a:latin typeface="Cambria Math" panose="02040503050406030204" pitchFamily="18" charset="0"/>
                              <a:cs typeface="Segoe UI Semilight" panose="020B0402040204020203" pitchFamily="34" charset="0"/>
                            </a:rPr>
                            <m:t>𝑒</m:t>
                          </m:r>
                        </m:e>
                        <m:sup>
                          <m:r>
                            <a:rPr lang="en-SG" sz="2800" b="0" i="1" smtClean="0">
                              <a:latin typeface="Cambria Math" panose="02040503050406030204" pitchFamily="18" charset="0"/>
                              <a:cs typeface="Segoe UI Semilight" panose="020B0402040204020203" pitchFamily="34" charset="0"/>
                            </a:rPr>
                            <m:t>−3</m:t>
                          </m:r>
                          <m:r>
                            <a:rPr lang="en-SG" sz="2800" i="1">
                              <a:latin typeface="Cambria Math" panose="02040503050406030204" pitchFamily="18" charset="0"/>
                              <a:cs typeface="Segoe UI Semilight" panose="020B0402040204020203" pitchFamily="34" charset="0"/>
                            </a:rPr>
                            <m:t>𝑖</m:t>
                          </m:r>
                          <m:r>
                            <a:rPr lang="en-US" sz="2800" b="0" i="1" smtClean="0">
                              <a:latin typeface="Cambria Math" panose="02040503050406030204" pitchFamily="18" charset="0"/>
                              <a:cs typeface="Segoe UI Semilight" panose="020B0402040204020203" pitchFamily="34" charset="0"/>
                            </a:rPr>
                            <m:t>𝑡</m:t>
                          </m:r>
                        </m:sup>
                      </m:sSup>
                    </m:oMath>
                  </m:oMathPara>
                </a14:m>
                <a:endParaRPr lang="en-SG" sz="2800" i="1" dirty="0">
                  <a:latin typeface="Segoe UI Semilight" panose="020B0402040204020203" pitchFamily="34" charset="0"/>
                  <a:cs typeface="Segoe UI Semilight" panose="020B0402040204020203" pitchFamily="34" charset="0"/>
                </a:endParaRPr>
              </a:p>
            </p:txBody>
          </p:sp>
        </mc:Choice>
        <mc:Fallback>
          <p:sp>
            <p:nvSpPr>
              <p:cNvPr id="4" name="TextBox 3">
                <a:extLst>
                  <a:ext uri="{FF2B5EF4-FFF2-40B4-BE49-F238E27FC236}">
                    <a16:creationId xmlns:a16="http://schemas.microsoft.com/office/drawing/2014/main" id="{DF622DA2-D57B-D8A8-A558-9AD2F7ABD7B3}"/>
                  </a:ext>
                </a:extLst>
              </p:cNvPr>
              <p:cNvSpPr txBox="1">
                <a:spLocks noRot="1" noChangeAspect="1" noMove="1" noResize="1" noEditPoints="1" noAdjustHandles="1" noChangeArrowheads="1" noChangeShapeType="1" noTextEdit="1"/>
              </p:cNvSpPr>
              <p:nvPr/>
            </p:nvSpPr>
            <p:spPr>
              <a:xfrm>
                <a:off x="1572994" y="2048408"/>
                <a:ext cx="5998011" cy="122758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3E5BFC4-50C5-F0A9-6D5F-CADF5AFC6F92}"/>
                  </a:ext>
                </a:extLst>
              </p:cNvPr>
              <p:cNvSpPr txBox="1"/>
              <p:nvPr/>
            </p:nvSpPr>
            <p:spPr>
              <a:xfrm>
                <a:off x="456357" y="3932045"/>
                <a:ext cx="3548279" cy="929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800" i="1" smtClean="0">
                          <a:latin typeface="Cambria Math" panose="02040503050406030204" pitchFamily="18" charset="0"/>
                          <a:ea typeface="Cambria Math" panose="02040503050406030204" pitchFamily="18" charset="0"/>
                          <a:cs typeface="Segoe UI Semilight" panose="020B0402040204020203" pitchFamily="34" charset="0"/>
                        </a:rPr>
                        <m:t>ℱ</m:t>
                      </m:r>
                      <m:d>
                        <m:d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dPr>
                        <m:e>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1</m:t>
                          </m:r>
                        </m:e>
                      </m:d>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nary>
                        <m:nary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naryPr>
                        <m:sub>
                          <m:r>
                            <m:rPr>
                              <m:brk m:alnAt="23"/>
                            </m:r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p>
                        <m:e>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𝑓</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𝑡</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𝑒</m:t>
                              </m:r>
                            </m:e>
                            <m:sup>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𝑖𝑡</m:t>
                              </m:r>
                            </m:sup>
                          </m:sSup>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𝑑𝑡</m:t>
                          </m:r>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33E5BFC4-50C5-F0A9-6D5F-CADF5AFC6F92}"/>
                  </a:ext>
                </a:extLst>
              </p:cNvPr>
              <p:cNvSpPr txBox="1">
                <a:spLocks noRot="1" noChangeAspect="1" noMove="1" noResize="1" noEditPoints="1" noAdjustHandles="1" noChangeArrowheads="1" noChangeShapeType="1" noTextEdit="1"/>
              </p:cNvSpPr>
              <p:nvPr/>
            </p:nvSpPr>
            <p:spPr>
              <a:xfrm>
                <a:off x="456357" y="3932045"/>
                <a:ext cx="3548279" cy="929613"/>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30FADFB-0C62-509C-5DDD-AEB64B7014DA}"/>
                  </a:ext>
                </a:extLst>
              </p:cNvPr>
              <p:cNvSpPr txBox="1"/>
              <p:nvPr/>
            </p:nvSpPr>
            <p:spPr>
              <a:xfrm>
                <a:off x="1337963" y="5163375"/>
                <a:ext cx="7730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oMath>
                  </m:oMathPara>
                </a14:m>
                <a:endParaRPr lang="en-SG" sz="2800" i="1" dirty="0">
                  <a:latin typeface="Segoe UI Semilight" panose="020B0402040204020203" pitchFamily="34" charset="0"/>
                  <a:cs typeface="Segoe UI Semilight" panose="020B0402040204020203" pitchFamily="34" charset="0"/>
                </a:endParaRPr>
              </a:p>
            </p:txBody>
          </p:sp>
        </mc:Choice>
        <mc:Fallback>
          <p:sp>
            <p:nvSpPr>
              <p:cNvPr id="6" name="TextBox 5">
                <a:extLst>
                  <a:ext uri="{FF2B5EF4-FFF2-40B4-BE49-F238E27FC236}">
                    <a16:creationId xmlns:a16="http://schemas.microsoft.com/office/drawing/2014/main" id="{A30FADFB-0C62-509C-5DDD-AEB64B7014DA}"/>
                  </a:ext>
                </a:extLst>
              </p:cNvPr>
              <p:cNvSpPr txBox="1">
                <a:spLocks noRot="1" noChangeAspect="1" noMove="1" noResize="1" noEditPoints="1" noAdjustHandles="1" noChangeArrowheads="1" noChangeShapeType="1" noTextEdit="1"/>
              </p:cNvSpPr>
              <p:nvPr/>
            </p:nvSpPr>
            <p:spPr>
              <a:xfrm>
                <a:off x="1337963" y="5163375"/>
                <a:ext cx="773032" cy="430887"/>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984982A-520C-87A7-32E2-2A6881E01857}"/>
                  </a:ext>
                </a:extLst>
              </p:cNvPr>
              <p:cNvSpPr txBox="1"/>
              <p:nvPr/>
            </p:nvSpPr>
            <p:spPr>
              <a:xfrm>
                <a:off x="5289630" y="4062714"/>
                <a:ext cx="2905246" cy="664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SG" sz="3600" i="1" smtClean="0">
                              <a:latin typeface="Cambria Math" panose="02040503050406030204" pitchFamily="18" charset="0"/>
                              <a:cs typeface="Segoe UI Semilight" panose="020B0402040204020203" pitchFamily="34" charset="0"/>
                            </a:rPr>
                          </m:ctrlPr>
                        </m:sSupPr>
                        <m:e>
                          <m:r>
                            <a:rPr lang="en-SG" sz="3600" i="1">
                              <a:latin typeface="Cambria Math" panose="02040503050406030204" pitchFamily="18" charset="0"/>
                              <a:cs typeface="Segoe UI Semilight" panose="020B0402040204020203" pitchFamily="34" charset="0"/>
                            </a:rPr>
                            <m:t>𝑒</m:t>
                          </m:r>
                        </m:e>
                        <m:sup>
                          <m:r>
                            <a:rPr lang="en-SG" sz="3600" i="1">
                              <a:latin typeface="Cambria Math" panose="02040503050406030204" pitchFamily="18" charset="0"/>
                              <a:cs typeface="Segoe UI Semilight" panose="020B0402040204020203" pitchFamily="34" charset="0"/>
                            </a:rPr>
                            <m:t>𝑖</m:t>
                          </m:r>
                          <m:r>
                            <a:rPr lang="en-US" sz="3600" i="1">
                              <a:latin typeface="Cambria Math" panose="02040503050406030204" pitchFamily="18" charset="0"/>
                              <a:cs typeface="Segoe UI Semilight" panose="020B0402040204020203" pitchFamily="34" charset="0"/>
                            </a:rPr>
                            <m:t>𝑡</m:t>
                          </m:r>
                        </m:sup>
                      </m:sSup>
                      <m:r>
                        <a:rPr lang="en-US" sz="3600" i="1">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SG" sz="3600" i="1">
                              <a:latin typeface="Cambria Math" panose="02040503050406030204" pitchFamily="18" charset="0"/>
                              <a:ea typeface="Cambria Math" panose="02040503050406030204" pitchFamily="18" charset="0"/>
                              <a:cs typeface="Segoe UI Semilight" panose="020B0402040204020203" pitchFamily="34" charset="0"/>
                            </a:rPr>
                          </m:ctrlPr>
                        </m:sSupPr>
                        <m:e>
                          <m:r>
                            <a:rPr lang="en-SG" sz="3600" i="1">
                              <a:latin typeface="Cambria Math" panose="02040503050406030204" pitchFamily="18" charset="0"/>
                              <a:ea typeface="Cambria Math" panose="02040503050406030204" pitchFamily="18" charset="0"/>
                              <a:cs typeface="Segoe UI Semilight" panose="020B0402040204020203" pitchFamily="34" charset="0"/>
                            </a:rPr>
                            <m:t>𝑒</m:t>
                          </m:r>
                        </m:e>
                        <m:sup>
                          <m:r>
                            <a:rPr lang="en-SG" sz="3600" i="1">
                              <a:latin typeface="Cambria Math" panose="02040503050406030204" pitchFamily="18" charset="0"/>
                              <a:ea typeface="Cambria Math" panose="02040503050406030204" pitchFamily="18" charset="0"/>
                              <a:cs typeface="Segoe UI Semilight" panose="020B0402040204020203" pitchFamily="34" charset="0"/>
                            </a:rPr>
                            <m:t>−</m:t>
                          </m:r>
                          <m:r>
                            <a:rPr lang="en-SG" sz="3600" i="1">
                              <a:latin typeface="Cambria Math" panose="02040503050406030204" pitchFamily="18" charset="0"/>
                              <a:ea typeface="Cambria Math" panose="02040503050406030204" pitchFamily="18" charset="0"/>
                              <a:cs typeface="Segoe UI Semilight" panose="020B0402040204020203" pitchFamily="34" charset="0"/>
                            </a:rPr>
                            <m:t>𝑖𝑡</m:t>
                          </m:r>
                        </m:sup>
                      </m:sSup>
                      <m:r>
                        <a:rPr lang="en-US" sz="3600" b="0" i="1" smtClean="0">
                          <a:latin typeface="Cambria Math" panose="02040503050406030204" pitchFamily="18" charset="0"/>
                          <a:ea typeface="Cambria Math" panose="02040503050406030204" pitchFamily="18" charset="0"/>
                          <a:cs typeface="Segoe UI Semilight" panose="020B0402040204020203" pitchFamily="34" charset="0"/>
                        </a:rPr>
                        <m:t>=1</m:t>
                      </m:r>
                    </m:oMath>
                  </m:oMathPara>
                </a14:m>
                <a:endParaRPr lang="en-SG" sz="3600" i="1" dirty="0">
                  <a:latin typeface="Segoe UI Semilight" panose="020B0402040204020203" pitchFamily="34" charset="0"/>
                  <a:cs typeface="Segoe UI Semilight" panose="020B0402040204020203" pitchFamily="34" charset="0"/>
                </a:endParaRPr>
              </a:p>
            </p:txBody>
          </p:sp>
        </mc:Choice>
        <mc:Fallback>
          <p:sp>
            <p:nvSpPr>
              <p:cNvPr id="7" name="TextBox 6">
                <a:extLst>
                  <a:ext uri="{FF2B5EF4-FFF2-40B4-BE49-F238E27FC236}">
                    <a16:creationId xmlns:a16="http://schemas.microsoft.com/office/drawing/2014/main" id="{B984982A-520C-87A7-32E2-2A6881E01857}"/>
                  </a:ext>
                </a:extLst>
              </p:cNvPr>
              <p:cNvSpPr txBox="1">
                <a:spLocks noRot="1" noChangeAspect="1" noMove="1" noResize="1" noEditPoints="1" noAdjustHandles="1" noChangeArrowheads="1" noChangeShapeType="1" noTextEdit="1"/>
              </p:cNvSpPr>
              <p:nvPr/>
            </p:nvSpPr>
            <p:spPr>
              <a:xfrm>
                <a:off x="5289630" y="4062714"/>
                <a:ext cx="2905246" cy="664349"/>
              </a:xfrm>
              <a:prstGeom prst="rect">
                <a:avLst/>
              </a:prstGeom>
              <a:blipFill>
                <a:blip r:embed="rId6"/>
                <a:stretch>
                  <a:fillRect/>
                </a:stretch>
              </a:blipFill>
            </p:spPr>
            <p:txBody>
              <a:bodyPr/>
              <a:lstStyle/>
              <a:p>
                <a:r>
                  <a:rPr lang="en-SG">
                    <a:noFill/>
                  </a:rPr>
                  <a:t> </a:t>
                </a:r>
              </a:p>
            </p:txBody>
          </p:sp>
        </mc:Fallback>
      </mc:AlternateContent>
      <p:sp>
        <p:nvSpPr>
          <p:cNvPr id="8" name="TextBox 7">
            <a:extLst>
              <a:ext uri="{FF2B5EF4-FFF2-40B4-BE49-F238E27FC236}">
                <a16:creationId xmlns:a16="http://schemas.microsoft.com/office/drawing/2014/main" id="{14F51348-7B95-DB4E-DE9B-962CB659B8D8}"/>
              </a:ext>
            </a:extLst>
          </p:cNvPr>
          <p:cNvSpPr txBox="1"/>
          <p:nvPr/>
        </p:nvSpPr>
        <p:spPr>
          <a:xfrm>
            <a:off x="3495555" y="5312780"/>
            <a:ext cx="5019796" cy="830997"/>
          </a:xfrm>
          <a:prstGeom prst="rect">
            <a:avLst/>
          </a:prstGeom>
          <a:noFill/>
        </p:spPr>
        <p:txBody>
          <a:bodyPr wrap="square" rtlCol="0">
            <a:spAutoFit/>
          </a:bodyPr>
          <a:lstStyle/>
          <a:p>
            <a:pPr algn="l"/>
            <a:r>
              <a:rPr lang="en-US" sz="2400" i="1" dirty="0">
                <a:latin typeface="Segoe UI Semilight" panose="020B0402040204020203" pitchFamily="34" charset="0"/>
                <a:cs typeface="Segoe UI Semilight" panose="020B0402040204020203" pitchFamily="34" charset="0"/>
              </a:rPr>
              <a:t>There will be a pulse at -3,-1, 1,3, and 0 every where else </a:t>
            </a:r>
            <a:endParaRPr lang="en-SG" sz="2400"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07379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barn(inVertical)">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787C2-C176-0659-2586-A36BE559EF47}"/>
              </a:ext>
            </a:extLst>
          </p:cNvPr>
          <p:cNvSpPr>
            <a:spLocks noGrp="1"/>
          </p:cNvSpPr>
          <p:nvPr>
            <p:ph type="title"/>
          </p:nvPr>
        </p:nvSpPr>
        <p:spPr/>
        <p:txBody>
          <a:bodyPr lIns="91440" tIns="45720" rIns="91440" bIns="45720" anchor="ctr"/>
          <a:lstStyle/>
          <a:p>
            <a:r>
              <a:rPr lang="en-US" dirty="0">
                <a:latin typeface="Segoe UI Light"/>
                <a:cs typeface="Segoe UI Light"/>
              </a:rPr>
              <a:t>Inverse Fourier transform</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E987BD-5B33-6A52-B665-2A6D80F0A9B2}"/>
                  </a:ext>
                </a:extLst>
              </p:cNvPr>
              <p:cNvSpPr txBox="1"/>
              <p:nvPr/>
            </p:nvSpPr>
            <p:spPr>
              <a:xfrm>
                <a:off x="2656058" y="2964193"/>
                <a:ext cx="3760453" cy="929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𝑓</m:t>
                      </m:r>
                      <m:r>
                        <a:rPr lang="en-SG" sz="280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𝑡</m:t>
                      </m:r>
                      <m:r>
                        <a:rPr lang="en-SG" sz="2800" i="1" smtClean="0">
                          <a:latin typeface="Cambria Math" panose="02040503050406030204" pitchFamily="18" charset="0"/>
                          <a:ea typeface="Cambria Math" panose="02040503050406030204" pitchFamily="18" charset="0"/>
                          <a:cs typeface="Segoe UI Semilight" panose="020B0402040204020203" pitchFamily="34" charset="0"/>
                        </a:rPr>
                        <m:t>)=</m:t>
                      </m:r>
                      <m:nary>
                        <m:nary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naryPr>
                        <m:sub>
                          <m:r>
                            <m:rPr>
                              <m:brk m:alnAt="23"/>
                            </m:r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b>
                        <m:sup>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m:t>
                          </m:r>
                        </m:sup>
                        <m:e>
                          <m:r>
                            <a:rPr lang="en-SG" sz="2800" i="1">
                              <a:latin typeface="Cambria Math" panose="02040503050406030204" pitchFamily="18" charset="0"/>
                              <a:ea typeface="Cambria Math" panose="02040503050406030204" pitchFamily="18" charset="0"/>
                              <a:cs typeface="Segoe UI Semilight" panose="020B0402040204020203" pitchFamily="34" charset="0"/>
                            </a:rPr>
                            <m:t>ℱ</m:t>
                          </m:r>
                          <m:d>
                            <m:dPr>
                              <m:ctrlPr>
                                <a:rPr lang="en-SG" sz="2800" i="1">
                                  <a:latin typeface="Cambria Math" panose="02040503050406030204" pitchFamily="18" charset="0"/>
                                  <a:ea typeface="Cambria Math" panose="02040503050406030204" pitchFamily="18" charset="0"/>
                                  <a:cs typeface="Segoe UI Semilight" panose="020B0402040204020203" pitchFamily="34" charset="0"/>
                                </a:rPr>
                              </m:ctrlPr>
                            </m:dPr>
                            <m:e>
                              <m:r>
                                <a:rPr lang="en-SG" sz="2800" i="1">
                                  <a:latin typeface="Cambria Math" panose="02040503050406030204" pitchFamily="18" charset="0"/>
                                  <a:ea typeface="Cambria Math" panose="02040503050406030204" pitchFamily="18" charset="0"/>
                                  <a:cs typeface="Segoe UI Semilight" panose="020B0402040204020203" pitchFamily="34" charset="0"/>
                                </a:rPr>
                                <m:t>𝜔</m:t>
                              </m:r>
                            </m:e>
                          </m:d>
                          <m:sSup>
                            <m:sSupPr>
                              <m:ctrlPr>
                                <a:rPr lang="en-SG" sz="28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𝑒</m:t>
                              </m:r>
                            </m:e>
                            <m:sup>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𝑖</m:t>
                              </m:r>
                              <m:r>
                                <a:rPr lang="en-SG" sz="2800" i="1">
                                  <a:latin typeface="Cambria Math" panose="02040503050406030204" pitchFamily="18" charset="0"/>
                                  <a:ea typeface="Cambria Math" panose="02040503050406030204" pitchFamily="18" charset="0"/>
                                  <a:cs typeface="Segoe UI Semilight" panose="020B0402040204020203" pitchFamily="34" charset="0"/>
                                </a:rPr>
                                <m:t>𝜔</m:t>
                              </m:r>
                              <m:r>
                                <a:rPr lang="en-SG" sz="2800" b="0" i="1" smtClean="0">
                                  <a:latin typeface="Cambria Math" panose="02040503050406030204" pitchFamily="18" charset="0"/>
                                  <a:ea typeface="Cambria Math" panose="02040503050406030204" pitchFamily="18" charset="0"/>
                                  <a:cs typeface="Segoe UI Semilight" panose="020B0402040204020203" pitchFamily="34" charset="0"/>
                                </a:rPr>
                                <m:t>𝑡</m:t>
                              </m:r>
                            </m:sup>
                          </m:sSup>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𝑑</m:t>
                          </m:r>
                          <m:r>
                            <a:rPr lang="en-SG" sz="2800" i="1">
                              <a:latin typeface="Cambria Math" panose="02040503050406030204" pitchFamily="18" charset="0"/>
                              <a:ea typeface="Cambria Math" panose="02040503050406030204" pitchFamily="18" charset="0"/>
                              <a:cs typeface="Segoe UI Semilight" panose="020B0402040204020203" pitchFamily="34" charset="0"/>
                            </a:rPr>
                            <m:t>𝜔</m:t>
                          </m:r>
                        </m:e>
                      </m:nary>
                    </m:oMath>
                  </m:oMathPara>
                </a14:m>
                <a:endParaRPr lang="en-SG" sz="2800" i="1" dirty="0">
                  <a:latin typeface="Segoe UI Semilight" panose="020B0402040204020203" pitchFamily="34" charset="0"/>
                  <a:cs typeface="Segoe UI Semilight" panose="020B0402040204020203" pitchFamily="34" charset="0"/>
                </a:endParaRPr>
              </a:p>
            </p:txBody>
          </p:sp>
        </mc:Choice>
        <mc:Fallback xmlns="">
          <p:sp>
            <p:nvSpPr>
              <p:cNvPr id="4" name="TextBox 3">
                <a:extLst>
                  <a:ext uri="{FF2B5EF4-FFF2-40B4-BE49-F238E27FC236}">
                    <a16:creationId xmlns:a16="http://schemas.microsoft.com/office/drawing/2014/main" id="{EEE987BD-5B33-6A52-B665-2A6D80F0A9B2}"/>
                  </a:ext>
                </a:extLst>
              </p:cNvPr>
              <p:cNvSpPr txBox="1">
                <a:spLocks noRot="1" noChangeAspect="1" noMove="1" noResize="1" noEditPoints="1" noAdjustHandles="1" noChangeArrowheads="1" noChangeShapeType="1" noTextEdit="1"/>
              </p:cNvSpPr>
              <p:nvPr/>
            </p:nvSpPr>
            <p:spPr>
              <a:xfrm>
                <a:off x="2656058" y="2964193"/>
                <a:ext cx="3760453" cy="929613"/>
              </a:xfrm>
              <a:prstGeom prst="rect">
                <a:avLst/>
              </a:prstGeom>
              <a:blipFill>
                <a:blip r:embed="rId2"/>
                <a:stretch>
                  <a:fillRect/>
                </a:stretch>
              </a:blipFill>
            </p:spPr>
            <p:txBody>
              <a:bodyPr/>
              <a:lstStyle/>
              <a:p>
                <a:r>
                  <a:rPr lang="en-SG">
                    <a:noFill/>
                  </a:rPr>
                  <a:t> </a:t>
                </a:r>
              </a:p>
            </p:txBody>
          </p:sp>
        </mc:Fallback>
      </mc:AlternateContent>
      <p:grpSp>
        <p:nvGrpSpPr>
          <p:cNvPr id="13" name="Group 12">
            <a:extLst>
              <a:ext uri="{FF2B5EF4-FFF2-40B4-BE49-F238E27FC236}">
                <a16:creationId xmlns:a16="http://schemas.microsoft.com/office/drawing/2014/main" id="{E95E217C-C3CE-434A-7D0C-E0347DCA8995}"/>
              </a:ext>
            </a:extLst>
          </p:cNvPr>
          <p:cNvGrpSpPr/>
          <p:nvPr/>
        </p:nvGrpSpPr>
        <p:grpSpPr>
          <a:xfrm>
            <a:off x="551660" y="6275599"/>
            <a:ext cx="8040689" cy="353497"/>
            <a:chOff x="551656" y="6275595"/>
            <a:chExt cx="8040689" cy="353497"/>
          </a:xfrm>
        </p:grpSpPr>
        <p:sp>
          <p:nvSpPr>
            <p:cNvPr id="14" name="TextBox 2">
              <a:extLst>
                <a:ext uri="{FF2B5EF4-FFF2-40B4-BE49-F238E27FC236}">
                  <a16:creationId xmlns:a16="http://schemas.microsoft.com/office/drawing/2014/main" id="{029139D0-3B43-4A25-B1B8-9931DC31F3E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5" name="Straight Connector 14">
              <a:extLst>
                <a:ext uri="{FF2B5EF4-FFF2-40B4-BE49-F238E27FC236}">
                  <a16:creationId xmlns:a16="http://schemas.microsoft.com/office/drawing/2014/main" id="{26B39625-47D2-1361-27DE-5E77A9234C63}"/>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900C0B-0B26-CEE1-6239-D11874EE0E2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DDA03A46-D274-CD3F-101E-C994F6D4466D}"/>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8" name="Straight Connector 17">
              <a:extLst>
                <a:ext uri="{FF2B5EF4-FFF2-40B4-BE49-F238E27FC236}">
                  <a16:creationId xmlns:a16="http://schemas.microsoft.com/office/drawing/2014/main" id="{0E55D103-F9BC-583F-C596-E0B814750F2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7B773E9D-6E3D-CA4C-80BC-FEDA99D0632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20" name="Straight Connector 19">
              <a:extLst>
                <a:ext uri="{FF2B5EF4-FFF2-40B4-BE49-F238E27FC236}">
                  <a16:creationId xmlns:a16="http://schemas.microsoft.com/office/drawing/2014/main" id="{C433EB4D-AC11-F1BB-CF24-EDAD7274DFC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9">
              <a:extLst>
                <a:ext uri="{FF2B5EF4-FFF2-40B4-BE49-F238E27FC236}">
                  <a16:creationId xmlns:a16="http://schemas.microsoft.com/office/drawing/2014/main" id="{3964E66B-160C-F8B1-6300-8FFA2C83DF24}"/>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598166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84BC-25FD-401D-D4EE-BCBD679B8FF2}"/>
              </a:ext>
            </a:extLst>
          </p:cNvPr>
          <p:cNvSpPr>
            <a:spLocks noGrp="1"/>
          </p:cNvSpPr>
          <p:nvPr>
            <p:ph type="title"/>
          </p:nvPr>
        </p:nvSpPr>
        <p:spPr/>
        <p:txBody>
          <a:bodyPr/>
          <a:lstStyle/>
          <a:p>
            <a:r>
              <a:rPr lang="en-SG"/>
              <a:t>Discrete Fourier Transform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FF4B734-111C-F3A7-8B89-2F83F2C809E0}"/>
                  </a:ext>
                </a:extLst>
              </p:cNvPr>
              <p:cNvSpPr txBox="1"/>
              <p:nvPr/>
            </p:nvSpPr>
            <p:spPr>
              <a:xfrm>
                <a:off x="2987335" y="1948590"/>
                <a:ext cx="3169329" cy="13851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cs typeface="Segoe UI Semilight" panose="020B0402040204020203" pitchFamily="34" charset="0"/>
                            </a:rPr>
                          </m:ctrlPr>
                        </m:sSubPr>
                        <m:e>
                          <m:r>
                            <a:rPr lang="en-SG" sz="3200" b="0" i="1" smtClean="0">
                              <a:latin typeface="Cambria Math" panose="02040503050406030204" pitchFamily="18" charset="0"/>
                              <a:cs typeface="Segoe UI Semilight" panose="020B0402040204020203" pitchFamily="34" charset="0"/>
                            </a:rPr>
                            <m:t>𝑋</m:t>
                          </m:r>
                        </m:e>
                        <m:sub>
                          <m:r>
                            <a:rPr lang="en-SG" sz="3200" b="0" i="1" smtClean="0">
                              <a:latin typeface="Cambria Math" panose="02040503050406030204" pitchFamily="18" charset="0"/>
                              <a:cs typeface="Segoe UI Semilight" panose="020B0402040204020203" pitchFamily="34" charset="0"/>
                            </a:rPr>
                            <m:t>𝑘</m:t>
                          </m:r>
                        </m:sub>
                      </m:sSub>
                      <m:r>
                        <a:rPr lang="pt-BR" sz="3200" i="1" smtClean="0">
                          <a:latin typeface="Cambria Math" panose="02040503050406030204" pitchFamily="18" charset="0"/>
                          <a:cs typeface="Segoe UI Semilight" panose="020B0402040204020203" pitchFamily="34" charset="0"/>
                        </a:rPr>
                        <m:t>=</m:t>
                      </m:r>
                      <m:nary>
                        <m:naryPr>
                          <m:chr m:val="∑"/>
                          <m:ctrlPr>
                            <a:rPr lang="pt-BR" sz="3200" i="1" smtClean="0">
                              <a:latin typeface="Cambria Math" panose="02040503050406030204" pitchFamily="18" charset="0"/>
                              <a:cs typeface="Segoe UI Semilight" panose="020B0402040204020203" pitchFamily="34" charset="0"/>
                            </a:rPr>
                          </m:ctrlPr>
                        </m:naryPr>
                        <m:sub>
                          <m:r>
                            <m:rPr>
                              <m:brk m:alnAt="23"/>
                            </m:rPr>
                            <a:rPr lang="en-SG" sz="3200" b="0" i="1" smtClean="0">
                              <a:latin typeface="Cambria Math" panose="02040503050406030204" pitchFamily="18" charset="0"/>
                              <a:cs typeface="Segoe UI Semilight" panose="020B0402040204020203" pitchFamily="34" charset="0"/>
                            </a:rPr>
                            <m:t>𝑛</m:t>
                          </m:r>
                          <m:r>
                            <a:rPr lang="pt-BR" sz="3200" i="1" smtClean="0">
                              <a:latin typeface="Cambria Math" panose="02040503050406030204" pitchFamily="18" charset="0"/>
                              <a:cs typeface="Segoe UI Semilight" panose="020B0402040204020203" pitchFamily="34" charset="0"/>
                            </a:rPr>
                            <m:t>=</m:t>
                          </m:r>
                          <m:r>
                            <a:rPr lang="pt-BR" sz="3200" i="1" smtClean="0">
                              <a:latin typeface="Cambria Math" panose="02040503050406030204" pitchFamily="18" charset="0"/>
                              <a:cs typeface="Segoe UI Semilight" panose="020B0402040204020203" pitchFamily="34" charset="0"/>
                            </a:rPr>
                            <m:t>0</m:t>
                          </m:r>
                        </m:sub>
                        <m:sup>
                          <m:r>
                            <a:rPr lang="en-SG" sz="3200" b="0" i="1" smtClean="0">
                              <a:latin typeface="Cambria Math" panose="02040503050406030204" pitchFamily="18" charset="0"/>
                              <a:cs typeface="Segoe UI Semilight" panose="020B0402040204020203" pitchFamily="34" charset="0"/>
                            </a:rPr>
                            <m:t>𝑁</m:t>
                          </m:r>
                          <m:r>
                            <a:rPr lang="en-SG" sz="3200" b="0" i="1" smtClean="0">
                              <a:latin typeface="Cambria Math" panose="02040503050406030204" pitchFamily="18" charset="0"/>
                              <a:cs typeface="Segoe UI Semilight" panose="020B0402040204020203" pitchFamily="34" charset="0"/>
                            </a:rPr>
                            <m:t>−</m:t>
                          </m:r>
                          <m:r>
                            <a:rPr lang="en-SG" sz="3200" b="0" i="1" smtClean="0">
                              <a:latin typeface="Cambria Math" panose="02040503050406030204" pitchFamily="18" charset="0"/>
                              <a:cs typeface="Segoe UI Semilight" panose="020B0402040204020203" pitchFamily="34" charset="0"/>
                            </a:rPr>
                            <m:t>1</m:t>
                          </m:r>
                        </m:sup>
                        <m:e>
                          <m:sSub>
                            <m:sSubPr>
                              <m:ctrlPr>
                                <a:rPr lang="pt-BR" sz="3200" i="1" smtClean="0">
                                  <a:latin typeface="Cambria Math" panose="02040503050406030204" pitchFamily="18" charset="0"/>
                                  <a:cs typeface="Segoe UI Semilight" panose="020B0402040204020203" pitchFamily="34" charset="0"/>
                                </a:rPr>
                              </m:ctrlPr>
                            </m:sSubPr>
                            <m:e>
                              <m:r>
                                <a:rPr lang="en-SG" sz="3200" b="0" i="1" smtClean="0">
                                  <a:latin typeface="Cambria Math" panose="02040503050406030204" pitchFamily="18" charset="0"/>
                                  <a:cs typeface="Segoe UI Semilight" panose="020B0402040204020203" pitchFamily="34" charset="0"/>
                                </a:rPr>
                                <m:t>𝑥</m:t>
                              </m:r>
                            </m:e>
                            <m:sub>
                              <m:r>
                                <a:rPr lang="en-SG" sz="3200" b="0" i="1" smtClean="0">
                                  <a:latin typeface="Cambria Math" panose="02040503050406030204" pitchFamily="18" charset="0"/>
                                  <a:cs typeface="Segoe UI Semilight" panose="020B0402040204020203" pitchFamily="34" charset="0"/>
                                </a:rPr>
                                <m:t>𝑛</m:t>
                              </m:r>
                            </m:sub>
                          </m:sSub>
                          <m:sSup>
                            <m:sSupPr>
                              <m:ctrlPr>
                                <a:rPr lang="pt-BR" sz="3200" i="1" smtClean="0">
                                  <a:latin typeface="Cambria Math" panose="02040503050406030204" pitchFamily="18" charset="0"/>
                                  <a:cs typeface="Segoe UI Semilight" panose="020B0402040204020203" pitchFamily="34" charset="0"/>
                                </a:rPr>
                              </m:ctrlPr>
                            </m:sSupPr>
                            <m:e>
                              <m:r>
                                <a:rPr lang="en-SG" sz="3200" b="0" i="1" smtClean="0">
                                  <a:latin typeface="Cambria Math" panose="02040503050406030204" pitchFamily="18" charset="0"/>
                                  <a:cs typeface="Segoe UI Semilight" panose="020B0402040204020203" pitchFamily="34" charset="0"/>
                                </a:rPr>
                                <m:t>𝑒</m:t>
                              </m:r>
                            </m:e>
                            <m:sup>
                              <m:r>
                                <a:rPr lang="en-SG" sz="3200" b="0" i="1" smtClean="0">
                                  <a:latin typeface="Cambria Math" panose="02040503050406030204" pitchFamily="18" charset="0"/>
                                  <a:cs typeface="Segoe UI Semilight" panose="020B0402040204020203" pitchFamily="34" charset="0"/>
                                </a:rPr>
                                <m:t>−</m:t>
                              </m:r>
                              <m:f>
                                <m:fPr>
                                  <m:ctrlPr>
                                    <a:rPr lang="en-SG" sz="3200" b="0" i="1" smtClean="0">
                                      <a:latin typeface="Cambria Math" panose="02040503050406030204" pitchFamily="18" charset="0"/>
                                      <a:cs typeface="Segoe UI Semilight" panose="020B0402040204020203" pitchFamily="34" charset="0"/>
                                    </a:rPr>
                                  </m:ctrlPr>
                                </m:fPr>
                                <m:num>
                                  <m:r>
                                    <a:rPr lang="en-SG" sz="3200" b="0" i="1" smtClean="0">
                                      <a:latin typeface="Cambria Math" panose="02040503050406030204" pitchFamily="18" charset="0"/>
                                      <a:cs typeface="Segoe UI Semilight" panose="020B0402040204020203" pitchFamily="34" charset="0"/>
                                    </a:rPr>
                                    <m:t>𝑖𝑘</m:t>
                                  </m:r>
                                  <m:r>
                                    <a:rPr lang="en-SG" sz="3200" b="0" i="1" smtClean="0">
                                      <a:latin typeface="Cambria Math" panose="02040503050406030204" pitchFamily="18" charset="0"/>
                                      <a:ea typeface="Cambria Math" panose="02040503050406030204" pitchFamily="18" charset="0"/>
                                      <a:cs typeface="Segoe UI Semilight" panose="020B0402040204020203" pitchFamily="34" charset="0"/>
                                    </a:rPr>
                                    <m:t>𝑛</m:t>
                                  </m:r>
                                </m:num>
                                <m:den>
                                  <m:r>
                                    <a:rPr lang="en-SG" sz="3200" b="0" i="1" smtClean="0">
                                      <a:latin typeface="Cambria Math" panose="02040503050406030204" pitchFamily="18" charset="0"/>
                                      <a:cs typeface="Segoe UI Semilight" panose="020B0402040204020203" pitchFamily="34" charset="0"/>
                                    </a:rPr>
                                    <m:t>𝑁</m:t>
                                  </m:r>
                                </m:den>
                              </m:f>
                            </m:sup>
                          </m:sSup>
                        </m:e>
                      </m:nary>
                    </m:oMath>
                  </m:oMathPara>
                </a14:m>
                <a:endParaRPr lang="en-SG" sz="3200" i="1" dirty="0">
                  <a:latin typeface="Segoe UI Semilight" panose="020B0402040204020203" pitchFamily="34" charset="0"/>
                  <a:cs typeface="Segoe UI Semilight" panose="020B0402040204020203" pitchFamily="34" charset="0"/>
                </a:endParaRPr>
              </a:p>
            </p:txBody>
          </p:sp>
        </mc:Choice>
        <mc:Fallback>
          <p:sp>
            <p:nvSpPr>
              <p:cNvPr id="5" name="TextBox 4">
                <a:extLst>
                  <a:ext uri="{FF2B5EF4-FFF2-40B4-BE49-F238E27FC236}">
                    <a16:creationId xmlns:a16="http://schemas.microsoft.com/office/drawing/2014/main" id="{EFF4B734-111C-F3A7-8B89-2F83F2C809E0}"/>
                  </a:ext>
                </a:extLst>
              </p:cNvPr>
              <p:cNvSpPr txBox="1">
                <a:spLocks noRot="1" noChangeAspect="1" noMove="1" noResize="1" noEditPoints="1" noAdjustHandles="1" noChangeArrowheads="1" noChangeShapeType="1" noTextEdit="1"/>
              </p:cNvSpPr>
              <p:nvPr/>
            </p:nvSpPr>
            <p:spPr>
              <a:xfrm>
                <a:off x="2987335" y="1948590"/>
                <a:ext cx="3169329" cy="1385187"/>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2C0CC2A-55EE-B123-80E1-5189E3943B00}"/>
                  </a:ext>
                </a:extLst>
              </p:cNvPr>
              <p:cNvSpPr txBox="1"/>
              <p:nvPr/>
            </p:nvSpPr>
            <p:spPr>
              <a:xfrm>
                <a:off x="2506943" y="4451100"/>
                <a:ext cx="4866130" cy="1200329"/>
              </a:xfrm>
              <a:prstGeom prst="rect">
                <a:avLst/>
              </a:prstGeom>
              <a:noFill/>
            </p:spPr>
            <p:txBody>
              <a:bodyPr wrap="square" rtlCol="0">
                <a:spAutoFit/>
              </a:bodyPr>
              <a:lstStyle/>
              <a:p>
                <a:pPr algn="l"/>
                <a:r>
                  <a:rPr lang="en-SG" sz="2400" i="1" dirty="0">
                    <a:latin typeface="Segoe UI Semilight" panose="020B0402040204020203" pitchFamily="34" charset="0"/>
                    <a:cs typeface="Segoe UI Semilight" panose="020B0402040204020203" pitchFamily="34" charset="0"/>
                  </a:rPr>
                  <a:t>Can be done in </a:t>
                </a:r>
                <a14:m>
                  <m:oMath xmlns:m="http://schemas.openxmlformats.org/officeDocument/2006/math">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𝑂</m:t>
                    </m:r>
                    <m:d>
                      <m:d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dPr>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𝑛</m:t>
                        </m:r>
                        <m:func>
                          <m:func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funcPr>
                          <m:fName>
                            <m:r>
                              <m:rPr>
                                <m:sty m:val="p"/>
                              </m:rPr>
                              <a:rPr lang="en-SG" sz="2400" b="0" i="0" smtClean="0">
                                <a:latin typeface="Cambria Math" panose="02040503050406030204" pitchFamily="18" charset="0"/>
                                <a:ea typeface="Cambria Math" panose="02040503050406030204" pitchFamily="18" charset="0"/>
                                <a:cs typeface="Segoe UI Semilight" panose="020B0402040204020203" pitchFamily="34" charset="0"/>
                              </a:rPr>
                              <m:t>log</m:t>
                            </m:r>
                          </m:fName>
                          <m:e>
                            <m:d>
                              <m:dPr>
                                <m:ctrlPr>
                                  <a:rPr lang="en-SG" sz="2400" b="0" i="1" smtClean="0">
                                    <a:latin typeface="Cambria Math" panose="02040503050406030204" pitchFamily="18" charset="0"/>
                                    <a:ea typeface="Cambria Math" panose="02040503050406030204" pitchFamily="18" charset="0"/>
                                    <a:cs typeface="Segoe UI Semilight" panose="020B0402040204020203" pitchFamily="34" charset="0"/>
                                  </a:rPr>
                                </m:ctrlPr>
                              </m:dPr>
                              <m:e>
                                <m:r>
                                  <a:rPr lang="en-SG" sz="2400" b="0" i="1" smtClean="0">
                                    <a:latin typeface="Cambria Math" panose="02040503050406030204" pitchFamily="18" charset="0"/>
                                    <a:ea typeface="Cambria Math" panose="02040503050406030204" pitchFamily="18" charset="0"/>
                                    <a:cs typeface="Segoe UI Semilight" panose="020B0402040204020203" pitchFamily="34" charset="0"/>
                                  </a:rPr>
                                  <m:t>𝑛</m:t>
                                </m:r>
                              </m:e>
                            </m:d>
                          </m:e>
                        </m:func>
                      </m:e>
                    </m:d>
                  </m:oMath>
                </a14:m>
                <a:endParaRPr lang="en-SG" sz="2400" b="0" i="1" dirty="0">
                  <a:latin typeface="Segoe UI Semilight" panose="020B0402040204020203" pitchFamily="34" charset="0"/>
                  <a:ea typeface="Cambria Math" panose="02040503050406030204" pitchFamily="18" charset="0"/>
                  <a:cs typeface="Segoe UI Semilight" panose="020B0402040204020203" pitchFamily="34" charset="0"/>
                </a:endParaRPr>
              </a:p>
              <a:p>
                <a:pPr algn="l"/>
                <a:endParaRPr lang="en-SG" sz="2400" i="1" dirty="0">
                  <a:latin typeface="Segoe UI Semilight" panose="020B0402040204020203" pitchFamily="34" charset="0"/>
                  <a:cs typeface="Segoe UI Semilight" panose="020B0402040204020203" pitchFamily="34" charset="0"/>
                </a:endParaRPr>
              </a:p>
              <a:p>
                <a:pPr algn="l"/>
                <a:r>
                  <a:rPr lang="en-SG" sz="2400" i="1" dirty="0">
                    <a:latin typeface="Segoe UI Semilight" panose="020B0402040204020203" pitchFamily="34" charset="0"/>
                    <a:cs typeface="Segoe UI Semilight" panose="020B0402040204020203" pitchFamily="34" charset="0"/>
                  </a:rPr>
                  <a:t>Circular in nature</a:t>
                </a:r>
              </a:p>
            </p:txBody>
          </p:sp>
        </mc:Choice>
        <mc:Fallback>
          <p:sp>
            <p:nvSpPr>
              <p:cNvPr id="7" name="TextBox 6">
                <a:extLst>
                  <a:ext uri="{FF2B5EF4-FFF2-40B4-BE49-F238E27FC236}">
                    <a16:creationId xmlns:a16="http://schemas.microsoft.com/office/drawing/2014/main" id="{42C0CC2A-55EE-B123-80E1-5189E3943B00}"/>
                  </a:ext>
                </a:extLst>
              </p:cNvPr>
              <p:cNvSpPr txBox="1">
                <a:spLocks noRot="1" noChangeAspect="1" noMove="1" noResize="1" noEditPoints="1" noAdjustHandles="1" noChangeArrowheads="1" noChangeShapeType="1" noTextEdit="1"/>
              </p:cNvSpPr>
              <p:nvPr/>
            </p:nvSpPr>
            <p:spPr>
              <a:xfrm>
                <a:off x="2506943" y="4451100"/>
                <a:ext cx="4866130" cy="1200329"/>
              </a:xfrm>
              <a:prstGeom prst="rect">
                <a:avLst/>
              </a:prstGeom>
              <a:blipFill>
                <a:blip r:embed="rId3"/>
                <a:stretch>
                  <a:fillRect l="-1880" t="-3553" b="-11168"/>
                </a:stretch>
              </a:blipFill>
            </p:spPr>
            <p:txBody>
              <a:bodyPr/>
              <a:lstStyle/>
              <a:p>
                <a:r>
                  <a:rPr lang="en-SG">
                    <a:noFill/>
                  </a:rPr>
                  <a:t> </a:t>
                </a:r>
              </a:p>
            </p:txBody>
          </p:sp>
        </mc:Fallback>
      </mc:AlternateContent>
      <p:grpSp>
        <p:nvGrpSpPr>
          <p:cNvPr id="3" name="Group 2">
            <a:extLst>
              <a:ext uri="{FF2B5EF4-FFF2-40B4-BE49-F238E27FC236}">
                <a16:creationId xmlns:a16="http://schemas.microsoft.com/office/drawing/2014/main" id="{FCC1EABA-4F8D-801E-D310-0FC1F803796D}"/>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4F4D423D-133D-017C-B398-ACDF6C4C3AA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9D209522-84E0-E876-84E0-79D31EF5780D}"/>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0B1B0E6-0AC8-6279-3E60-D9621A26E2EA}"/>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8D828AEC-9A57-5BE9-C52C-D50676280144}"/>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0" name="Straight Connector 9">
              <a:extLst>
                <a:ext uri="{FF2B5EF4-FFF2-40B4-BE49-F238E27FC236}">
                  <a16:creationId xmlns:a16="http://schemas.microsoft.com/office/drawing/2014/main" id="{8F995771-83AA-0AA2-4DF0-B19E8231530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7">
              <a:extLst>
                <a:ext uri="{FF2B5EF4-FFF2-40B4-BE49-F238E27FC236}">
                  <a16:creationId xmlns:a16="http://schemas.microsoft.com/office/drawing/2014/main" id="{335BA35F-95FE-110B-2D03-4B4A15C6D70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2" name="Straight Connector 11">
              <a:extLst>
                <a:ext uri="{FF2B5EF4-FFF2-40B4-BE49-F238E27FC236}">
                  <a16:creationId xmlns:a16="http://schemas.microsoft.com/office/drawing/2014/main" id="{C8E7526D-844E-97DD-9F1E-20D2A5B1461D}"/>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2A64B476-5826-F34B-DD58-589DC5DEF12A}"/>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914603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86-0152-93D4-066D-241D54904B9E}"/>
              </a:ext>
            </a:extLst>
          </p:cNvPr>
          <p:cNvSpPr>
            <a:spLocks noGrp="1"/>
          </p:cNvSpPr>
          <p:nvPr>
            <p:ph type="title"/>
          </p:nvPr>
        </p:nvSpPr>
        <p:spPr/>
        <p:txBody>
          <a:bodyPr/>
          <a:lstStyle/>
          <a:p>
            <a:r>
              <a:rPr lang="en-US" dirty="0"/>
              <a:t>Spectral Filtering with code</a:t>
            </a:r>
            <a:endParaRPr lang="en-SG" dirty="0"/>
          </a:p>
        </p:txBody>
      </p:sp>
      <p:pic>
        <p:nvPicPr>
          <p:cNvPr id="1036" name="Picture 12" descr="SciPy and NumPy - Full Stack Python">
            <a:extLst>
              <a:ext uri="{FF2B5EF4-FFF2-40B4-BE49-F238E27FC236}">
                <a16:creationId xmlns:a16="http://schemas.microsoft.com/office/drawing/2014/main" id="{234363E2-35FD-15BE-862D-20890BF46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209" y="2925670"/>
            <a:ext cx="4991582" cy="19832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34C3D9E-5046-7380-9C17-BC765F42F0E5}"/>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270A5219-1007-AC62-1203-262E0037829B}"/>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E796D808-F068-B2B6-39F8-BE46FD6BA061}"/>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EA23AC3-A083-B747-EA9C-98AF0FEBF37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D995B1A7-127E-E4E3-1954-D8EFCF0F9B83}"/>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8" name="Straight Connector 7">
              <a:extLst>
                <a:ext uri="{FF2B5EF4-FFF2-40B4-BE49-F238E27FC236}">
                  <a16:creationId xmlns:a16="http://schemas.microsoft.com/office/drawing/2014/main" id="{99D00D66-F582-AF0B-C8E8-F2A2AC87AF35}"/>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F2D82109-4C8B-6654-106B-D531668E6B2D}"/>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0" name="Straight Connector 9">
              <a:extLst>
                <a:ext uri="{FF2B5EF4-FFF2-40B4-BE49-F238E27FC236}">
                  <a16:creationId xmlns:a16="http://schemas.microsoft.com/office/drawing/2014/main" id="{80920F18-0DAF-6A55-A7A0-80D3504CEC56}"/>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B2CEDF69-1E5B-9E15-6438-8D4C98859924}"/>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04129097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EBA6-F2D7-D08D-E5FC-E7E6ED409D6E}"/>
              </a:ext>
            </a:extLst>
          </p:cNvPr>
          <p:cNvSpPr>
            <a:spLocks noGrp="1"/>
          </p:cNvSpPr>
          <p:nvPr>
            <p:ph type="title"/>
          </p:nvPr>
        </p:nvSpPr>
        <p:spPr/>
        <p:txBody>
          <a:bodyPr/>
          <a:lstStyle/>
          <a:p>
            <a:r>
              <a:rPr lang="en-SG"/>
              <a:t>Idea of Spectral GNNs</a:t>
            </a:r>
          </a:p>
        </p:txBody>
      </p:sp>
      <p:sp>
        <p:nvSpPr>
          <p:cNvPr id="3" name="TextBox 2">
            <a:extLst>
              <a:ext uri="{FF2B5EF4-FFF2-40B4-BE49-F238E27FC236}">
                <a16:creationId xmlns:a16="http://schemas.microsoft.com/office/drawing/2014/main" id="{2AE5F306-1999-F8CC-67D5-B0F5CD274974}"/>
              </a:ext>
            </a:extLst>
          </p:cNvPr>
          <p:cNvSpPr txBox="1"/>
          <p:nvPr/>
        </p:nvSpPr>
        <p:spPr>
          <a:xfrm>
            <a:off x="2280823" y="2516319"/>
            <a:ext cx="4582354" cy="2677656"/>
          </a:xfrm>
          <a:prstGeom prst="rect">
            <a:avLst/>
          </a:prstGeom>
          <a:noFill/>
        </p:spPr>
        <p:txBody>
          <a:bodyPr wrap="square" rtlCol="0">
            <a:spAutoFit/>
          </a:bodyPr>
          <a:lstStyle/>
          <a:p>
            <a:pPr algn="l"/>
            <a:r>
              <a:rPr lang="en-SG" sz="2800" i="1" dirty="0">
                <a:latin typeface="Segoe UI Semilight" panose="020B0402040204020203" pitchFamily="34" charset="0"/>
                <a:cs typeface="Segoe UI Semilight" panose="020B0402040204020203" pitchFamily="34" charset="0"/>
              </a:rPr>
              <a:t>If we can find a Fourier transform for graphs, we can do spectral filtering on graph signals. We can have trainable spectral filters and that is our GNN.</a:t>
            </a:r>
          </a:p>
        </p:txBody>
      </p:sp>
      <p:grpSp>
        <p:nvGrpSpPr>
          <p:cNvPr id="4" name="Group 3">
            <a:extLst>
              <a:ext uri="{FF2B5EF4-FFF2-40B4-BE49-F238E27FC236}">
                <a16:creationId xmlns:a16="http://schemas.microsoft.com/office/drawing/2014/main" id="{0CEFEFE3-3A0F-B09C-84F3-B51BE9A49840}"/>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C15B041A-4391-F2F9-8882-CBF3FAAB43BB}"/>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DF41563F-F4CE-A1A6-F27F-08C50C2ED82B}"/>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B84B5C-5396-BBE8-FB04-A8230D1239CD}"/>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7E22238F-A0BF-88A1-636E-1846188675B6}"/>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9" name="Straight Connector 8">
              <a:extLst>
                <a:ext uri="{FF2B5EF4-FFF2-40B4-BE49-F238E27FC236}">
                  <a16:creationId xmlns:a16="http://schemas.microsoft.com/office/drawing/2014/main" id="{B56E9D76-6C0E-C4D5-EA45-B399F24BA3F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A851C187-B8B7-D42F-0DD6-6B142602345F}"/>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1" name="Straight Connector 10">
              <a:extLst>
                <a:ext uri="{FF2B5EF4-FFF2-40B4-BE49-F238E27FC236}">
                  <a16:creationId xmlns:a16="http://schemas.microsoft.com/office/drawing/2014/main" id="{90690AFC-00F8-CD0B-2B2E-7E9726E28FB7}"/>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D5671344-8085-9703-A57A-E4E349D5646E}"/>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4858432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8401-8489-7E95-93AC-2371E74DF925}"/>
              </a:ext>
            </a:extLst>
          </p:cNvPr>
          <p:cNvSpPr>
            <a:spLocks noGrp="1"/>
          </p:cNvSpPr>
          <p:nvPr>
            <p:ph type="title"/>
          </p:nvPr>
        </p:nvSpPr>
        <p:spPr>
          <a:xfrm>
            <a:off x="400685" y="436245"/>
            <a:ext cx="8342630" cy="1325563"/>
          </a:xfrm>
        </p:spPr>
        <p:txBody>
          <a:bodyPr/>
          <a:lstStyle/>
          <a:p>
            <a:r>
              <a:rPr lang="en-SG"/>
              <a:t>The Graph Fourier transform</a:t>
            </a:r>
          </a:p>
        </p:txBody>
      </p:sp>
      <p:sp>
        <p:nvSpPr>
          <p:cNvPr id="3" name="TextBox 2">
            <a:extLst>
              <a:ext uri="{FF2B5EF4-FFF2-40B4-BE49-F238E27FC236}">
                <a16:creationId xmlns:a16="http://schemas.microsoft.com/office/drawing/2014/main" id="{F5B76B4A-AC57-7342-9009-C0A68FD6C4DD}"/>
              </a:ext>
            </a:extLst>
          </p:cNvPr>
          <p:cNvSpPr txBox="1"/>
          <p:nvPr/>
        </p:nvSpPr>
        <p:spPr>
          <a:xfrm>
            <a:off x="1061720" y="1736413"/>
            <a:ext cx="7020560" cy="2246769"/>
          </a:xfrm>
          <a:prstGeom prst="rect">
            <a:avLst/>
          </a:prstGeom>
          <a:noFill/>
        </p:spPr>
        <p:txBody>
          <a:bodyPr wrap="square" rtlCol="0">
            <a:spAutoFit/>
          </a:bodyPr>
          <a:lstStyle/>
          <a:p>
            <a:pPr marL="285750" indent="-285750" algn="l">
              <a:buFont typeface="Arial" panose="020B0604020202020204" pitchFamily="34" charset="0"/>
              <a:buChar char="•"/>
            </a:pPr>
            <a:r>
              <a:rPr lang="en-SG" sz="2000" i="1" dirty="0">
                <a:latin typeface="Segoe UI Semilight" panose="020B0402040204020203" pitchFamily="34" charset="0"/>
                <a:cs typeface="Segoe UI Semilight" panose="020B0402040204020203" pitchFamily="34" charset="0"/>
              </a:rPr>
              <a:t>We cannot use some modification of the normal </a:t>
            </a:r>
            <a:r>
              <a:rPr lang="en-SG" sz="2000" i="1" dirty="0" err="1">
                <a:latin typeface="Segoe UI Semilight" panose="020B0402040204020203" pitchFamily="34" charset="0"/>
                <a:cs typeface="Segoe UI Semilight" panose="020B0402040204020203" pitchFamily="34" charset="0"/>
              </a:rPr>
              <a:t>fourier</a:t>
            </a:r>
            <a:r>
              <a:rPr lang="en-SG" sz="2000" i="1" dirty="0">
                <a:latin typeface="Segoe UI Semilight" panose="020B0402040204020203" pitchFamily="34" charset="0"/>
                <a:cs typeface="Segoe UI Semilight" panose="020B0402040204020203" pitchFamily="34" charset="0"/>
              </a:rPr>
              <a:t> transform on graphs because graphs are non-Euclidean</a:t>
            </a:r>
          </a:p>
          <a:p>
            <a:pPr marL="285750" indent="-285750" algn="l">
              <a:buFont typeface="Arial" panose="020B0604020202020204" pitchFamily="34" charset="0"/>
              <a:buChar char="•"/>
            </a:pPr>
            <a:r>
              <a:rPr lang="en-SG" sz="2000" i="1" dirty="0">
                <a:latin typeface="Segoe UI Semilight" panose="020B0402040204020203" pitchFamily="34" charset="0"/>
                <a:cs typeface="Segoe UI Semilight" panose="020B0402040204020203" pitchFamily="34" charset="0"/>
              </a:rPr>
              <a:t>The Graph Fourier Transform can be described by a matrix as matrices are transforms on vectors</a:t>
            </a:r>
          </a:p>
          <a:p>
            <a:pPr marL="285750" indent="-285750" algn="l">
              <a:buFont typeface="Arial" panose="020B0604020202020204" pitchFamily="34" charset="0"/>
              <a:buChar char="•"/>
            </a:pPr>
            <a:r>
              <a:rPr lang="en-SG" sz="2000" i="1" dirty="0">
                <a:latin typeface="Segoe UI Semilight" panose="020B0402040204020203" pitchFamily="34" charset="0"/>
                <a:cs typeface="Segoe UI Semilight" panose="020B0402040204020203" pitchFamily="34" charset="0"/>
              </a:rPr>
              <a:t>The higher frequencies should have less zero crossings that the lower bands and hence should be increasingly less </a:t>
            </a:r>
            <a:r>
              <a:rPr lang="en-SG" sz="2000" i="1" dirty="0" err="1">
                <a:latin typeface="Segoe UI Semilight" panose="020B0402040204020203" pitchFamily="34" charset="0"/>
                <a:cs typeface="Segoe UI Semilight" panose="020B0402040204020203" pitchFamily="34" charset="0"/>
              </a:rPr>
              <a:t>smoothe</a:t>
            </a:r>
            <a:r>
              <a:rPr lang="en-SG" sz="2000" i="1" dirty="0">
                <a:latin typeface="Segoe UI Semilight" panose="020B0402040204020203" pitchFamily="34" charset="0"/>
                <a:cs typeface="Segoe UI Semilight" panose="020B0402040204020203" pitchFamily="34" charset="0"/>
              </a:rPr>
              <a:t>.</a:t>
            </a:r>
          </a:p>
        </p:txBody>
      </p:sp>
      <p:pic>
        <p:nvPicPr>
          <p:cNvPr id="4" name="Picture 4" descr="Pitch is Frequency – Introduction to Sensation and Perception">
            <a:extLst>
              <a:ext uri="{FF2B5EF4-FFF2-40B4-BE49-F238E27FC236}">
                <a16:creationId xmlns:a16="http://schemas.microsoft.com/office/drawing/2014/main" id="{F467904A-DF91-6CE8-521E-9A6753F8B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4448316"/>
            <a:ext cx="4857750"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3F82955-B6AE-752A-F06D-B040A968904D}"/>
              </a:ext>
            </a:extLst>
          </p:cNvPr>
          <p:cNvCxnSpPr/>
          <p:nvPr/>
        </p:nvCxnSpPr>
        <p:spPr>
          <a:xfrm>
            <a:off x="1869440" y="4287343"/>
            <a:ext cx="0" cy="21132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582FD0C-5AE1-9399-83E2-9F3103E7AA75}"/>
              </a:ext>
            </a:extLst>
          </p:cNvPr>
          <p:cNvCxnSpPr>
            <a:cxnSpLocks/>
          </p:cNvCxnSpPr>
          <p:nvPr/>
        </p:nvCxnSpPr>
        <p:spPr>
          <a:xfrm>
            <a:off x="1847850" y="4287166"/>
            <a:ext cx="44767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D72C0E4-AFD2-A9C1-FDB1-A8AD0FFD54B6}"/>
              </a:ext>
            </a:extLst>
          </p:cNvPr>
          <p:cNvCxnSpPr>
            <a:cxnSpLocks/>
          </p:cNvCxnSpPr>
          <p:nvPr/>
        </p:nvCxnSpPr>
        <p:spPr>
          <a:xfrm>
            <a:off x="1847849" y="6400623"/>
            <a:ext cx="44767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FA519F-6BDC-7D22-F8AD-AA3721700F85}"/>
              </a:ext>
            </a:extLst>
          </p:cNvPr>
          <p:cNvCxnSpPr>
            <a:cxnSpLocks/>
          </p:cNvCxnSpPr>
          <p:nvPr/>
        </p:nvCxnSpPr>
        <p:spPr>
          <a:xfrm>
            <a:off x="7243444" y="4206063"/>
            <a:ext cx="0" cy="21132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E8ACDE-007E-FBF5-F78F-1ED4FADA4CCD}"/>
              </a:ext>
            </a:extLst>
          </p:cNvPr>
          <p:cNvCxnSpPr>
            <a:cxnSpLocks/>
          </p:cNvCxnSpPr>
          <p:nvPr/>
        </p:nvCxnSpPr>
        <p:spPr>
          <a:xfrm>
            <a:off x="6795770" y="4205886"/>
            <a:ext cx="44767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3F6227-EEF4-C907-1051-FEFD9010423E}"/>
              </a:ext>
            </a:extLst>
          </p:cNvPr>
          <p:cNvCxnSpPr>
            <a:cxnSpLocks/>
          </p:cNvCxnSpPr>
          <p:nvPr/>
        </p:nvCxnSpPr>
        <p:spPr>
          <a:xfrm>
            <a:off x="6795769" y="6319343"/>
            <a:ext cx="447675"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4BAD38F-D26A-611B-E252-DA03209A32F9}"/>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C4A8044D-2F1E-970E-468F-3CFE48268218}"/>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3" name="Straight Connector 12">
              <a:extLst>
                <a:ext uri="{FF2B5EF4-FFF2-40B4-BE49-F238E27FC236}">
                  <a16:creationId xmlns:a16="http://schemas.microsoft.com/office/drawing/2014/main" id="{F0CBA32D-ACEC-9B28-320D-D53A170699A8}"/>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76E536-9720-8E7F-F5F9-C70F4BB1D7DF}"/>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5">
              <a:extLst>
                <a:ext uri="{FF2B5EF4-FFF2-40B4-BE49-F238E27FC236}">
                  <a16:creationId xmlns:a16="http://schemas.microsoft.com/office/drawing/2014/main" id="{F07B73AD-7713-3403-6366-3853A55C056F}"/>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6" name="Straight Connector 15">
              <a:extLst>
                <a:ext uri="{FF2B5EF4-FFF2-40B4-BE49-F238E27FC236}">
                  <a16:creationId xmlns:a16="http://schemas.microsoft.com/office/drawing/2014/main" id="{C32313CC-0D0B-8685-5835-13280102F375}"/>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7">
              <a:extLst>
                <a:ext uri="{FF2B5EF4-FFF2-40B4-BE49-F238E27FC236}">
                  <a16:creationId xmlns:a16="http://schemas.microsoft.com/office/drawing/2014/main" id="{21209D3C-EA8D-5BC0-1562-69D0CE59D5A4}"/>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8" name="Straight Connector 17">
              <a:extLst>
                <a:ext uri="{FF2B5EF4-FFF2-40B4-BE49-F238E27FC236}">
                  <a16:creationId xmlns:a16="http://schemas.microsoft.com/office/drawing/2014/main" id="{83610CD4-54BE-9BF4-533D-32AD4D02B48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9">
              <a:extLst>
                <a:ext uri="{FF2B5EF4-FFF2-40B4-BE49-F238E27FC236}">
                  <a16:creationId xmlns:a16="http://schemas.microsoft.com/office/drawing/2014/main" id="{10A186F8-EE44-5E2E-5C53-6AE91FC93607}"/>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791636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Eigen Vectors and Values</a:t>
            </a:r>
          </a:p>
        </p:txBody>
      </p:sp>
      <p:pic>
        <p:nvPicPr>
          <p:cNvPr id="21" name="Picture 20" descr="A screenshot of a computer&#10;&#10;Description automatically generated with low confidence">
            <a:extLst>
              <a:ext uri="{FF2B5EF4-FFF2-40B4-BE49-F238E27FC236}">
                <a16:creationId xmlns:a16="http://schemas.microsoft.com/office/drawing/2014/main" id="{598A0F34-C996-A044-C9D0-409C820CF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240" y="2181798"/>
            <a:ext cx="6905519" cy="3878600"/>
          </a:xfrm>
          <a:prstGeom prst="rect">
            <a:avLst/>
          </a:prstGeom>
        </p:spPr>
      </p:pic>
      <p:grpSp>
        <p:nvGrpSpPr>
          <p:cNvPr id="3" name="Group 2">
            <a:extLst>
              <a:ext uri="{FF2B5EF4-FFF2-40B4-BE49-F238E27FC236}">
                <a16:creationId xmlns:a16="http://schemas.microsoft.com/office/drawing/2014/main" id="{E4098AD6-5D8C-6CC8-3D1C-42A10144FEC3}"/>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9AA98250-7E4E-1282-9A7D-0C7C4FDB0E65}"/>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0EBDDE0C-CE0A-7083-F7EB-DF720F15D65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E51ED0C-F759-4FF4-95C3-45E9E4AC2B2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18A70DFB-4F9A-AB20-0CB7-78361C58376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8" name="Straight Connector 7">
              <a:extLst>
                <a:ext uri="{FF2B5EF4-FFF2-40B4-BE49-F238E27FC236}">
                  <a16:creationId xmlns:a16="http://schemas.microsoft.com/office/drawing/2014/main" id="{542DA4C4-573E-BAB3-F2FD-5ECC837F52B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5FB41021-E9AE-62BA-119F-CE84BC0D2D8D}"/>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1DC89BB1-FABB-7A27-84BB-5BBEDC7157FF}"/>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DF8026B2-8B72-6705-8035-808B1832A21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409914848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Eigen Vectors and Values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51A591B-173D-A638-576F-C38F22FC1DC6}"/>
                  </a:ext>
                </a:extLst>
              </p:cNvPr>
              <p:cNvSpPr txBox="1"/>
              <p:nvPr/>
            </p:nvSpPr>
            <p:spPr>
              <a:xfrm>
                <a:off x="4007884" y="2802386"/>
                <a:ext cx="106631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rPr>
                          </m:ctrlPr>
                        </m:dPr>
                        <m:e>
                          <m:m>
                            <m:mPr>
                              <m:mcs>
                                <m:mc>
                                  <m:mcPr>
                                    <m:count m:val="2"/>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0</m:t>
                                </m:r>
                              </m:e>
                              <m:e>
                                <m:r>
                                  <a:rPr lang="en-SG" b="0" i="1" smtClean="0">
                                    <a:latin typeface="Cambria Math" panose="02040503050406030204" pitchFamily="18" charset="0"/>
                                  </a:rPr>
                                  <m:t>1</m:t>
                                </m:r>
                              </m:e>
                            </m:mr>
                            <m:mr>
                              <m:e>
                                <m:r>
                                  <a:rPr lang="en-SG" b="0" i="1" smtClean="0">
                                    <a:latin typeface="Cambria Math" panose="02040503050406030204" pitchFamily="18" charset="0"/>
                                  </a:rPr>
                                  <m:t>−</m:t>
                                </m:r>
                                <m:r>
                                  <a:rPr lang="en-SG" b="0" i="1" smtClean="0">
                                    <a:latin typeface="Cambria Math" panose="02040503050406030204" pitchFamily="18" charset="0"/>
                                  </a:rPr>
                                  <m:t>2</m:t>
                                </m:r>
                              </m:e>
                              <m:e>
                                <m:r>
                                  <a:rPr lang="en-SG" b="0" i="1" smtClean="0">
                                    <a:latin typeface="Cambria Math" panose="02040503050406030204" pitchFamily="18" charset="0"/>
                                  </a:rPr>
                                  <m:t>−</m:t>
                                </m:r>
                                <m:r>
                                  <a:rPr lang="en-SG" b="0" i="1" smtClean="0">
                                    <a:latin typeface="Cambria Math" panose="02040503050406030204" pitchFamily="18" charset="0"/>
                                  </a:rPr>
                                  <m:t>3</m:t>
                                </m:r>
                              </m:e>
                            </m:mr>
                          </m:m>
                        </m:e>
                      </m:d>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451A591B-173D-A638-576F-C38F22FC1DC6}"/>
                  </a:ext>
                </a:extLst>
              </p:cNvPr>
              <p:cNvSpPr txBox="1">
                <a:spLocks noRot="1" noChangeAspect="1" noMove="1" noResize="1" noEditPoints="1" noAdjustHandles="1" noChangeArrowheads="1" noChangeShapeType="1" noTextEdit="1"/>
              </p:cNvSpPr>
              <p:nvPr/>
            </p:nvSpPr>
            <p:spPr>
              <a:xfrm>
                <a:off x="4007884" y="2802386"/>
                <a:ext cx="1066318" cy="461921"/>
              </a:xfrm>
              <a:prstGeom prst="rect">
                <a:avLst/>
              </a:prstGeom>
              <a:blipFill>
                <a:blip r:embed="rId3"/>
                <a:stretch>
                  <a:fillRect b="-1333"/>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4C9428C-FBCC-5825-9984-5BA0AF9CC628}"/>
                  </a:ext>
                </a:extLst>
              </p:cNvPr>
              <p:cNvSpPr txBox="1"/>
              <p:nvPr/>
            </p:nvSpPr>
            <p:spPr>
              <a:xfrm>
                <a:off x="5614128" y="3694121"/>
                <a:ext cx="2685992"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rPr>
                          </m:ctrlPr>
                        </m:dPr>
                        <m:e>
                          <m:m>
                            <m:mPr>
                              <m:mcs>
                                <m:mc>
                                  <m:mcPr>
                                    <m:count m:val="2"/>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0</m:t>
                                </m:r>
                              </m:e>
                              <m:e>
                                <m:r>
                                  <a:rPr lang="en-SG" b="0" i="1" smtClean="0">
                                    <a:latin typeface="Cambria Math" panose="02040503050406030204" pitchFamily="18" charset="0"/>
                                  </a:rPr>
                                  <m:t>1</m:t>
                                </m:r>
                              </m:e>
                            </m:mr>
                            <m:mr>
                              <m:e>
                                <m:r>
                                  <a:rPr lang="en-SG" b="0" i="1" smtClean="0">
                                    <a:latin typeface="Cambria Math" panose="02040503050406030204" pitchFamily="18" charset="0"/>
                                  </a:rPr>
                                  <m:t>−</m:t>
                                </m:r>
                                <m:r>
                                  <a:rPr lang="en-SG" b="0" i="1" smtClean="0">
                                    <a:latin typeface="Cambria Math" panose="02040503050406030204" pitchFamily="18" charset="0"/>
                                  </a:rPr>
                                  <m:t>2</m:t>
                                </m:r>
                              </m:e>
                              <m:e>
                                <m:r>
                                  <a:rPr lang="en-SG" b="0" i="1" smtClean="0">
                                    <a:latin typeface="Cambria Math" panose="02040503050406030204" pitchFamily="18" charset="0"/>
                                  </a:rPr>
                                  <m:t>−</m:t>
                                </m:r>
                                <m:r>
                                  <a:rPr lang="en-SG" b="0" i="1" smtClean="0">
                                    <a:latin typeface="Cambria Math" panose="02040503050406030204" pitchFamily="18" charset="0"/>
                                  </a:rPr>
                                  <m:t>3</m:t>
                                </m:r>
                              </m:e>
                            </m:mr>
                          </m:m>
                        </m:e>
                      </m:d>
                      <m:d>
                        <m:dPr>
                          <m:begChr m:val="["/>
                          <m:endChr m:val="]"/>
                          <m:ctrlPr>
                            <a:rPr lang="en-SG" i="1">
                              <a:latin typeface="Cambria Math" panose="02040503050406030204" pitchFamily="18" charset="0"/>
                            </a:rPr>
                          </m:ctrlPr>
                        </m:dPr>
                        <m:e>
                          <m:m>
                            <m:mPr>
                              <m:mcs>
                                <m:mc>
                                  <m:mcPr>
                                    <m:count m:val="1"/>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m:t>
                                </m:r>
                                <m:r>
                                  <a:rPr lang="en-SG" b="0" i="1" smtClean="0">
                                    <a:latin typeface="Cambria Math" panose="02040503050406030204" pitchFamily="18" charset="0"/>
                                  </a:rPr>
                                  <m:t>1</m:t>
                                </m:r>
                              </m:e>
                            </m:mr>
                            <m:mr>
                              <m:e>
                                <m:r>
                                  <a:rPr lang="en-SG" b="0" i="1" smtClean="0">
                                    <a:latin typeface="Cambria Math" panose="02040503050406030204" pitchFamily="18" charset="0"/>
                                  </a:rPr>
                                  <m:t>1</m:t>
                                </m:r>
                              </m:e>
                            </m:mr>
                          </m:m>
                        </m:e>
                      </m:d>
                      <m:r>
                        <a:rPr lang="en-SG" i="1">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1</m:t>
                      </m:r>
                      <m:d>
                        <m:dPr>
                          <m:begChr m:val="["/>
                          <m:endChr m:val="]"/>
                          <m:ctrlPr>
                            <a:rPr lang="en-SG" i="1">
                              <a:latin typeface="Cambria Math" panose="02040503050406030204" pitchFamily="18" charset="0"/>
                            </a:rPr>
                          </m:ctrlPr>
                        </m:dPr>
                        <m:e>
                          <m:m>
                            <m:mPr>
                              <m:mcs>
                                <m:mc>
                                  <m:mcPr>
                                    <m:count m:val="1"/>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m:t>
                                </m:r>
                                <m:r>
                                  <a:rPr lang="en-SG" b="0" i="1" smtClean="0">
                                    <a:latin typeface="Cambria Math" panose="02040503050406030204" pitchFamily="18" charset="0"/>
                                  </a:rPr>
                                  <m:t>1</m:t>
                                </m:r>
                              </m:e>
                            </m:mr>
                            <m:mr>
                              <m:e>
                                <m:r>
                                  <a:rPr lang="en-SG" b="0" i="1" smtClean="0">
                                    <a:latin typeface="Cambria Math" panose="02040503050406030204" pitchFamily="18" charset="0"/>
                                  </a:rPr>
                                  <m:t>1</m:t>
                                </m:r>
                              </m:e>
                            </m:mr>
                          </m:m>
                        </m:e>
                      </m:d>
                    </m:oMath>
                  </m:oMathPara>
                </a14:m>
                <a:endParaRPr lang="en-SG" i="1">
                  <a:latin typeface="Segoe UI Semilight" panose="020B0402040204020203" pitchFamily="34" charset="0"/>
                  <a:cs typeface="Segoe UI Semilight" panose="020B0402040204020203" pitchFamily="34" charset="0"/>
                </a:endParaRPr>
              </a:p>
            </p:txBody>
          </p:sp>
        </mc:Choice>
        <mc:Fallback>
          <p:sp>
            <p:nvSpPr>
              <p:cNvPr id="4" name="TextBox 3">
                <a:extLst>
                  <a:ext uri="{FF2B5EF4-FFF2-40B4-BE49-F238E27FC236}">
                    <a16:creationId xmlns:a16="http://schemas.microsoft.com/office/drawing/2014/main" id="{14C9428C-FBCC-5825-9984-5BA0AF9CC628}"/>
                  </a:ext>
                </a:extLst>
              </p:cNvPr>
              <p:cNvSpPr txBox="1">
                <a:spLocks noRot="1" noChangeAspect="1" noMove="1" noResize="1" noEditPoints="1" noAdjustHandles="1" noChangeArrowheads="1" noChangeShapeType="1" noTextEdit="1"/>
              </p:cNvSpPr>
              <p:nvPr/>
            </p:nvSpPr>
            <p:spPr>
              <a:xfrm>
                <a:off x="5614128" y="3694121"/>
                <a:ext cx="2685992" cy="461921"/>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FC27E04-4E17-DD7F-3561-D735678931DF}"/>
                  </a:ext>
                </a:extLst>
              </p:cNvPr>
              <p:cNvSpPr txBox="1"/>
              <p:nvPr/>
            </p:nvSpPr>
            <p:spPr>
              <a:xfrm>
                <a:off x="811150" y="3694121"/>
                <a:ext cx="3126368"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rPr>
                          </m:ctrlPr>
                        </m:dPr>
                        <m:e>
                          <m:m>
                            <m:mPr>
                              <m:mcs>
                                <m:mc>
                                  <m:mcPr>
                                    <m:count m:val="2"/>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0</m:t>
                                </m:r>
                              </m:e>
                              <m:e>
                                <m:r>
                                  <a:rPr lang="en-SG" b="0" i="1" smtClean="0">
                                    <a:latin typeface="Cambria Math" panose="02040503050406030204" pitchFamily="18" charset="0"/>
                                  </a:rPr>
                                  <m:t>1</m:t>
                                </m:r>
                              </m:e>
                            </m:mr>
                            <m:mr>
                              <m:e>
                                <m:r>
                                  <a:rPr lang="en-SG" b="0" i="1" smtClean="0">
                                    <a:latin typeface="Cambria Math" panose="02040503050406030204" pitchFamily="18" charset="0"/>
                                  </a:rPr>
                                  <m:t>−</m:t>
                                </m:r>
                                <m:r>
                                  <a:rPr lang="en-SG" b="0" i="1" smtClean="0">
                                    <a:latin typeface="Cambria Math" panose="02040503050406030204" pitchFamily="18" charset="0"/>
                                  </a:rPr>
                                  <m:t>2</m:t>
                                </m:r>
                              </m:e>
                              <m:e>
                                <m:r>
                                  <a:rPr lang="en-SG" b="0" i="1" smtClean="0">
                                    <a:latin typeface="Cambria Math" panose="02040503050406030204" pitchFamily="18" charset="0"/>
                                  </a:rPr>
                                  <m:t>−</m:t>
                                </m:r>
                                <m:r>
                                  <a:rPr lang="en-SG" b="0" i="1" smtClean="0">
                                    <a:latin typeface="Cambria Math" panose="02040503050406030204" pitchFamily="18" charset="0"/>
                                  </a:rPr>
                                  <m:t>3</m:t>
                                </m:r>
                              </m:e>
                            </m:mr>
                          </m:m>
                        </m:e>
                      </m:d>
                      <m:d>
                        <m:dPr>
                          <m:begChr m:val="["/>
                          <m:endChr m:val="]"/>
                          <m:ctrlPr>
                            <a:rPr lang="en-SG" i="1">
                              <a:latin typeface="Cambria Math" panose="02040503050406030204" pitchFamily="18" charset="0"/>
                            </a:rPr>
                          </m:ctrlPr>
                        </m:dPr>
                        <m:e>
                          <m:m>
                            <m:mPr>
                              <m:mcs>
                                <m:mc>
                                  <m:mcPr>
                                    <m:count m:val="1"/>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m:t>
                                </m:r>
                                <m:r>
                                  <a:rPr lang="en-SG" b="0" i="1" smtClean="0">
                                    <a:latin typeface="Cambria Math" panose="02040503050406030204" pitchFamily="18" charset="0"/>
                                  </a:rPr>
                                  <m:t>1</m:t>
                                </m:r>
                              </m:e>
                            </m:mr>
                            <m:mr>
                              <m:e>
                                <m:r>
                                  <a:rPr lang="en-SG" b="0" i="1" smtClean="0">
                                    <a:latin typeface="Cambria Math" panose="02040503050406030204" pitchFamily="18" charset="0"/>
                                  </a:rPr>
                                  <m:t>2</m:t>
                                </m:r>
                              </m:e>
                            </m:mr>
                          </m:m>
                        </m:e>
                      </m:d>
                      <m:r>
                        <a:rPr lang="en-SG" b="0" i="1" smtClean="0">
                          <a:latin typeface="Cambria Math" panose="02040503050406030204" pitchFamily="18" charset="0"/>
                        </a:rPr>
                        <m:t>=−</m:t>
                      </m:r>
                      <m:r>
                        <a:rPr lang="en-SG" b="0" i="1" smtClean="0">
                          <a:latin typeface="Cambria Math" panose="02040503050406030204" pitchFamily="18" charset="0"/>
                        </a:rPr>
                        <m:t>2</m:t>
                      </m:r>
                      <m:d>
                        <m:dPr>
                          <m:begChr m:val="["/>
                          <m:endChr m:val="]"/>
                          <m:ctrlPr>
                            <a:rPr lang="en-SG" i="1">
                              <a:latin typeface="Cambria Math" panose="02040503050406030204" pitchFamily="18" charset="0"/>
                            </a:rPr>
                          </m:ctrlPr>
                        </m:dPr>
                        <m:e>
                          <m:m>
                            <m:mPr>
                              <m:mcs>
                                <m:mc>
                                  <m:mcPr>
                                    <m:count m:val="1"/>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m:t>
                                </m:r>
                                <m:r>
                                  <a:rPr lang="en-SG" b="0" i="1" smtClean="0">
                                    <a:latin typeface="Cambria Math" panose="02040503050406030204" pitchFamily="18" charset="0"/>
                                  </a:rPr>
                                  <m:t>1</m:t>
                                </m:r>
                              </m:e>
                            </m:mr>
                            <m:mr>
                              <m:e>
                                <m:r>
                                  <a:rPr lang="en-SG" b="0" i="1" smtClean="0">
                                    <a:latin typeface="Cambria Math" panose="02040503050406030204" pitchFamily="18" charset="0"/>
                                  </a:rPr>
                                  <m:t>2</m:t>
                                </m:r>
                              </m:e>
                            </m:mr>
                          </m:m>
                        </m:e>
                      </m:d>
                    </m:oMath>
                  </m:oMathPara>
                </a14:m>
                <a:endParaRPr lang="en-SG"/>
              </a:p>
            </p:txBody>
          </p:sp>
        </mc:Choice>
        <mc:Fallback>
          <p:sp>
            <p:nvSpPr>
              <p:cNvPr id="5" name="TextBox 4">
                <a:extLst>
                  <a:ext uri="{FF2B5EF4-FFF2-40B4-BE49-F238E27FC236}">
                    <a16:creationId xmlns:a16="http://schemas.microsoft.com/office/drawing/2014/main" id="{9FC27E04-4E17-DD7F-3561-D735678931DF}"/>
                  </a:ext>
                </a:extLst>
              </p:cNvPr>
              <p:cNvSpPr txBox="1">
                <a:spLocks noRot="1" noChangeAspect="1" noMove="1" noResize="1" noEditPoints="1" noAdjustHandles="1" noChangeArrowheads="1" noChangeShapeType="1" noTextEdit="1"/>
              </p:cNvSpPr>
              <p:nvPr/>
            </p:nvSpPr>
            <p:spPr>
              <a:xfrm>
                <a:off x="811150" y="3694121"/>
                <a:ext cx="3126368" cy="554254"/>
              </a:xfrm>
              <a:prstGeom prst="rect">
                <a:avLst/>
              </a:prstGeom>
              <a:blipFill>
                <a:blip r:embed="rId5"/>
                <a:stretch>
                  <a:fillRect/>
                </a:stretch>
              </a:blipFill>
            </p:spPr>
            <p:txBody>
              <a:bodyPr/>
              <a:lstStyle/>
              <a:p>
                <a:r>
                  <a:rPr lang="en-SG">
                    <a:noFill/>
                  </a:rPr>
                  <a:t> </a:t>
                </a:r>
              </a:p>
            </p:txBody>
          </p:sp>
        </mc:Fallback>
      </mc:AlternateContent>
      <p:pic>
        <p:nvPicPr>
          <p:cNvPr id="6" name="Picture 5" descr="Shape&#10;&#10;Description automatically generated with medium confidence">
            <a:extLst>
              <a:ext uri="{FF2B5EF4-FFF2-40B4-BE49-F238E27FC236}">
                <a16:creationId xmlns:a16="http://schemas.microsoft.com/office/drawing/2014/main" id="{8C95203D-3958-C01A-ABC3-59E4E8A85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9968" y="1618001"/>
            <a:ext cx="3304142" cy="667393"/>
          </a:xfrm>
          <a:prstGeom prst="rect">
            <a:avLst/>
          </a:prstGeom>
        </p:spPr>
      </p:pic>
      <p:sp>
        <p:nvSpPr>
          <p:cNvPr id="7" name="TextBox 6">
            <a:extLst>
              <a:ext uri="{FF2B5EF4-FFF2-40B4-BE49-F238E27FC236}">
                <a16:creationId xmlns:a16="http://schemas.microsoft.com/office/drawing/2014/main" id="{F124FA75-3FD8-6E64-AC2B-1EDE564D00FF}"/>
              </a:ext>
            </a:extLst>
          </p:cNvPr>
          <p:cNvSpPr txBox="1"/>
          <p:nvPr/>
        </p:nvSpPr>
        <p:spPr>
          <a:xfrm>
            <a:off x="2319827" y="4752869"/>
            <a:ext cx="4155618"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Two pairs of eigenvalue and eigenvector </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486D7C3-E13A-7D53-1D8E-EA042EBA4115}"/>
                  </a:ext>
                </a:extLst>
              </p:cNvPr>
              <p:cNvSpPr txBox="1"/>
              <p:nvPr/>
            </p:nvSpPr>
            <p:spPr>
              <a:xfrm>
                <a:off x="2029657" y="5267740"/>
                <a:ext cx="457200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i="1" smtClean="0">
                          <a:latin typeface="Cambria Math" panose="02040503050406030204" pitchFamily="18" charset="0"/>
                        </a:rPr>
                        <m:t>−</m:t>
                      </m:r>
                      <m:r>
                        <a:rPr lang="en-SG" b="0" i="1" smtClean="0">
                          <a:latin typeface="Cambria Math" panose="02040503050406030204" pitchFamily="18" charset="0"/>
                        </a:rPr>
                        <m:t>2</m:t>
                      </m:r>
                      <m:r>
                        <a:rPr lang="en-SG" b="0" i="1" smtClean="0">
                          <a:latin typeface="Cambria Math" panose="02040503050406030204" pitchFamily="18" charset="0"/>
                        </a:rPr>
                        <m:t>,</m:t>
                      </m:r>
                      <m:d>
                        <m:dPr>
                          <m:begChr m:val="["/>
                          <m:endChr m:val="]"/>
                          <m:ctrlPr>
                            <a:rPr lang="en-SG" i="1">
                              <a:latin typeface="Cambria Math" panose="02040503050406030204" pitchFamily="18" charset="0"/>
                            </a:rPr>
                          </m:ctrlPr>
                        </m:dPr>
                        <m:e>
                          <m:m>
                            <m:mPr>
                              <m:mcs>
                                <m:mc>
                                  <m:mcPr>
                                    <m:count m:val="1"/>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m:t>
                                </m:r>
                                <m:r>
                                  <a:rPr lang="en-SG" b="0" i="1" smtClean="0">
                                    <a:latin typeface="Cambria Math" panose="02040503050406030204" pitchFamily="18" charset="0"/>
                                  </a:rPr>
                                  <m:t>1</m:t>
                                </m:r>
                              </m:e>
                            </m:mr>
                            <m:mr>
                              <m:e>
                                <m:r>
                                  <a:rPr lang="en-SG" b="0" i="1" smtClean="0">
                                    <a:latin typeface="Cambria Math" panose="02040503050406030204" pitchFamily="18" charset="0"/>
                                  </a:rPr>
                                  <m:t>2</m:t>
                                </m:r>
                              </m:e>
                            </m:mr>
                          </m:m>
                        </m:e>
                      </m:d>
                      <m:r>
                        <a:rPr lang="en-SG" b="0" i="0" smtClean="0">
                          <a:latin typeface="Cambria Math" panose="02040503050406030204" pitchFamily="18" charset="0"/>
                        </a:rPr>
                        <m:t> </m:t>
                      </m:r>
                      <m:r>
                        <m:rPr>
                          <m:sty m:val="p"/>
                        </m:rPr>
                        <a:rPr lang="en-SG" b="0" i="0" smtClean="0">
                          <a:latin typeface="Cambria Math" panose="02040503050406030204" pitchFamily="18" charset="0"/>
                        </a:rPr>
                        <m:t>and</m:t>
                      </m:r>
                      <m:r>
                        <a:rPr lang="en-SG" b="0" i="0" smtClean="0">
                          <a:latin typeface="Cambria Math" panose="02040503050406030204" pitchFamily="18" charset="0"/>
                        </a:rPr>
                        <m:t> −</m:t>
                      </m:r>
                      <m:r>
                        <a:rPr lang="en-SG" b="0" i="0" smtClean="0">
                          <a:latin typeface="Cambria Math" panose="02040503050406030204" pitchFamily="18" charset="0"/>
                        </a:rPr>
                        <m:t>1</m:t>
                      </m:r>
                      <m:r>
                        <a:rPr lang="en-SG" b="0" i="0" smtClean="0">
                          <a:latin typeface="Cambria Math" panose="02040503050406030204" pitchFamily="18" charset="0"/>
                        </a:rPr>
                        <m:t>,</m:t>
                      </m:r>
                      <m:d>
                        <m:dPr>
                          <m:begChr m:val="["/>
                          <m:endChr m:val="]"/>
                          <m:ctrlPr>
                            <a:rPr lang="en-SG" i="1">
                              <a:latin typeface="Cambria Math" panose="02040503050406030204" pitchFamily="18" charset="0"/>
                            </a:rPr>
                          </m:ctrlPr>
                        </m:dPr>
                        <m:e>
                          <m:m>
                            <m:mPr>
                              <m:mcs>
                                <m:mc>
                                  <m:mcPr>
                                    <m:count m:val="1"/>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m:t>
                                </m:r>
                                <m:r>
                                  <a:rPr lang="en-SG" i="1">
                                    <a:latin typeface="Cambria Math" panose="02040503050406030204" pitchFamily="18" charset="0"/>
                                  </a:rPr>
                                  <m:t>1</m:t>
                                </m:r>
                              </m:e>
                            </m:mr>
                            <m:mr>
                              <m:e>
                                <m:r>
                                  <a:rPr lang="en-SG" b="0" i="1" smtClean="0">
                                    <a:latin typeface="Cambria Math" panose="02040503050406030204" pitchFamily="18" charset="0"/>
                                  </a:rPr>
                                  <m:t>1</m:t>
                                </m:r>
                              </m:e>
                            </m:mr>
                          </m:m>
                        </m:e>
                      </m:d>
                    </m:oMath>
                  </m:oMathPara>
                </a14:m>
                <a:endParaRPr lang="en-SG"/>
              </a:p>
            </p:txBody>
          </p:sp>
        </mc:Choice>
        <mc:Fallback>
          <p:sp>
            <p:nvSpPr>
              <p:cNvPr id="15" name="TextBox 14">
                <a:extLst>
                  <a:ext uri="{FF2B5EF4-FFF2-40B4-BE49-F238E27FC236}">
                    <a16:creationId xmlns:a16="http://schemas.microsoft.com/office/drawing/2014/main" id="{8486D7C3-E13A-7D53-1D8E-EA042EBA4115}"/>
                  </a:ext>
                </a:extLst>
              </p:cNvPr>
              <p:cNvSpPr txBox="1">
                <a:spLocks noRot="1" noChangeAspect="1" noMove="1" noResize="1" noEditPoints="1" noAdjustHandles="1" noChangeArrowheads="1" noChangeShapeType="1" noTextEdit="1"/>
              </p:cNvSpPr>
              <p:nvPr/>
            </p:nvSpPr>
            <p:spPr>
              <a:xfrm>
                <a:off x="2029657" y="5267740"/>
                <a:ext cx="4572000" cy="554254"/>
              </a:xfrm>
              <a:prstGeom prst="rect">
                <a:avLst/>
              </a:prstGeom>
              <a:blipFill>
                <a:blip r:embed="rId7"/>
                <a:stretch>
                  <a:fillRect/>
                </a:stretch>
              </a:blipFill>
            </p:spPr>
            <p:txBody>
              <a:bodyPr/>
              <a:lstStyle/>
              <a:p>
                <a:r>
                  <a:rPr lang="en-SG">
                    <a:noFill/>
                  </a:rPr>
                  <a:t> </a:t>
                </a:r>
              </a:p>
            </p:txBody>
          </p:sp>
        </mc:Fallback>
      </mc:AlternateContent>
      <p:grpSp>
        <p:nvGrpSpPr>
          <p:cNvPr id="8" name="Group 7">
            <a:extLst>
              <a:ext uri="{FF2B5EF4-FFF2-40B4-BE49-F238E27FC236}">
                <a16:creationId xmlns:a16="http://schemas.microsoft.com/office/drawing/2014/main" id="{C536DF31-90B0-02FB-D811-AF43D5661E47}"/>
              </a:ext>
            </a:extLst>
          </p:cNvPr>
          <p:cNvGrpSpPr/>
          <p:nvPr/>
        </p:nvGrpSpPr>
        <p:grpSpPr>
          <a:xfrm>
            <a:off x="551660" y="6275599"/>
            <a:ext cx="8040689" cy="353497"/>
            <a:chOff x="551656" y="6275595"/>
            <a:chExt cx="8040689" cy="353497"/>
          </a:xfrm>
        </p:grpSpPr>
        <p:sp>
          <p:nvSpPr>
            <p:cNvPr id="9" name="TextBox 2">
              <a:extLst>
                <a:ext uri="{FF2B5EF4-FFF2-40B4-BE49-F238E27FC236}">
                  <a16:creationId xmlns:a16="http://schemas.microsoft.com/office/drawing/2014/main" id="{F35FDB6D-5550-B57A-B98D-96C0806AEB7F}"/>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3" name="Straight Connector 12">
              <a:extLst>
                <a:ext uri="{FF2B5EF4-FFF2-40B4-BE49-F238E27FC236}">
                  <a16:creationId xmlns:a16="http://schemas.microsoft.com/office/drawing/2014/main" id="{233FAE93-6FD1-E126-B1BC-CB1C82DD3AD0}"/>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E618D5-B15F-5B51-3259-998D4A6CD14B}"/>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5">
              <a:extLst>
                <a:ext uri="{FF2B5EF4-FFF2-40B4-BE49-F238E27FC236}">
                  <a16:creationId xmlns:a16="http://schemas.microsoft.com/office/drawing/2014/main" id="{1463F312-76C1-97A7-9277-962E01D443C4}"/>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23" name="Straight Connector 22">
              <a:extLst>
                <a:ext uri="{FF2B5EF4-FFF2-40B4-BE49-F238E27FC236}">
                  <a16:creationId xmlns:a16="http://schemas.microsoft.com/office/drawing/2014/main" id="{9017CD18-634D-F20E-850D-39B7EC4FC985}"/>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7">
              <a:extLst>
                <a:ext uri="{FF2B5EF4-FFF2-40B4-BE49-F238E27FC236}">
                  <a16:creationId xmlns:a16="http://schemas.microsoft.com/office/drawing/2014/main" id="{FC233EBD-CA86-BAF8-F341-79C075642A3D}"/>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25" name="Straight Connector 24">
              <a:extLst>
                <a:ext uri="{FF2B5EF4-FFF2-40B4-BE49-F238E27FC236}">
                  <a16:creationId xmlns:a16="http://schemas.microsoft.com/office/drawing/2014/main" id="{43AAE5F7-5826-0829-6DC1-2FE423C803D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9">
              <a:extLst>
                <a:ext uri="{FF2B5EF4-FFF2-40B4-BE49-F238E27FC236}">
                  <a16:creationId xmlns:a16="http://schemas.microsoft.com/office/drawing/2014/main" id="{FE02BA11-C9FA-6919-2B8F-A69FA64BD151}"/>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297146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Eigen Decomposition</a:t>
            </a:r>
          </a:p>
        </p:txBody>
      </p:sp>
      <p:pic>
        <p:nvPicPr>
          <p:cNvPr id="4" name="Picture 3" descr="Shape&#10;&#10;Description automatically generated with medium confidence">
            <a:extLst>
              <a:ext uri="{FF2B5EF4-FFF2-40B4-BE49-F238E27FC236}">
                <a16:creationId xmlns:a16="http://schemas.microsoft.com/office/drawing/2014/main" id="{A2D4BC2F-1CF0-5BCA-69F2-B4F1F3D9D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49" y="2949854"/>
            <a:ext cx="7867298" cy="284892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B160A95A-2A43-D3E6-15FF-0ADF21048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41" y="1758202"/>
            <a:ext cx="2374391" cy="504060"/>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AD8B7996-F89A-84E0-AA37-9D549A30C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41" y="2412222"/>
            <a:ext cx="2841705" cy="573496"/>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5A2D789-C31A-22C6-86D1-77DF0BA7CDCF}"/>
                  </a:ext>
                </a:extLst>
              </p:cNvPr>
              <p:cNvSpPr txBox="1"/>
              <p:nvPr/>
            </p:nvSpPr>
            <p:spPr>
              <a:xfrm>
                <a:off x="3872205" y="1640729"/>
                <a:ext cx="483338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rPr>
                          </m:ctrlPr>
                        </m:dPr>
                        <m:e>
                          <m:m>
                            <m:mPr>
                              <m:mcs>
                                <m:mc>
                                  <m:mcPr>
                                    <m:count m:val="2"/>
                                    <m:mcJc m:val="center"/>
                                  </m:mcPr>
                                </m:mc>
                              </m:mcs>
                              <m:ctrlPr>
                                <a:rPr lang="en-SG" i="1" smtClean="0">
                                  <a:latin typeface="Cambria Math" panose="02040503050406030204" pitchFamily="18" charset="0"/>
                                </a:rPr>
                              </m:ctrlPr>
                            </m:mPr>
                            <m:mr>
                              <m:e>
                                <m:r>
                                  <m:rPr>
                                    <m:brk m:alnAt="7"/>
                                  </m:rPr>
                                  <a:rPr lang="en-SG" b="0" i="1" smtClean="0">
                                    <a:latin typeface="Cambria Math" panose="02040503050406030204" pitchFamily="18" charset="0"/>
                                  </a:rPr>
                                  <m:t>0</m:t>
                                </m:r>
                              </m:e>
                              <m:e>
                                <m:r>
                                  <a:rPr lang="en-SG" b="0" i="1" smtClean="0">
                                    <a:latin typeface="Cambria Math" panose="02040503050406030204" pitchFamily="18" charset="0"/>
                                  </a:rPr>
                                  <m:t>1</m:t>
                                </m:r>
                              </m:e>
                            </m:mr>
                            <m:mr>
                              <m:e>
                                <m:r>
                                  <a:rPr lang="en-SG" b="0" i="1" smtClean="0">
                                    <a:latin typeface="Cambria Math" panose="02040503050406030204" pitchFamily="18" charset="0"/>
                                  </a:rPr>
                                  <m:t>−2</m:t>
                                </m:r>
                              </m:e>
                              <m:e>
                                <m:r>
                                  <a:rPr lang="en-SG" b="0" i="1" smtClean="0">
                                    <a:latin typeface="Cambria Math" panose="02040503050406030204" pitchFamily="18" charset="0"/>
                                  </a:rPr>
                                  <m:t>−3</m:t>
                                </m:r>
                              </m:e>
                            </m:mr>
                          </m:m>
                        </m:e>
                      </m:d>
                      <m:r>
                        <a:rPr lang="en-SG" b="0" i="1" smtClean="0">
                          <a:latin typeface="Cambria Math" panose="02040503050406030204" pitchFamily="18" charset="0"/>
                        </a:rPr>
                        <m:t>=</m:t>
                      </m:r>
                      <m:d>
                        <m:dPr>
                          <m:begChr m:val="["/>
                          <m:endChr m:val="]"/>
                          <m:ctrlPr>
                            <a:rPr lang="en-SG" i="1">
                              <a:latin typeface="Cambria Math" panose="02040503050406030204" pitchFamily="18" charset="0"/>
                            </a:rPr>
                          </m:ctrlPr>
                        </m:dPr>
                        <m:e>
                          <m:m>
                            <m:mPr>
                              <m:mcs>
                                <m:mc>
                                  <m:mcPr>
                                    <m:count m:val="2"/>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m:t>
                                </m:r>
                                <m:r>
                                  <a:rPr lang="en-SG" b="0" i="1" smtClean="0">
                                    <a:latin typeface="Cambria Math" panose="02040503050406030204" pitchFamily="18" charset="0"/>
                                  </a:rPr>
                                  <m:t>1</m:t>
                                </m:r>
                              </m:e>
                              <m:e>
                                <m:r>
                                  <a:rPr lang="en-SG" b="0" i="1" smtClean="0">
                                    <a:latin typeface="Cambria Math" panose="02040503050406030204" pitchFamily="18" charset="0"/>
                                  </a:rPr>
                                  <m:t>−1</m:t>
                                </m:r>
                              </m:e>
                            </m:mr>
                            <m:mr>
                              <m:e>
                                <m:r>
                                  <a:rPr lang="en-SG" b="0" i="1" smtClean="0">
                                    <a:latin typeface="Cambria Math" panose="02040503050406030204" pitchFamily="18" charset="0"/>
                                  </a:rPr>
                                  <m:t>2</m:t>
                                </m:r>
                              </m:e>
                              <m:e>
                                <m:r>
                                  <a:rPr lang="en-SG" b="0" i="1" smtClean="0">
                                    <a:latin typeface="Cambria Math" panose="02040503050406030204" pitchFamily="18" charset="0"/>
                                  </a:rPr>
                                  <m:t>1</m:t>
                                </m:r>
                              </m:e>
                            </m:mr>
                          </m:m>
                        </m:e>
                      </m:d>
                      <m:d>
                        <m:dPr>
                          <m:begChr m:val="["/>
                          <m:endChr m:val="]"/>
                          <m:ctrlPr>
                            <a:rPr lang="en-SG" i="1">
                              <a:latin typeface="Cambria Math" panose="02040503050406030204" pitchFamily="18" charset="0"/>
                            </a:rPr>
                          </m:ctrlPr>
                        </m:dPr>
                        <m:e>
                          <m:m>
                            <m:mPr>
                              <m:mcs>
                                <m:mc>
                                  <m:mcPr>
                                    <m:count m:val="2"/>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m:t>
                                </m:r>
                                <m:r>
                                  <a:rPr lang="en-SG" b="0" i="1" smtClean="0">
                                    <a:latin typeface="Cambria Math" panose="02040503050406030204" pitchFamily="18" charset="0"/>
                                  </a:rPr>
                                  <m:t>2</m:t>
                                </m:r>
                              </m:e>
                              <m:e>
                                <m:r>
                                  <a:rPr lang="en-SG" b="0" i="1" smtClean="0">
                                    <a:latin typeface="Cambria Math" panose="02040503050406030204" pitchFamily="18" charset="0"/>
                                  </a:rPr>
                                  <m:t>0</m:t>
                                </m:r>
                              </m:e>
                            </m:mr>
                            <m:mr>
                              <m:e>
                                <m:r>
                                  <a:rPr lang="en-SG" i="1">
                                    <a:latin typeface="Cambria Math" panose="02040503050406030204" pitchFamily="18" charset="0"/>
                                  </a:rPr>
                                  <m:t>0</m:t>
                                </m:r>
                              </m:e>
                              <m:e>
                                <m:r>
                                  <a:rPr lang="en-SG" b="0" i="1" smtClean="0">
                                    <a:latin typeface="Cambria Math" panose="02040503050406030204" pitchFamily="18" charset="0"/>
                                  </a:rPr>
                                  <m:t>−1</m:t>
                                </m:r>
                              </m:e>
                            </m:mr>
                          </m:m>
                        </m:e>
                      </m:d>
                      <m:d>
                        <m:dPr>
                          <m:begChr m:val="["/>
                          <m:endChr m:val="]"/>
                          <m:ctrlPr>
                            <a:rPr lang="en-SG" i="1">
                              <a:latin typeface="Cambria Math" panose="02040503050406030204" pitchFamily="18" charset="0"/>
                            </a:rPr>
                          </m:ctrlPr>
                        </m:dPr>
                        <m:e>
                          <m:m>
                            <m:mPr>
                              <m:mcs>
                                <m:mc>
                                  <m:mcPr>
                                    <m:count m:val="2"/>
                                    <m:mcJc m:val="center"/>
                                  </m:mcPr>
                                </m:mc>
                              </m:mcs>
                              <m:ctrlPr>
                                <a:rPr lang="en-SG" i="1">
                                  <a:latin typeface="Cambria Math" panose="02040503050406030204" pitchFamily="18" charset="0"/>
                                </a:rPr>
                              </m:ctrlPr>
                            </m:mPr>
                            <m:mr>
                              <m:e>
                                <m:r>
                                  <m:rPr>
                                    <m:brk m:alnAt="7"/>
                                  </m:rPr>
                                  <a:rPr lang="en-SG" b="0" i="1" smtClean="0">
                                    <a:latin typeface="Cambria Math" panose="02040503050406030204" pitchFamily="18" charset="0"/>
                                  </a:rPr>
                                  <m:t>1</m:t>
                                </m:r>
                              </m:e>
                              <m:e>
                                <m:r>
                                  <a:rPr lang="en-SG" b="0" i="1" smtClean="0">
                                    <a:latin typeface="Cambria Math" panose="02040503050406030204" pitchFamily="18" charset="0"/>
                                  </a:rPr>
                                  <m:t>1</m:t>
                                </m:r>
                              </m:e>
                            </m:mr>
                            <m:mr>
                              <m:e>
                                <m:r>
                                  <a:rPr lang="en-SG" b="0" i="1" smtClean="0">
                                    <a:latin typeface="Cambria Math" panose="02040503050406030204" pitchFamily="18" charset="0"/>
                                  </a:rPr>
                                  <m:t>−2</m:t>
                                </m:r>
                              </m:e>
                              <m:e>
                                <m:r>
                                  <a:rPr lang="en-SG" b="0" i="1" smtClean="0">
                                    <a:latin typeface="Cambria Math" panose="02040503050406030204" pitchFamily="18" charset="0"/>
                                  </a:rPr>
                                  <m:t>−1</m:t>
                                </m:r>
                              </m:e>
                            </m:mr>
                          </m:m>
                        </m:e>
                      </m:d>
                    </m:oMath>
                  </m:oMathPara>
                </a14:m>
                <a:endParaRPr lang="en-SG"/>
              </a:p>
            </p:txBody>
          </p:sp>
        </mc:Choice>
        <mc:Fallback>
          <p:sp>
            <p:nvSpPr>
              <p:cNvPr id="3" name="TextBox 2">
                <a:extLst>
                  <a:ext uri="{FF2B5EF4-FFF2-40B4-BE49-F238E27FC236}">
                    <a16:creationId xmlns:a16="http://schemas.microsoft.com/office/drawing/2014/main" id="{65A2D789-C31A-22C6-86D1-77DF0BA7CDCF}"/>
                  </a:ext>
                </a:extLst>
              </p:cNvPr>
              <p:cNvSpPr txBox="1">
                <a:spLocks noRot="1" noChangeAspect="1" noMove="1" noResize="1" noEditPoints="1" noAdjustHandles="1" noChangeArrowheads="1" noChangeShapeType="1" noTextEdit="1"/>
              </p:cNvSpPr>
              <p:nvPr/>
            </p:nvSpPr>
            <p:spPr>
              <a:xfrm>
                <a:off x="3872205" y="1640729"/>
                <a:ext cx="4833380" cy="554254"/>
              </a:xfrm>
              <a:prstGeom prst="rect">
                <a:avLst/>
              </a:prstGeom>
              <a:blipFill>
                <a:blip r:embed="rId5"/>
                <a:stretch>
                  <a:fillRect/>
                </a:stretch>
              </a:blipFill>
            </p:spPr>
            <p:txBody>
              <a:bodyPr/>
              <a:lstStyle/>
              <a:p>
                <a:r>
                  <a:rPr lang="en-SG">
                    <a:noFill/>
                  </a:rPr>
                  <a:t> </a:t>
                </a:r>
              </a:p>
            </p:txBody>
          </p:sp>
        </mc:Fallback>
      </mc:AlternateContent>
      <p:grpSp>
        <p:nvGrpSpPr>
          <p:cNvPr id="6" name="Group 5">
            <a:extLst>
              <a:ext uri="{FF2B5EF4-FFF2-40B4-BE49-F238E27FC236}">
                <a16:creationId xmlns:a16="http://schemas.microsoft.com/office/drawing/2014/main" id="{419134C1-8C82-8458-5DBC-76969529E7B5}"/>
              </a:ext>
            </a:extLst>
          </p:cNvPr>
          <p:cNvGrpSpPr/>
          <p:nvPr/>
        </p:nvGrpSpPr>
        <p:grpSpPr>
          <a:xfrm>
            <a:off x="551660" y="6275599"/>
            <a:ext cx="8040689" cy="353497"/>
            <a:chOff x="551656" y="6275595"/>
            <a:chExt cx="8040689" cy="353497"/>
          </a:xfrm>
        </p:grpSpPr>
        <p:sp>
          <p:nvSpPr>
            <p:cNvPr id="8" name="TextBox 2">
              <a:extLst>
                <a:ext uri="{FF2B5EF4-FFF2-40B4-BE49-F238E27FC236}">
                  <a16:creationId xmlns:a16="http://schemas.microsoft.com/office/drawing/2014/main" id="{1A360005-D0E4-D5B5-8E14-4BBA511CE0D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9" name="Straight Connector 8">
              <a:extLst>
                <a:ext uri="{FF2B5EF4-FFF2-40B4-BE49-F238E27FC236}">
                  <a16:creationId xmlns:a16="http://schemas.microsoft.com/office/drawing/2014/main" id="{91BA070B-4E1B-6724-C269-373863B5106B}"/>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6DA71D-108C-D790-BB1B-F5A2EFEB60CC}"/>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5">
              <a:extLst>
                <a:ext uri="{FF2B5EF4-FFF2-40B4-BE49-F238E27FC236}">
                  <a16:creationId xmlns:a16="http://schemas.microsoft.com/office/drawing/2014/main" id="{5A078724-B3B0-6B00-B0C1-2E8F90ACB0B2}"/>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8" name="Straight Connector 17">
              <a:extLst>
                <a:ext uri="{FF2B5EF4-FFF2-40B4-BE49-F238E27FC236}">
                  <a16:creationId xmlns:a16="http://schemas.microsoft.com/office/drawing/2014/main" id="{0C985792-3800-6FB4-1BEE-0DAD802542BD}"/>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7">
              <a:extLst>
                <a:ext uri="{FF2B5EF4-FFF2-40B4-BE49-F238E27FC236}">
                  <a16:creationId xmlns:a16="http://schemas.microsoft.com/office/drawing/2014/main" id="{BF8CBD2E-3E6E-7510-58B8-F1C67A072893}"/>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23" name="Straight Connector 22">
              <a:extLst>
                <a:ext uri="{FF2B5EF4-FFF2-40B4-BE49-F238E27FC236}">
                  <a16:creationId xmlns:a16="http://schemas.microsoft.com/office/drawing/2014/main" id="{3838586B-E4A1-6891-3DF8-0DE823AFAAF6}"/>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9">
              <a:extLst>
                <a:ext uri="{FF2B5EF4-FFF2-40B4-BE49-F238E27FC236}">
                  <a16:creationId xmlns:a16="http://schemas.microsoft.com/office/drawing/2014/main" id="{7CB6ECC3-AD29-EE94-E077-0F5E88F8043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3109942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5ABC-2E78-4005-06EA-2793E6E7BF02}"/>
              </a:ext>
            </a:extLst>
          </p:cNvPr>
          <p:cNvSpPr>
            <a:spLocks noGrp="1"/>
          </p:cNvSpPr>
          <p:nvPr>
            <p:ph type="title"/>
          </p:nvPr>
        </p:nvSpPr>
        <p:spPr/>
        <p:txBody>
          <a:bodyPr/>
          <a:lstStyle/>
          <a:p>
            <a:r>
              <a:rPr lang="en-US"/>
              <a:t>Laplacian Matrix</a:t>
            </a:r>
            <a:endParaRPr lang="en-SG"/>
          </a:p>
        </p:txBody>
      </p:sp>
      <p:sp>
        <p:nvSpPr>
          <p:cNvPr id="3" name="Oval 2">
            <a:extLst>
              <a:ext uri="{FF2B5EF4-FFF2-40B4-BE49-F238E27FC236}">
                <a16:creationId xmlns:a16="http://schemas.microsoft.com/office/drawing/2014/main" id="{CC83056C-6C48-312F-E838-19273BA3AF81}"/>
              </a:ext>
            </a:extLst>
          </p:cNvPr>
          <p:cNvSpPr/>
          <p:nvPr/>
        </p:nvSpPr>
        <p:spPr>
          <a:xfrm rot="674603">
            <a:off x="143413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4" name="Straight Connector 3">
            <a:extLst>
              <a:ext uri="{FF2B5EF4-FFF2-40B4-BE49-F238E27FC236}">
                <a16:creationId xmlns:a16="http://schemas.microsoft.com/office/drawing/2014/main" id="{90A7226D-3518-B250-6128-0ADD976A311D}"/>
              </a:ext>
            </a:extLst>
          </p:cNvPr>
          <p:cNvCxnSpPr>
            <a:cxnSpLocks/>
            <a:stCxn id="7" idx="4"/>
            <a:endCxn id="3" idx="0"/>
          </p:cNvCxnSpPr>
          <p:nvPr/>
        </p:nvCxnSpPr>
        <p:spPr>
          <a:xfrm flipH="1">
            <a:off x="188118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35D5311-414B-AB09-9B81-55EE4E310973}"/>
              </a:ext>
            </a:extLst>
          </p:cNvPr>
          <p:cNvSpPr/>
          <p:nvPr/>
        </p:nvSpPr>
        <p:spPr>
          <a:xfrm rot="3526225">
            <a:off x="270875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6" name="Oval 5">
            <a:extLst>
              <a:ext uri="{FF2B5EF4-FFF2-40B4-BE49-F238E27FC236}">
                <a16:creationId xmlns:a16="http://schemas.microsoft.com/office/drawing/2014/main" id="{39823245-A512-E1F9-874C-1D2263982FB2}"/>
              </a:ext>
            </a:extLst>
          </p:cNvPr>
          <p:cNvSpPr/>
          <p:nvPr/>
        </p:nvSpPr>
        <p:spPr>
          <a:xfrm>
            <a:off x="15951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96D19D43-3A39-690D-C454-1B086BF482B8}"/>
              </a:ext>
            </a:extLst>
          </p:cNvPr>
          <p:cNvSpPr/>
          <p:nvPr/>
        </p:nvSpPr>
        <p:spPr>
          <a:xfrm rot="979875">
            <a:off x="173592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8" name="Straight Connector 7">
            <a:extLst>
              <a:ext uri="{FF2B5EF4-FFF2-40B4-BE49-F238E27FC236}">
                <a16:creationId xmlns:a16="http://schemas.microsoft.com/office/drawing/2014/main" id="{C3B19205-703B-74D1-C7B9-1185E052F271}"/>
              </a:ext>
            </a:extLst>
          </p:cNvPr>
          <p:cNvCxnSpPr>
            <a:cxnSpLocks/>
            <a:stCxn id="6" idx="5"/>
            <a:endCxn id="3" idx="1"/>
          </p:cNvCxnSpPr>
          <p:nvPr/>
        </p:nvCxnSpPr>
        <p:spPr>
          <a:xfrm>
            <a:off x="79815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C203281-4247-8136-B998-21321B45C157}"/>
              </a:ext>
            </a:extLst>
          </p:cNvPr>
          <p:cNvCxnSpPr>
            <a:cxnSpLocks/>
            <a:stCxn id="6" idx="7"/>
            <a:endCxn id="7" idx="2"/>
          </p:cNvCxnSpPr>
          <p:nvPr/>
        </p:nvCxnSpPr>
        <p:spPr>
          <a:xfrm flipV="1">
            <a:off x="79815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5D19DF5-A40B-8073-AE39-7F6CF091B656}"/>
              </a:ext>
            </a:extLst>
          </p:cNvPr>
          <p:cNvCxnSpPr>
            <a:cxnSpLocks/>
            <a:stCxn id="7" idx="6"/>
            <a:endCxn id="5" idx="2"/>
          </p:cNvCxnSpPr>
          <p:nvPr/>
        </p:nvCxnSpPr>
        <p:spPr>
          <a:xfrm>
            <a:off x="246904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438A4A-CA6D-9CD2-7AF8-71E4C0254014}"/>
              </a:ext>
            </a:extLst>
          </p:cNvPr>
          <p:cNvSpPr/>
          <p:nvPr/>
        </p:nvSpPr>
        <p:spPr>
          <a:xfrm>
            <a:off x="60132" y="273894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Left Bracket 11">
            <a:extLst>
              <a:ext uri="{FF2B5EF4-FFF2-40B4-BE49-F238E27FC236}">
                <a16:creationId xmlns:a16="http://schemas.microsoft.com/office/drawing/2014/main" id="{A29B699A-C2A9-9C84-19EA-54BCAD6C6C80}"/>
              </a:ext>
            </a:extLst>
          </p:cNvPr>
          <p:cNvSpPr/>
          <p:nvPr/>
        </p:nvSpPr>
        <p:spPr>
          <a:xfrm>
            <a:off x="3712123" y="2204064"/>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3" name="Left Bracket 12">
            <a:extLst>
              <a:ext uri="{FF2B5EF4-FFF2-40B4-BE49-F238E27FC236}">
                <a16:creationId xmlns:a16="http://schemas.microsoft.com/office/drawing/2014/main" id="{FDBD1434-EECE-D207-7FDC-0BED5E366016}"/>
              </a:ext>
            </a:extLst>
          </p:cNvPr>
          <p:cNvSpPr/>
          <p:nvPr/>
        </p:nvSpPr>
        <p:spPr>
          <a:xfrm rot="10800000">
            <a:off x="5834714" y="2181704"/>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73C59783-0647-683F-E2C6-713E7C1CA2E5}"/>
              </a:ext>
            </a:extLst>
          </p:cNvPr>
          <p:cNvSpPr txBox="1"/>
          <p:nvPr/>
        </p:nvSpPr>
        <p:spPr>
          <a:xfrm>
            <a:off x="4130814" y="2433755"/>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2     0     0      0</a:t>
            </a:r>
            <a:endParaRPr lang="en-SG">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A540D564-17CE-5B26-D644-475D5DB47F6B}"/>
              </a:ext>
            </a:extLst>
          </p:cNvPr>
          <p:cNvSpPr txBox="1"/>
          <p:nvPr/>
        </p:nvSpPr>
        <p:spPr>
          <a:xfrm>
            <a:off x="4132256" y="2826008"/>
            <a:ext cx="17347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0     3     0      0</a:t>
            </a:r>
            <a:endParaRPr lang="en-SG">
              <a:latin typeface="Segoe UI Semilight" panose="020B0402040204020203" pitchFamily="34" charset="0"/>
              <a:cs typeface="Segoe UI Semilight" panose="020B0402040204020203" pitchFamily="34" charset="0"/>
            </a:endParaRPr>
          </a:p>
        </p:txBody>
      </p:sp>
      <p:sp>
        <p:nvSpPr>
          <p:cNvPr id="16" name="TextBox 15">
            <a:extLst>
              <a:ext uri="{FF2B5EF4-FFF2-40B4-BE49-F238E27FC236}">
                <a16:creationId xmlns:a16="http://schemas.microsoft.com/office/drawing/2014/main" id="{8257157A-A60F-8CAB-15DD-9B858C934BD8}"/>
              </a:ext>
            </a:extLst>
          </p:cNvPr>
          <p:cNvSpPr txBox="1"/>
          <p:nvPr/>
        </p:nvSpPr>
        <p:spPr>
          <a:xfrm>
            <a:off x="4144888" y="3266296"/>
            <a:ext cx="1672253"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0     0     2     0</a:t>
            </a:r>
            <a:endParaRPr lang="en-SG">
              <a:latin typeface="Segoe UI Semilight" panose="020B0402040204020203"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46D3EDF9-B570-6BF5-31BE-9EA8794DE13C}"/>
              </a:ext>
            </a:extLst>
          </p:cNvPr>
          <p:cNvSpPr txBox="1"/>
          <p:nvPr/>
        </p:nvSpPr>
        <p:spPr>
          <a:xfrm>
            <a:off x="4160632" y="3770362"/>
            <a:ext cx="1574470"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0     0     0     1</a:t>
            </a:r>
            <a:endParaRPr lang="en-SG">
              <a:latin typeface="Segoe UI Semilight" panose="020B0402040204020203" pitchFamily="34" charset="0"/>
              <a:cs typeface="Segoe UI Semilight" panose="020B0402040204020203" pitchFamily="34" charset="0"/>
            </a:endParaRPr>
          </a:p>
        </p:txBody>
      </p:sp>
      <p:sp>
        <p:nvSpPr>
          <p:cNvPr id="18" name="Left Bracket 17">
            <a:extLst>
              <a:ext uri="{FF2B5EF4-FFF2-40B4-BE49-F238E27FC236}">
                <a16:creationId xmlns:a16="http://schemas.microsoft.com/office/drawing/2014/main" id="{EEB4FA3A-BF4E-057D-ED44-63B61C6F1C03}"/>
              </a:ext>
            </a:extLst>
          </p:cNvPr>
          <p:cNvSpPr/>
          <p:nvPr/>
        </p:nvSpPr>
        <p:spPr>
          <a:xfrm>
            <a:off x="6630231" y="2204064"/>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9" name="Left Bracket 18">
            <a:extLst>
              <a:ext uri="{FF2B5EF4-FFF2-40B4-BE49-F238E27FC236}">
                <a16:creationId xmlns:a16="http://schemas.microsoft.com/office/drawing/2014/main" id="{A25BB00B-B047-6F24-12E5-1630B4D1E572}"/>
              </a:ext>
            </a:extLst>
          </p:cNvPr>
          <p:cNvSpPr/>
          <p:nvPr/>
        </p:nvSpPr>
        <p:spPr>
          <a:xfrm rot="10800000">
            <a:off x="8752822" y="2181704"/>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1176A935-BBF4-0C2A-FF8F-CFB63FC84B17}"/>
              </a:ext>
            </a:extLst>
          </p:cNvPr>
          <p:cNvSpPr txBox="1"/>
          <p:nvPr/>
        </p:nvSpPr>
        <p:spPr>
          <a:xfrm>
            <a:off x="7896713" y="2500337"/>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C207BE32-AE0D-1469-1AB5-FB6BDCEBE42E}"/>
              </a:ext>
            </a:extLst>
          </p:cNvPr>
          <p:cNvSpPr txBox="1"/>
          <p:nvPr/>
        </p:nvSpPr>
        <p:spPr>
          <a:xfrm>
            <a:off x="7442038" y="2500337"/>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0348BA5B-D98D-4DF7-C71F-B9F0577DE0BD}"/>
              </a:ext>
            </a:extLst>
          </p:cNvPr>
          <p:cNvSpPr txBox="1"/>
          <p:nvPr/>
        </p:nvSpPr>
        <p:spPr>
          <a:xfrm>
            <a:off x="7070605" y="2961182"/>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3" name="TextBox 22">
            <a:extLst>
              <a:ext uri="{FF2B5EF4-FFF2-40B4-BE49-F238E27FC236}">
                <a16:creationId xmlns:a16="http://schemas.microsoft.com/office/drawing/2014/main" id="{096F6BF1-0D11-6FC4-4A23-A0D2E967491C}"/>
              </a:ext>
            </a:extLst>
          </p:cNvPr>
          <p:cNvSpPr txBox="1"/>
          <p:nvPr/>
        </p:nvSpPr>
        <p:spPr>
          <a:xfrm>
            <a:off x="7900508" y="2971073"/>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6769184D-9CD2-97F9-701E-671AB7D7DC52}"/>
              </a:ext>
            </a:extLst>
          </p:cNvPr>
          <p:cNvSpPr txBox="1"/>
          <p:nvPr/>
        </p:nvSpPr>
        <p:spPr>
          <a:xfrm>
            <a:off x="8355226" y="2971073"/>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22735345-A9DE-0631-A97E-7B9F62675928}"/>
              </a:ext>
            </a:extLst>
          </p:cNvPr>
          <p:cNvSpPr txBox="1"/>
          <p:nvPr/>
        </p:nvSpPr>
        <p:spPr>
          <a:xfrm>
            <a:off x="7070605" y="3411411"/>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6" name="TextBox 25">
            <a:extLst>
              <a:ext uri="{FF2B5EF4-FFF2-40B4-BE49-F238E27FC236}">
                <a16:creationId xmlns:a16="http://schemas.microsoft.com/office/drawing/2014/main" id="{A1DCC7EA-B60C-5F93-FDC3-E4DEC60B4D8C}"/>
              </a:ext>
            </a:extLst>
          </p:cNvPr>
          <p:cNvSpPr txBox="1"/>
          <p:nvPr/>
        </p:nvSpPr>
        <p:spPr>
          <a:xfrm>
            <a:off x="7457619" y="3433940"/>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7" name="TextBox 26">
            <a:extLst>
              <a:ext uri="{FF2B5EF4-FFF2-40B4-BE49-F238E27FC236}">
                <a16:creationId xmlns:a16="http://schemas.microsoft.com/office/drawing/2014/main" id="{1550748F-8C2E-3A61-D025-ED096F3487CF}"/>
              </a:ext>
            </a:extLst>
          </p:cNvPr>
          <p:cNvSpPr txBox="1"/>
          <p:nvPr/>
        </p:nvSpPr>
        <p:spPr>
          <a:xfrm>
            <a:off x="7457619" y="3896727"/>
            <a:ext cx="27764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1</a:t>
            </a:r>
            <a:endParaRPr lang="en-SG" i="1">
              <a:latin typeface="Segoe UI Semilight" panose="020B0402040204020203" pitchFamily="34" charset="0"/>
              <a:cs typeface="Segoe UI Semilight" panose="020B0402040204020203" pitchFamily="34" charset="0"/>
            </a:endParaRPr>
          </a:p>
        </p:txBody>
      </p:sp>
      <p:sp>
        <p:nvSpPr>
          <p:cNvPr id="28" name="TextBox 27">
            <a:extLst>
              <a:ext uri="{FF2B5EF4-FFF2-40B4-BE49-F238E27FC236}">
                <a16:creationId xmlns:a16="http://schemas.microsoft.com/office/drawing/2014/main" id="{0A0480FA-ACA1-BECE-7B24-343AC4B60A74}"/>
              </a:ext>
            </a:extLst>
          </p:cNvPr>
          <p:cNvSpPr txBox="1"/>
          <p:nvPr/>
        </p:nvSpPr>
        <p:spPr>
          <a:xfrm>
            <a:off x="7053247" y="2479134"/>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29" name="TextBox 28">
            <a:extLst>
              <a:ext uri="{FF2B5EF4-FFF2-40B4-BE49-F238E27FC236}">
                <a16:creationId xmlns:a16="http://schemas.microsoft.com/office/drawing/2014/main" id="{2064577D-7EEF-9EB3-A9EE-47A653614C80}"/>
              </a:ext>
            </a:extLst>
          </p:cNvPr>
          <p:cNvSpPr txBox="1"/>
          <p:nvPr/>
        </p:nvSpPr>
        <p:spPr>
          <a:xfrm>
            <a:off x="8270208" y="2533341"/>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30" name="TextBox 29">
            <a:extLst>
              <a:ext uri="{FF2B5EF4-FFF2-40B4-BE49-F238E27FC236}">
                <a16:creationId xmlns:a16="http://schemas.microsoft.com/office/drawing/2014/main" id="{FE049D5A-1CB7-2CF6-0742-057B46E8FE4E}"/>
              </a:ext>
            </a:extLst>
          </p:cNvPr>
          <p:cNvSpPr txBox="1"/>
          <p:nvPr/>
        </p:nvSpPr>
        <p:spPr>
          <a:xfrm>
            <a:off x="8331089" y="3511222"/>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31" name="TextBox 30">
            <a:extLst>
              <a:ext uri="{FF2B5EF4-FFF2-40B4-BE49-F238E27FC236}">
                <a16:creationId xmlns:a16="http://schemas.microsoft.com/office/drawing/2014/main" id="{C6476A21-6A31-084B-2F64-B44DF51723B6}"/>
              </a:ext>
            </a:extLst>
          </p:cNvPr>
          <p:cNvSpPr txBox="1"/>
          <p:nvPr/>
        </p:nvSpPr>
        <p:spPr>
          <a:xfrm>
            <a:off x="8319499" y="3969693"/>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32" name="TextBox 31">
            <a:extLst>
              <a:ext uri="{FF2B5EF4-FFF2-40B4-BE49-F238E27FC236}">
                <a16:creationId xmlns:a16="http://schemas.microsoft.com/office/drawing/2014/main" id="{85B4A147-C93E-5332-8ADC-C9C8F6A4D8DF}"/>
              </a:ext>
            </a:extLst>
          </p:cNvPr>
          <p:cNvSpPr txBox="1"/>
          <p:nvPr/>
        </p:nvSpPr>
        <p:spPr>
          <a:xfrm>
            <a:off x="7874885" y="3527395"/>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33" name="TextBox 32">
            <a:extLst>
              <a:ext uri="{FF2B5EF4-FFF2-40B4-BE49-F238E27FC236}">
                <a16:creationId xmlns:a16="http://schemas.microsoft.com/office/drawing/2014/main" id="{93643319-B07C-6092-2CFB-F878327DE0D5}"/>
              </a:ext>
            </a:extLst>
          </p:cNvPr>
          <p:cNvSpPr txBox="1"/>
          <p:nvPr/>
        </p:nvSpPr>
        <p:spPr>
          <a:xfrm>
            <a:off x="7902336" y="3933471"/>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4A372B77-2D36-40D9-6D81-614D57E5021E}"/>
              </a:ext>
            </a:extLst>
          </p:cNvPr>
          <p:cNvSpPr txBox="1"/>
          <p:nvPr/>
        </p:nvSpPr>
        <p:spPr>
          <a:xfrm>
            <a:off x="7038545" y="3946376"/>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35" name="TextBox 34">
            <a:extLst>
              <a:ext uri="{FF2B5EF4-FFF2-40B4-BE49-F238E27FC236}">
                <a16:creationId xmlns:a16="http://schemas.microsoft.com/office/drawing/2014/main" id="{92C7769B-4065-05FE-DB84-2CBA30A65169}"/>
              </a:ext>
            </a:extLst>
          </p:cNvPr>
          <p:cNvSpPr txBox="1"/>
          <p:nvPr/>
        </p:nvSpPr>
        <p:spPr>
          <a:xfrm>
            <a:off x="7456424" y="2981148"/>
            <a:ext cx="309700" cy="369332"/>
          </a:xfrm>
          <a:prstGeom prst="rect">
            <a:avLst/>
          </a:prstGeom>
          <a:noFill/>
        </p:spPr>
        <p:txBody>
          <a:bodyPr wrap="none" rtlCol="0">
            <a:spAutoFit/>
          </a:bodyPr>
          <a:lstStyle/>
          <a:p>
            <a:pPr algn="l"/>
            <a:r>
              <a:rPr lang="en-US" i="1">
                <a:latin typeface="Segoe UI Semilight" panose="020B0402040204020203" pitchFamily="34" charset="0"/>
                <a:cs typeface="Segoe UI Semilight" panose="020B0402040204020203" pitchFamily="34" charset="0"/>
              </a:rPr>
              <a:t>0</a:t>
            </a:r>
            <a:endParaRPr lang="en-SG" i="1">
              <a:latin typeface="Segoe UI Semilight" panose="020B0402040204020203" pitchFamily="34" charset="0"/>
              <a:cs typeface="Segoe UI Semilight" panose="020B0402040204020203" pitchFamily="34" charset="0"/>
            </a:endParaRPr>
          </a:p>
        </p:txBody>
      </p:sp>
      <p:sp>
        <p:nvSpPr>
          <p:cNvPr id="37" name="TextBox 36">
            <a:extLst>
              <a:ext uri="{FF2B5EF4-FFF2-40B4-BE49-F238E27FC236}">
                <a16:creationId xmlns:a16="http://schemas.microsoft.com/office/drawing/2014/main" id="{1D5A60D8-7B3F-4FF7-AD7D-C944604F3BA3}"/>
              </a:ext>
            </a:extLst>
          </p:cNvPr>
          <p:cNvSpPr txBox="1"/>
          <p:nvPr/>
        </p:nvSpPr>
        <p:spPr>
          <a:xfrm>
            <a:off x="6253936" y="3205043"/>
            <a:ext cx="99946" cy="369332"/>
          </a:xfrm>
          <a:prstGeom prst="rect">
            <a:avLst/>
          </a:prstGeom>
          <a:noFill/>
        </p:spPr>
        <p:txBody>
          <a:bodyPr wrap="square" rtlCol="0">
            <a:spAutoFit/>
          </a:bodyPr>
          <a:lstStyle/>
          <a:p>
            <a:pPr algn="l"/>
            <a:r>
              <a:rPr lang="en-US" i="1">
                <a:latin typeface="Segoe UI Semilight" panose="020B0402040204020203" pitchFamily="34" charset="0"/>
                <a:cs typeface="Segoe UI Semilight" panose="020B0402040204020203" pitchFamily="34" charset="0"/>
              </a:rPr>
              <a:t>-</a:t>
            </a:r>
            <a:endParaRPr lang="en-SG" i="1">
              <a:latin typeface="Segoe UI Semilight" panose="020B0402040204020203" pitchFamily="34" charset="0"/>
              <a:cs typeface="Segoe UI Semilight" panose="020B0402040204020203" pitchFamily="34" charset="0"/>
            </a:endParaRPr>
          </a:p>
        </p:txBody>
      </p:sp>
      <p:grpSp>
        <p:nvGrpSpPr>
          <p:cNvPr id="46" name="Group 45">
            <a:extLst>
              <a:ext uri="{FF2B5EF4-FFF2-40B4-BE49-F238E27FC236}">
                <a16:creationId xmlns:a16="http://schemas.microsoft.com/office/drawing/2014/main" id="{7A1336C1-C1EB-5D07-4001-2D4DA4BE104A}"/>
              </a:ext>
            </a:extLst>
          </p:cNvPr>
          <p:cNvGrpSpPr/>
          <p:nvPr/>
        </p:nvGrpSpPr>
        <p:grpSpPr>
          <a:xfrm>
            <a:off x="551660" y="6275599"/>
            <a:ext cx="8040689" cy="353497"/>
            <a:chOff x="551656" y="6275595"/>
            <a:chExt cx="8040689" cy="353497"/>
          </a:xfrm>
        </p:grpSpPr>
        <p:sp>
          <p:nvSpPr>
            <p:cNvPr id="47" name="TextBox 2">
              <a:extLst>
                <a:ext uri="{FF2B5EF4-FFF2-40B4-BE49-F238E27FC236}">
                  <a16:creationId xmlns:a16="http://schemas.microsoft.com/office/drawing/2014/main" id="{E95C8820-61DF-6CED-2B99-434C4D6935E1}"/>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48" name="Straight Connector 47">
              <a:extLst>
                <a:ext uri="{FF2B5EF4-FFF2-40B4-BE49-F238E27FC236}">
                  <a16:creationId xmlns:a16="http://schemas.microsoft.com/office/drawing/2014/main" id="{AB7E9D61-6893-2E9A-6A6F-8A77F312871A}"/>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1EE9102-B5BC-2744-31EA-F2F06B5301DA}"/>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5">
              <a:extLst>
                <a:ext uri="{FF2B5EF4-FFF2-40B4-BE49-F238E27FC236}">
                  <a16:creationId xmlns:a16="http://schemas.microsoft.com/office/drawing/2014/main" id="{C5F6A5E5-C3DB-2307-D2BC-990E38B55747}"/>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51" name="Straight Connector 50">
              <a:extLst>
                <a:ext uri="{FF2B5EF4-FFF2-40B4-BE49-F238E27FC236}">
                  <a16:creationId xmlns:a16="http://schemas.microsoft.com/office/drawing/2014/main" id="{F656EF5E-6BA2-3452-13C4-D27A89461767}"/>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7">
              <a:extLst>
                <a:ext uri="{FF2B5EF4-FFF2-40B4-BE49-F238E27FC236}">
                  <a16:creationId xmlns:a16="http://schemas.microsoft.com/office/drawing/2014/main" id="{FBC85CD5-30F2-4F3C-6243-775017401E72}"/>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53" name="Straight Connector 52">
              <a:extLst>
                <a:ext uri="{FF2B5EF4-FFF2-40B4-BE49-F238E27FC236}">
                  <a16:creationId xmlns:a16="http://schemas.microsoft.com/office/drawing/2014/main" id="{21456B88-1B5A-485F-1A1F-F983DACD382D}"/>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9">
              <a:extLst>
                <a:ext uri="{FF2B5EF4-FFF2-40B4-BE49-F238E27FC236}">
                  <a16:creationId xmlns:a16="http://schemas.microsoft.com/office/drawing/2014/main" id="{65884D4D-FEE7-DC48-6707-5535EF5CB125}"/>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345647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D0C-CC8E-D5E5-497F-1AF230A5F223}"/>
              </a:ext>
            </a:extLst>
          </p:cNvPr>
          <p:cNvSpPr>
            <a:spLocks noGrp="1"/>
          </p:cNvSpPr>
          <p:nvPr>
            <p:ph type="title"/>
          </p:nvPr>
        </p:nvSpPr>
        <p:spPr/>
        <p:txBody>
          <a:bodyPr/>
          <a:lstStyle/>
          <a:p>
            <a:r>
              <a:rPr lang="en-SG"/>
              <a:t>What is a Neural Network?</a:t>
            </a:r>
          </a:p>
        </p:txBody>
      </p:sp>
      <p:sp>
        <p:nvSpPr>
          <p:cNvPr id="3" name="Oval 2">
            <a:extLst>
              <a:ext uri="{FF2B5EF4-FFF2-40B4-BE49-F238E27FC236}">
                <a16:creationId xmlns:a16="http://schemas.microsoft.com/office/drawing/2014/main" id="{5A05FD31-552B-B6D5-96AE-B6731845BB07}"/>
              </a:ext>
            </a:extLst>
          </p:cNvPr>
          <p:cNvSpPr/>
          <p:nvPr/>
        </p:nvSpPr>
        <p:spPr>
          <a:xfrm>
            <a:off x="1620934" y="2416616"/>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DDFB1B2C-75C3-EAE6-45EB-CF2C29DFA6A8}"/>
              </a:ext>
            </a:extLst>
          </p:cNvPr>
          <p:cNvSpPr/>
          <p:nvPr/>
        </p:nvSpPr>
        <p:spPr>
          <a:xfrm>
            <a:off x="3487589" y="2416616"/>
            <a:ext cx="686442" cy="687600"/>
          </a:xfrm>
          <a:prstGeom prst="ellipse">
            <a:avLst/>
          </a:prstGeom>
          <a:solidFill>
            <a:srgbClr val="E09B24"/>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EF28931D-49C4-3242-E23D-F65D63C28FB5}"/>
              </a:ext>
            </a:extLst>
          </p:cNvPr>
          <p:cNvSpPr/>
          <p:nvPr/>
        </p:nvSpPr>
        <p:spPr>
          <a:xfrm>
            <a:off x="1620720" y="3292574"/>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AC55A2B9-8B86-F7A5-0470-FAE6A82B20C9}"/>
              </a:ext>
            </a:extLst>
          </p:cNvPr>
          <p:cNvSpPr/>
          <p:nvPr/>
        </p:nvSpPr>
        <p:spPr>
          <a:xfrm>
            <a:off x="3487589" y="3292574"/>
            <a:ext cx="686442" cy="687600"/>
          </a:xfrm>
          <a:prstGeom prst="ellipse">
            <a:avLst/>
          </a:prstGeom>
          <a:solidFill>
            <a:srgbClr val="E09B24"/>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9616E655-BDAC-8300-3067-896104984121}"/>
              </a:ext>
            </a:extLst>
          </p:cNvPr>
          <p:cNvSpPr/>
          <p:nvPr/>
        </p:nvSpPr>
        <p:spPr>
          <a:xfrm>
            <a:off x="1620720" y="4165096"/>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97DA173C-E711-7807-CDC5-F3C6EC18D04F}"/>
              </a:ext>
            </a:extLst>
          </p:cNvPr>
          <p:cNvSpPr/>
          <p:nvPr/>
        </p:nvSpPr>
        <p:spPr>
          <a:xfrm>
            <a:off x="1620720" y="1544094"/>
            <a:ext cx="686442" cy="687600"/>
          </a:xfrm>
          <a:prstGeom prst="ellipse">
            <a:avLst/>
          </a:prstGeom>
          <a:solidFill>
            <a:srgbClr val="5D81B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Connector 12">
            <a:extLst>
              <a:ext uri="{FF2B5EF4-FFF2-40B4-BE49-F238E27FC236}">
                <a16:creationId xmlns:a16="http://schemas.microsoft.com/office/drawing/2014/main" id="{C62065EC-27B4-38B6-73D6-DDD1699ECC3A}"/>
              </a:ext>
            </a:extLst>
          </p:cNvPr>
          <p:cNvCxnSpPr>
            <a:cxnSpLocks/>
            <a:stCxn id="9" idx="6"/>
            <a:endCxn id="4" idx="2"/>
          </p:cNvCxnSpPr>
          <p:nvPr/>
        </p:nvCxnSpPr>
        <p:spPr>
          <a:xfrm>
            <a:off x="2307162" y="1887894"/>
            <a:ext cx="1180427" cy="872522"/>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2027FB9-CBE1-EB72-2BF8-9C1185D24DAE}"/>
              </a:ext>
            </a:extLst>
          </p:cNvPr>
          <p:cNvCxnSpPr>
            <a:stCxn id="3" idx="6"/>
            <a:endCxn id="4" idx="2"/>
          </p:cNvCxnSpPr>
          <p:nvPr/>
        </p:nvCxnSpPr>
        <p:spPr>
          <a:xfrm>
            <a:off x="2307376" y="2760416"/>
            <a:ext cx="1180213" cy="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0C65837-B078-0286-E510-7363F599EA85}"/>
              </a:ext>
            </a:extLst>
          </p:cNvPr>
          <p:cNvCxnSpPr>
            <a:cxnSpLocks/>
            <a:stCxn id="5" idx="6"/>
            <a:endCxn id="4" idx="2"/>
          </p:cNvCxnSpPr>
          <p:nvPr/>
        </p:nvCxnSpPr>
        <p:spPr>
          <a:xfrm flipV="1">
            <a:off x="2307162" y="2760416"/>
            <a:ext cx="1180427" cy="87595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B7D8D7-37D3-4DA2-5C3A-1BFC6A415D39}"/>
              </a:ext>
            </a:extLst>
          </p:cNvPr>
          <p:cNvCxnSpPr>
            <a:cxnSpLocks/>
            <a:stCxn id="8" idx="6"/>
            <a:endCxn id="4" idx="2"/>
          </p:cNvCxnSpPr>
          <p:nvPr/>
        </p:nvCxnSpPr>
        <p:spPr>
          <a:xfrm flipV="1">
            <a:off x="2307162" y="2760416"/>
            <a:ext cx="1180427" cy="174848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8D67B17-DDAF-1ECF-2E1C-01C4E837EA29}"/>
              </a:ext>
            </a:extLst>
          </p:cNvPr>
          <p:cNvCxnSpPr>
            <a:cxnSpLocks/>
            <a:stCxn id="8" idx="6"/>
            <a:endCxn id="7" idx="2"/>
          </p:cNvCxnSpPr>
          <p:nvPr/>
        </p:nvCxnSpPr>
        <p:spPr>
          <a:xfrm flipV="1">
            <a:off x="2307162" y="3636374"/>
            <a:ext cx="1180427" cy="872522"/>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20ACFE9-9D52-B8FE-1586-CEF8E1078ED5}"/>
              </a:ext>
            </a:extLst>
          </p:cNvPr>
          <p:cNvCxnSpPr>
            <a:cxnSpLocks/>
            <a:stCxn id="5" idx="6"/>
            <a:endCxn id="7" idx="2"/>
          </p:cNvCxnSpPr>
          <p:nvPr/>
        </p:nvCxnSpPr>
        <p:spPr>
          <a:xfrm>
            <a:off x="2307162" y="3636374"/>
            <a:ext cx="1180427" cy="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AF5DD38-2090-BE5D-46B9-0381A1212AFD}"/>
              </a:ext>
            </a:extLst>
          </p:cNvPr>
          <p:cNvCxnSpPr>
            <a:cxnSpLocks/>
            <a:stCxn id="3" idx="6"/>
            <a:endCxn id="7" idx="2"/>
          </p:cNvCxnSpPr>
          <p:nvPr/>
        </p:nvCxnSpPr>
        <p:spPr>
          <a:xfrm>
            <a:off x="2307376" y="2760416"/>
            <a:ext cx="1180213" cy="87595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376AC62-82DE-70EA-0BBF-E20DF34764E6}"/>
              </a:ext>
            </a:extLst>
          </p:cNvPr>
          <p:cNvCxnSpPr>
            <a:cxnSpLocks/>
            <a:stCxn id="9" idx="6"/>
            <a:endCxn id="7" idx="2"/>
          </p:cNvCxnSpPr>
          <p:nvPr/>
        </p:nvCxnSpPr>
        <p:spPr>
          <a:xfrm>
            <a:off x="2307162" y="1887894"/>
            <a:ext cx="1180427" cy="1748480"/>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622C219C-AF54-ECE2-68BD-E126ED53AB38}"/>
              </a:ext>
            </a:extLst>
          </p:cNvPr>
          <p:cNvSpPr txBox="1"/>
          <p:nvPr/>
        </p:nvSpPr>
        <p:spPr>
          <a:xfrm>
            <a:off x="10197042" y="1879494"/>
            <a:ext cx="4908906" cy="2677656"/>
          </a:xfrm>
          <a:prstGeom prst="rect">
            <a:avLst/>
          </a:prstGeom>
          <a:noFill/>
        </p:spPr>
        <p:txBody>
          <a:bodyPr wrap="square" rtlCol="0">
            <a:spAutoFit/>
          </a:bodyPr>
          <a:lstStyle/>
          <a:p>
            <a:pPr marL="457200" indent="-45720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Inspired by Neural Networks in the brain</a:t>
            </a:r>
          </a:p>
          <a:p>
            <a:pPr marL="457200" indent="-45720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Made of multiple layers of neurons </a:t>
            </a:r>
          </a:p>
          <a:p>
            <a:pPr marL="457200" indent="-457200" algn="l">
              <a:buFont typeface="Arial" panose="020B0604020202020204" pitchFamily="34" charset="0"/>
              <a:buChar char="•"/>
            </a:pPr>
            <a:r>
              <a:rPr lang="en-SG" sz="2800">
                <a:latin typeface="Segoe UI Semilight" panose="020B0402040204020203" pitchFamily="34" charset="0"/>
                <a:cs typeface="Segoe UI Semilight" panose="020B0402040204020203" pitchFamily="34" charset="0"/>
              </a:rPr>
              <a:t>Known as deep due to having multiple layers</a:t>
            </a:r>
          </a:p>
        </p:txBody>
      </p:sp>
      <p:grpSp>
        <p:nvGrpSpPr>
          <p:cNvPr id="10" name="Group 9">
            <a:extLst>
              <a:ext uri="{FF2B5EF4-FFF2-40B4-BE49-F238E27FC236}">
                <a16:creationId xmlns:a16="http://schemas.microsoft.com/office/drawing/2014/main" id="{914BB4B4-9127-9B61-CE88-B0DE330464DE}"/>
              </a:ext>
            </a:extLst>
          </p:cNvPr>
          <p:cNvGrpSpPr/>
          <p:nvPr/>
        </p:nvGrpSpPr>
        <p:grpSpPr>
          <a:xfrm>
            <a:off x="551660" y="6275599"/>
            <a:ext cx="8040689" cy="353497"/>
            <a:chOff x="551656" y="6275595"/>
            <a:chExt cx="8040689" cy="353497"/>
          </a:xfrm>
        </p:grpSpPr>
        <p:sp>
          <p:nvSpPr>
            <p:cNvPr id="11" name="TextBox 2">
              <a:extLst>
                <a:ext uri="{FF2B5EF4-FFF2-40B4-BE49-F238E27FC236}">
                  <a16:creationId xmlns:a16="http://schemas.microsoft.com/office/drawing/2014/main" id="{CC816F87-C36C-8285-A8F5-F6C8E6C1CE8F}"/>
                </a:ext>
              </a:extLst>
            </p:cNvPr>
            <p:cNvSpPr txBox="1"/>
            <p:nvPr/>
          </p:nvSpPr>
          <p:spPr>
            <a:xfrm>
              <a:off x="1188106"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ANNs</a:t>
              </a:r>
            </a:p>
          </p:txBody>
        </p:sp>
        <p:cxnSp>
          <p:nvCxnSpPr>
            <p:cNvPr id="12" name="Straight Connector 11">
              <a:extLst>
                <a:ext uri="{FF2B5EF4-FFF2-40B4-BE49-F238E27FC236}">
                  <a16:creationId xmlns:a16="http://schemas.microsoft.com/office/drawing/2014/main" id="{9A788DAA-0CC5-7578-34F4-C0F80877D87B}"/>
                </a:ext>
              </a:extLst>
            </p:cNvPr>
            <p:cNvCxnSpPr/>
            <p:nvPr/>
          </p:nvCxnSpPr>
          <p:spPr>
            <a:xfrm>
              <a:off x="55165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7CA1F8-2E4D-AC90-328E-0B63DD3DF171}"/>
                </a:ext>
              </a:extLst>
            </p:cNvPr>
            <p:cNvCxnSpPr/>
            <p:nvPr/>
          </p:nvCxnSpPr>
          <p:spPr>
            <a:xfrm>
              <a:off x="259588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47605945-B300-37CD-2615-D27D17DB9751}"/>
                </a:ext>
              </a:extLst>
            </p:cNvPr>
            <p:cNvSpPr txBox="1"/>
            <p:nvPr/>
          </p:nvSpPr>
          <p:spPr>
            <a:xfrm>
              <a:off x="2925800"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Theory</a:t>
              </a:r>
            </a:p>
          </p:txBody>
        </p:sp>
        <p:cxnSp>
          <p:nvCxnSpPr>
            <p:cNvPr id="17" name="Straight Connector 16">
              <a:extLst>
                <a:ext uri="{FF2B5EF4-FFF2-40B4-BE49-F238E27FC236}">
                  <a16:creationId xmlns:a16="http://schemas.microsoft.com/office/drawing/2014/main" id="{0153B6D2-E62F-C881-A836-E365E89365C9}"/>
                </a:ext>
              </a:extLst>
            </p:cNvPr>
            <p:cNvCxnSpPr/>
            <p:nvPr/>
          </p:nvCxnSpPr>
          <p:spPr>
            <a:xfrm>
              <a:off x="4640116"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9C7FFE6F-AA5F-7C6E-B017-B86B815812D6}"/>
                </a:ext>
              </a:extLst>
            </p:cNvPr>
            <p:cNvSpPr txBox="1"/>
            <p:nvPr/>
          </p:nvSpPr>
          <p:spPr>
            <a:xfrm>
              <a:off x="4593159"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Graph Neural Networks</a:t>
              </a:r>
            </a:p>
          </p:txBody>
        </p:sp>
        <p:cxnSp>
          <p:nvCxnSpPr>
            <p:cNvPr id="20" name="Straight Connector 19">
              <a:extLst>
                <a:ext uri="{FF2B5EF4-FFF2-40B4-BE49-F238E27FC236}">
                  <a16:creationId xmlns:a16="http://schemas.microsoft.com/office/drawing/2014/main" id="{B14990E7-E4D9-C76C-9F2E-9B23E626FC8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9">
              <a:extLst>
                <a:ext uri="{FF2B5EF4-FFF2-40B4-BE49-F238E27FC236}">
                  <a16:creationId xmlns:a16="http://schemas.microsoft.com/office/drawing/2014/main" id="{8A4E1AC3-26B8-B87D-FDB6-CFE0037DDC1F}"/>
                </a:ext>
              </a:extLst>
            </p:cNvPr>
            <p:cNvSpPr txBox="1"/>
            <p:nvPr/>
          </p:nvSpPr>
          <p:spPr>
            <a:xfrm>
              <a:off x="7073947"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
        <p:nvSpPr>
          <p:cNvPr id="41" name="Right Brace 40">
            <a:extLst>
              <a:ext uri="{FF2B5EF4-FFF2-40B4-BE49-F238E27FC236}">
                <a16:creationId xmlns:a16="http://schemas.microsoft.com/office/drawing/2014/main" id="{2398EDE8-CB06-4AF5-3A35-2E34939F62B2}"/>
              </a:ext>
            </a:extLst>
          </p:cNvPr>
          <p:cNvSpPr/>
          <p:nvPr/>
        </p:nvSpPr>
        <p:spPr>
          <a:xfrm rot="5400000">
            <a:off x="1876047" y="4764266"/>
            <a:ext cx="215006" cy="788822"/>
          </a:xfrm>
          <a:prstGeom prst="rightBrace">
            <a:avLst>
              <a:gd name="adj1" fmla="val 7696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6A091861-A2C8-A66D-81B1-BA9F12ECD893}"/>
              </a:ext>
            </a:extLst>
          </p:cNvPr>
          <p:cNvSpPr/>
          <p:nvPr/>
        </p:nvSpPr>
        <p:spPr>
          <a:xfrm rot="5400000">
            <a:off x="4456799" y="3898416"/>
            <a:ext cx="215006" cy="2487572"/>
          </a:xfrm>
          <a:prstGeom prst="rightBrace">
            <a:avLst>
              <a:gd name="adj1" fmla="val 7696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47DF3BF2-7310-ED52-CC58-9C98743CE7CB}"/>
              </a:ext>
            </a:extLst>
          </p:cNvPr>
          <p:cNvSpPr/>
          <p:nvPr/>
        </p:nvSpPr>
        <p:spPr>
          <a:xfrm>
            <a:off x="4954573" y="2416616"/>
            <a:ext cx="686442" cy="687600"/>
          </a:xfrm>
          <a:prstGeom prst="ellipse">
            <a:avLst/>
          </a:prstGeom>
          <a:solidFill>
            <a:srgbClr val="8EB0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a:extLst>
              <a:ext uri="{FF2B5EF4-FFF2-40B4-BE49-F238E27FC236}">
                <a16:creationId xmlns:a16="http://schemas.microsoft.com/office/drawing/2014/main" id="{715F8343-3E81-B5F8-988C-D3F2DDE43B9B}"/>
              </a:ext>
            </a:extLst>
          </p:cNvPr>
          <p:cNvSpPr/>
          <p:nvPr/>
        </p:nvSpPr>
        <p:spPr>
          <a:xfrm>
            <a:off x="6557440" y="2854595"/>
            <a:ext cx="686442" cy="687600"/>
          </a:xfrm>
          <a:prstGeom prst="ellipse">
            <a:avLst/>
          </a:prstGeom>
          <a:solidFill>
            <a:srgbClr val="EB6235"/>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Oval 45">
            <a:extLst>
              <a:ext uri="{FF2B5EF4-FFF2-40B4-BE49-F238E27FC236}">
                <a16:creationId xmlns:a16="http://schemas.microsoft.com/office/drawing/2014/main" id="{8223A908-CF62-B553-3AAC-1708BDD7175F}"/>
              </a:ext>
            </a:extLst>
          </p:cNvPr>
          <p:cNvSpPr/>
          <p:nvPr/>
        </p:nvSpPr>
        <p:spPr>
          <a:xfrm>
            <a:off x="4954573" y="3292574"/>
            <a:ext cx="686442" cy="687600"/>
          </a:xfrm>
          <a:prstGeom prst="ellipse">
            <a:avLst/>
          </a:prstGeom>
          <a:solidFill>
            <a:srgbClr val="8EB0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7" name="Straight Connector 46">
            <a:extLst>
              <a:ext uri="{FF2B5EF4-FFF2-40B4-BE49-F238E27FC236}">
                <a16:creationId xmlns:a16="http://schemas.microsoft.com/office/drawing/2014/main" id="{9E4F81D2-8217-D621-9D0A-2F5E159BB484}"/>
              </a:ext>
            </a:extLst>
          </p:cNvPr>
          <p:cNvCxnSpPr>
            <a:cxnSpLocks/>
            <a:stCxn id="45" idx="2"/>
            <a:endCxn id="43" idx="6"/>
          </p:cNvCxnSpPr>
          <p:nvPr/>
        </p:nvCxnSpPr>
        <p:spPr>
          <a:xfrm flipH="1" flipV="1">
            <a:off x="5641015" y="2760416"/>
            <a:ext cx="916425" cy="437979"/>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AA69A04-61DA-AFE5-16D1-393A64DB58C0}"/>
              </a:ext>
            </a:extLst>
          </p:cNvPr>
          <p:cNvCxnSpPr>
            <a:cxnSpLocks/>
            <a:stCxn id="45" idx="2"/>
            <a:endCxn id="46" idx="6"/>
          </p:cNvCxnSpPr>
          <p:nvPr/>
        </p:nvCxnSpPr>
        <p:spPr>
          <a:xfrm flipH="1">
            <a:off x="5641015" y="3198395"/>
            <a:ext cx="916425" cy="437979"/>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30AA750-58FB-256A-D556-46323C7308FE}"/>
              </a:ext>
            </a:extLst>
          </p:cNvPr>
          <p:cNvSpPr txBox="1"/>
          <p:nvPr/>
        </p:nvSpPr>
        <p:spPr>
          <a:xfrm>
            <a:off x="4345332" y="2967562"/>
            <a:ext cx="437940" cy="461665"/>
          </a:xfrm>
          <a:prstGeom prst="rect">
            <a:avLst/>
          </a:prstGeom>
          <a:noFill/>
          <a:ln w="38100">
            <a:noFill/>
          </a:ln>
        </p:spPr>
        <p:txBody>
          <a:bodyPr wrap="none" rtlCol="0">
            <a:spAutoFit/>
          </a:bodyPr>
          <a:lstStyle/>
          <a:p>
            <a:pPr algn="l"/>
            <a:r>
              <a:rPr lang="en-US" sz="2400" i="1">
                <a:latin typeface="Segoe UI Semibold" panose="020B0702040204020203" pitchFamily="34" charset="0"/>
                <a:cs typeface="Segoe UI Semibold" panose="020B0702040204020203" pitchFamily="34" charset="0"/>
              </a:rPr>
              <a:t>…</a:t>
            </a:r>
          </a:p>
        </p:txBody>
      </p:sp>
      <p:sp>
        <p:nvSpPr>
          <p:cNvPr id="50" name="Right Brace 49">
            <a:extLst>
              <a:ext uri="{FF2B5EF4-FFF2-40B4-BE49-F238E27FC236}">
                <a16:creationId xmlns:a16="http://schemas.microsoft.com/office/drawing/2014/main" id="{D21D5779-CBA2-8430-4222-9710CFA3D956}"/>
              </a:ext>
            </a:extLst>
          </p:cNvPr>
          <p:cNvSpPr/>
          <p:nvPr/>
        </p:nvSpPr>
        <p:spPr>
          <a:xfrm rot="5400000">
            <a:off x="6793158" y="4736818"/>
            <a:ext cx="215006" cy="788822"/>
          </a:xfrm>
          <a:prstGeom prst="rightBrace">
            <a:avLst>
              <a:gd name="adj1" fmla="val 7696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68B18DF-448C-EA4F-21A3-98C23CD7318F}"/>
              </a:ext>
            </a:extLst>
          </p:cNvPr>
          <p:cNvSpPr txBox="1"/>
          <p:nvPr/>
        </p:nvSpPr>
        <p:spPr>
          <a:xfrm>
            <a:off x="1598296" y="5298549"/>
            <a:ext cx="731290"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Input</a:t>
            </a:r>
          </a:p>
        </p:txBody>
      </p:sp>
      <p:sp>
        <p:nvSpPr>
          <p:cNvPr id="52" name="TextBox 51">
            <a:extLst>
              <a:ext uri="{FF2B5EF4-FFF2-40B4-BE49-F238E27FC236}">
                <a16:creationId xmlns:a16="http://schemas.microsoft.com/office/drawing/2014/main" id="{749F95DB-E4A8-3548-78C3-F2FD19D7268B}"/>
              </a:ext>
            </a:extLst>
          </p:cNvPr>
          <p:cNvSpPr txBox="1"/>
          <p:nvPr/>
        </p:nvSpPr>
        <p:spPr>
          <a:xfrm>
            <a:off x="3784954" y="5295425"/>
            <a:ext cx="1558696"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Hidden Layer</a:t>
            </a:r>
          </a:p>
        </p:txBody>
      </p:sp>
      <p:sp>
        <p:nvSpPr>
          <p:cNvPr id="53" name="TextBox 52">
            <a:extLst>
              <a:ext uri="{FF2B5EF4-FFF2-40B4-BE49-F238E27FC236}">
                <a16:creationId xmlns:a16="http://schemas.microsoft.com/office/drawing/2014/main" id="{459037A1-6CAB-88B1-294A-21CC12DFEED0}"/>
              </a:ext>
            </a:extLst>
          </p:cNvPr>
          <p:cNvSpPr txBox="1"/>
          <p:nvPr/>
        </p:nvSpPr>
        <p:spPr>
          <a:xfrm>
            <a:off x="6442041" y="5291471"/>
            <a:ext cx="917239" cy="369332"/>
          </a:xfrm>
          <a:prstGeom prst="rect">
            <a:avLst/>
          </a:prstGeom>
          <a:noFill/>
        </p:spPr>
        <p:txBody>
          <a:bodyPr wrap="none" rtlCol="0">
            <a:spAutoFit/>
          </a:bodyPr>
          <a:lstStyle/>
          <a:p>
            <a:pPr algn="l"/>
            <a:r>
              <a:rPr lang="en-US" i="1">
                <a:latin typeface="Segoe UI Semibold" panose="020B0702040204020203" pitchFamily="34" charset="0"/>
                <a:cs typeface="Segoe UI Semibold" panose="020B0702040204020203" pitchFamily="34" charset="0"/>
              </a:rPr>
              <a:t>Output</a:t>
            </a:r>
          </a:p>
        </p:txBody>
      </p:sp>
    </p:spTree>
    <p:extLst>
      <p:ext uri="{BB962C8B-B14F-4D97-AF65-F5344CB8AC3E}">
        <p14:creationId xmlns:p14="http://schemas.microsoft.com/office/powerpoint/2010/main" val="342824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25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25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250"/>
                                        <p:tgtEl>
                                          <p:spTgt spid="9"/>
                                        </p:tgtEl>
                                      </p:cBhvr>
                                    </p:animEffect>
                                  </p:childTnLst>
                                </p:cTn>
                              </p:par>
                            </p:childTnLst>
                          </p:cTn>
                        </p:par>
                        <p:par>
                          <p:cTn id="17" fill="hold">
                            <p:stCondLst>
                              <p:cond delay="250"/>
                            </p:stCondLst>
                            <p:childTnLst>
                              <p:par>
                                <p:cTn id="18" presetID="22" presetClass="entr" presetSubtype="8"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250"/>
                                        <p:tgtEl>
                                          <p:spTgt spid="4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25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25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25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25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250"/>
                                        <p:tgtEl>
                                          <p:spTgt spid="21"/>
                                        </p:tgtEl>
                                      </p:cBhvr>
                                    </p:animEffect>
                                  </p:childTnLst>
                                </p:cTn>
                              </p:par>
                              <p:par>
                                <p:cTn id="38" presetID="22" presetClass="entr" presetSubtype="8"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25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250"/>
                                        <p:tgtEl>
                                          <p:spTgt spid="33"/>
                                        </p:tgtEl>
                                      </p:cBhvr>
                                    </p:animEffect>
                                  </p:childTnLst>
                                </p:cTn>
                              </p:par>
                              <p:par>
                                <p:cTn id="44" presetID="22" presetClass="entr" presetSubtype="8"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250"/>
                                        <p:tgtEl>
                                          <p:spTgt spid="37"/>
                                        </p:tgtEl>
                                      </p:cBhvr>
                                    </p:animEffect>
                                  </p:childTnLst>
                                </p:cTn>
                              </p:par>
                              <p:par>
                                <p:cTn id="47" presetID="22" presetClass="entr" presetSubtype="8"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250"/>
                                        <p:tgtEl>
                                          <p:spTgt spid="40"/>
                                        </p:tgtEl>
                                      </p:cBhvr>
                                    </p:animEffect>
                                  </p:childTnLst>
                                </p:cTn>
                              </p:par>
                            </p:childTnLst>
                          </p:cTn>
                        </p:par>
                        <p:par>
                          <p:cTn id="50" fill="hold">
                            <p:stCondLst>
                              <p:cond delay="250"/>
                            </p:stCondLst>
                            <p:childTnLst>
                              <p:par>
                                <p:cTn id="51" presetID="22" presetClass="entr" presetSubtype="8"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250"/>
                                        <p:tgtEl>
                                          <p:spTgt spid="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250"/>
                                        <p:tgtEl>
                                          <p:spTgt spid="7"/>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250"/>
                                        <p:tgtEl>
                                          <p:spTgt spid="49"/>
                                        </p:tgtEl>
                                      </p:cBhvr>
                                    </p:animEffect>
                                  </p:childTnLst>
                                </p:cTn>
                              </p:par>
                            </p:childTnLst>
                          </p:cTn>
                        </p:par>
                        <p:par>
                          <p:cTn id="61" fill="hold">
                            <p:stCondLst>
                              <p:cond delay="750"/>
                            </p:stCondLst>
                            <p:childTnLst>
                              <p:par>
                                <p:cTn id="62" presetID="22" presetClass="entr" presetSubtype="8" fill="hold" grpId="0" nodeType="after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left)">
                                      <p:cBhvr>
                                        <p:cTn id="64" dur="250"/>
                                        <p:tgtEl>
                                          <p:spTgt spid="4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250"/>
                                        <p:tgtEl>
                                          <p:spTgt spid="46"/>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left)">
                                      <p:cBhvr>
                                        <p:cTn id="71" dur="250"/>
                                        <p:tgtEl>
                                          <p:spTgt spid="4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25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left)">
                                      <p:cBhvr>
                                        <p:cTn id="79" dur="250"/>
                                        <p:tgtEl>
                                          <p:spTgt spid="47"/>
                                        </p:tgtEl>
                                      </p:cBhvr>
                                    </p:animEffect>
                                  </p:childTnLst>
                                </p:cTn>
                              </p:par>
                              <p:par>
                                <p:cTn id="80" presetID="22" presetClass="entr" presetSubtype="8"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left)">
                                      <p:cBhvr>
                                        <p:cTn id="82" dur="250"/>
                                        <p:tgtEl>
                                          <p:spTgt spid="48"/>
                                        </p:tgtEl>
                                      </p:cBhvr>
                                    </p:animEffect>
                                  </p:childTnLst>
                                </p:cTn>
                              </p:par>
                            </p:childTnLst>
                          </p:cTn>
                        </p:par>
                        <p:par>
                          <p:cTn id="83" fill="hold">
                            <p:stCondLst>
                              <p:cond delay="250"/>
                            </p:stCondLst>
                            <p:childTnLst>
                              <p:par>
                                <p:cTn id="84" presetID="22" presetClass="entr" presetSubtype="8"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wipe(left)">
                                      <p:cBhvr>
                                        <p:cTn id="86" dur="250"/>
                                        <p:tgtEl>
                                          <p:spTgt spid="45"/>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left)">
                                      <p:cBhvr>
                                        <p:cTn id="90" dur="250"/>
                                        <p:tgtEl>
                                          <p:spTgt spid="5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wipe(left)">
                                      <p:cBhvr>
                                        <p:cTn id="93"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41" grpId="0" animBg="1"/>
      <p:bldP spid="42" grpId="0" animBg="1"/>
      <p:bldP spid="43" grpId="0" animBg="1"/>
      <p:bldP spid="45" grpId="0" animBg="1"/>
      <p:bldP spid="46" grpId="0" animBg="1"/>
      <p:bldP spid="49" grpId="0"/>
      <p:bldP spid="50" grpId="0" animBg="1"/>
      <p:bldP spid="51" grpId="0"/>
      <p:bldP spid="52" grpId="0"/>
      <p:bldP spid="5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eft Bracket 17">
            <a:extLst>
              <a:ext uri="{FF2B5EF4-FFF2-40B4-BE49-F238E27FC236}">
                <a16:creationId xmlns:a16="http://schemas.microsoft.com/office/drawing/2014/main" id="{EEB4FA3A-BF4E-057D-ED44-63B61C6F1C03}"/>
              </a:ext>
            </a:extLst>
          </p:cNvPr>
          <p:cNvSpPr/>
          <p:nvPr/>
        </p:nvSpPr>
        <p:spPr>
          <a:xfrm>
            <a:off x="5079305" y="2226424"/>
            <a:ext cx="296281" cy="2317403"/>
          </a:xfrm>
          <a:prstGeom prst="leftBracket">
            <a:avLst>
              <a:gd name="adj" fmla="val 122632"/>
            </a:avLst>
          </a:prstGeom>
          <a:ln w="28575">
            <a:solidFill>
              <a:srgbClr val="FFF2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ln>
                <a:solidFill>
                  <a:srgbClr val="FFF2CC"/>
                </a:solidFill>
              </a:ln>
              <a:solidFill>
                <a:srgbClr val="FFF2CC"/>
              </a:solidFill>
            </a:endParaRPr>
          </a:p>
        </p:txBody>
      </p:sp>
      <p:sp>
        <p:nvSpPr>
          <p:cNvPr id="19" name="Left Bracket 18">
            <a:extLst>
              <a:ext uri="{FF2B5EF4-FFF2-40B4-BE49-F238E27FC236}">
                <a16:creationId xmlns:a16="http://schemas.microsoft.com/office/drawing/2014/main" id="{A25BB00B-B047-6F24-12E5-1630B4D1E572}"/>
              </a:ext>
            </a:extLst>
          </p:cNvPr>
          <p:cNvSpPr/>
          <p:nvPr/>
        </p:nvSpPr>
        <p:spPr>
          <a:xfrm rot="10800000">
            <a:off x="7201896" y="2204064"/>
            <a:ext cx="296281" cy="2317403"/>
          </a:xfrm>
          <a:prstGeom prst="leftBracket">
            <a:avLst>
              <a:gd name="adj" fmla="val 122632"/>
            </a:avLst>
          </a:prstGeom>
          <a:ln w="28575">
            <a:solidFill>
              <a:srgbClr val="FFF2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ln>
                <a:solidFill>
                  <a:srgbClr val="FFF2CC"/>
                </a:solidFill>
              </a:ln>
              <a:solidFill>
                <a:srgbClr val="FFF2CC"/>
              </a:solidFill>
            </a:endParaRPr>
          </a:p>
        </p:txBody>
      </p:sp>
      <p:sp>
        <p:nvSpPr>
          <p:cNvPr id="20" name="TextBox 19">
            <a:extLst>
              <a:ext uri="{FF2B5EF4-FFF2-40B4-BE49-F238E27FC236}">
                <a16:creationId xmlns:a16="http://schemas.microsoft.com/office/drawing/2014/main" id="{1176A935-BBF4-0C2A-FF8F-CFB63FC84B17}"/>
              </a:ext>
            </a:extLst>
          </p:cNvPr>
          <p:cNvSpPr txBox="1"/>
          <p:nvPr/>
        </p:nvSpPr>
        <p:spPr>
          <a:xfrm>
            <a:off x="6345787" y="2522697"/>
            <a:ext cx="27764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1</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C207BE32-AE0D-1469-1AB5-FB6BDCEBE42E}"/>
              </a:ext>
            </a:extLst>
          </p:cNvPr>
          <p:cNvSpPr txBox="1"/>
          <p:nvPr/>
        </p:nvSpPr>
        <p:spPr>
          <a:xfrm>
            <a:off x="5891112" y="2522697"/>
            <a:ext cx="27764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1</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0348BA5B-D98D-4DF7-C71F-B9F0577DE0BD}"/>
              </a:ext>
            </a:extLst>
          </p:cNvPr>
          <p:cNvSpPr txBox="1"/>
          <p:nvPr/>
        </p:nvSpPr>
        <p:spPr>
          <a:xfrm>
            <a:off x="5519679" y="2983542"/>
            <a:ext cx="27764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1</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3" name="TextBox 22">
            <a:extLst>
              <a:ext uri="{FF2B5EF4-FFF2-40B4-BE49-F238E27FC236}">
                <a16:creationId xmlns:a16="http://schemas.microsoft.com/office/drawing/2014/main" id="{096F6BF1-0D11-6FC4-4A23-A0D2E967491C}"/>
              </a:ext>
            </a:extLst>
          </p:cNvPr>
          <p:cNvSpPr txBox="1"/>
          <p:nvPr/>
        </p:nvSpPr>
        <p:spPr>
          <a:xfrm>
            <a:off x="6349582" y="2993433"/>
            <a:ext cx="27764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1</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6769184D-9CD2-97F9-701E-671AB7D7DC52}"/>
              </a:ext>
            </a:extLst>
          </p:cNvPr>
          <p:cNvSpPr txBox="1"/>
          <p:nvPr/>
        </p:nvSpPr>
        <p:spPr>
          <a:xfrm>
            <a:off x="6804300" y="2993433"/>
            <a:ext cx="27764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1</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22735345-A9DE-0631-A97E-7B9F62675928}"/>
              </a:ext>
            </a:extLst>
          </p:cNvPr>
          <p:cNvSpPr txBox="1"/>
          <p:nvPr/>
        </p:nvSpPr>
        <p:spPr>
          <a:xfrm>
            <a:off x="5519679" y="3433771"/>
            <a:ext cx="27764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1</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6" name="TextBox 25">
            <a:extLst>
              <a:ext uri="{FF2B5EF4-FFF2-40B4-BE49-F238E27FC236}">
                <a16:creationId xmlns:a16="http://schemas.microsoft.com/office/drawing/2014/main" id="{A1DCC7EA-B60C-5F93-FDC3-E4DEC60B4D8C}"/>
              </a:ext>
            </a:extLst>
          </p:cNvPr>
          <p:cNvSpPr txBox="1"/>
          <p:nvPr/>
        </p:nvSpPr>
        <p:spPr>
          <a:xfrm>
            <a:off x="5906693" y="3456300"/>
            <a:ext cx="27764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1</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7" name="TextBox 26">
            <a:extLst>
              <a:ext uri="{FF2B5EF4-FFF2-40B4-BE49-F238E27FC236}">
                <a16:creationId xmlns:a16="http://schemas.microsoft.com/office/drawing/2014/main" id="{1550748F-8C2E-3A61-D025-ED096F3487CF}"/>
              </a:ext>
            </a:extLst>
          </p:cNvPr>
          <p:cNvSpPr txBox="1"/>
          <p:nvPr/>
        </p:nvSpPr>
        <p:spPr>
          <a:xfrm>
            <a:off x="5906693" y="3919087"/>
            <a:ext cx="27764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1</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8" name="TextBox 27">
            <a:extLst>
              <a:ext uri="{FF2B5EF4-FFF2-40B4-BE49-F238E27FC236}">
                <a16:creationId xmlns:a16="http://schemas.microsoft.com/office/drawing/2014/main" id="{0A0480FA-ACA1-BECE-7B24-343AC4B60A74}"/>
              </a:ext>
            </a:extLst>
          </p:cNvPr>
          <p:cNvSpPr txBox="1"/>
          <p:nvPr/>
        </p:nvSpPr>
        <p:spPr>
          <a:xfrm>
            <a:off x="5502321" y="2501494"/>
            <a:ext cx="30970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0</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9" name="TextBox 28">
            <a:extLst>
              <a:ext uri="{FF2B5EF4-FFF2-40B4-BE49-F238E27FC236}">
                <a16:creationId xmlns:a16="http://schemas.microsoft.com/office/drawing/2014/main" id="{2064577D-7EEF-9EB3-A9EE-47A653614C80}"/>
              </a:ext>
            </a:extLst>
          </p:cNvPr>
          <p:cNvSpPr txBox="1"/>
          <p:nvPr/>
        </p:nvSpPr>
        <p:spPr>
          <a:xfrm>
            <a:off x="6719282" y="2555701"/>
            <a:ext cx="30970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0</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30" name="TextBox 29">
            <a:extLst>
              <a:ext uri="{FF2B5EF4-FFF2-40B4-BE49-F238E27FC236}">
                <a16:creationId xmlns:a16="http://schemas.microsoft.com/office/drawing/2014/main" id="{FE049D5A-1CB7-2CF6-0742-057B46E8FE4E}"/>
              </a:ext>
            </a:extLst>
          </p:cNvPr>
          <p:cNvSpPr txBox="1"/>
          <p:nvPr/>
        </p:nvSpPr>
        <p:spPr>
          <a:xfrm>
            <a:off x="6780163" y="3533582"/>
            <a:ext cx="30970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0</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31" name="TextBox 30">
            <a:extLst>
              <a:ext uri="{FF2B5EF4-FFF2-40B4-BE49-F238E27FC236}">
                <a16:creationId xmlns:a16="http://schemas.microsoft.com/office/drawing/2014/main" id="{C6476A21-6A31-084B-2F64-B44DF51723B6}"/>
              </a:ext>
            </a:extLst>
          </p:cNvPr>
          <p:cNvSpPr txBox="1"/>
          <p:nvPr/>
        </p:nvSpPr>
        <p:spPr>
          <a:xfrm>
            <a:off x="6768573" y="3992053"/>
            <a:ext cx="30970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0</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32" name="TextBox 31">
            <a:extLst>
              <a:ext uri="{FF2B5EF4-FFF2-40B4-BE49-F238E27FC236}">
                <a16:creationId xmlns:a16="http://schemas.microsoft.com/office/drawing/2014/main" id="{85B4A147-C93E-5332-8ADC-C9C8F6A4D8DF}"/>
              </a:ext>
            </a:extLst>
          </p:cNvPr>
          <p:cNvSpPr txBox="1"/>
          <p:nvPr/>
        </p:nvSpPr>
        <p:spPr>
          <a:xfrm>
            <a:off x="6323959" y="3549755"/>
            <a:ext cx="30970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0</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33" name="TextBox 32">
            <a:extLst>
              <a:ext uri="{FF2B5EF4-FFF2-40B4-BE49-F238E27FC236}">
                <a16:creationId xmlns:a16="http://schemas.microsoft.com/office/drawing/2014/main" id="{93643319-B07C-6092-2CFB-F878327DE0D5}"/>
              </a:ext>
            </a:extLst>
          </p:cNvPr>
          <p:cNvSpPr txBox="1"/>
          <p:nvPr/>
        </p:nvSpPr>
        <p:spPr>
          <a:xfrm>
            <a:off x="6351410" y="3955831"/>
            <a:ext cx="30970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0</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4A372B77-2D36-40D9-6D81-614D57E5021E}"/>
              </a:ext>
            </a:extLst>
          </p:cNvPr>
          <p:cNvSpPr txBox="1"/>
          <p:nvPr/>
        </p:nvSpPr>
        <p:spPr>
          <a:xfrm>
            <a:off x="5487619" y="3968736"/>
            <a:ext cx="30970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0</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35" name="TextBox 34">
            <a:extLst>
              <a:ext uri="{FF2B5EF4-FFF2-40B4-BE49-F238E27FC236}">
                <a16:creationId xmlns:a16="http://schemas.microsoft.com/office/drawing/2014/main" id="{92C7769B-4065-05FE-DB84-2CBA30A65169}"/>
              </a:ext>
            </a:extLst>
          </p:cNvPr>
          <p:cNvSpPr txBox="1"/>
          <p:nvPr/>
        </p:nvSpPr>
        <p:spPr>
          <a:xfrm>
            <a:off x="5905498" y="3003508"/>
            <a:ext cx="309700" cy="369332"/>
          </a:xfrm>
          <a:prstGeom prst="rect">
            <a:avLst/>
          </a:prstGeom>
          <a:noFill/>
          <a:ln>
            <a:solidFill>
              <a:srgbClr val="FFF2CC"/>
            </a:solidFill>
          </a:ln>
        </p:spPr>
        <p:txBody>
          <a:bodyPr wrap="none" rtlCol="0">
            <a:spAutoFit/>
          </a:bodyPr>
          <a:lstStyle/>
          <a:p>
            <a:pPr algn="l"/>
            <a:r>
              <a:rPr lang="en-US" i="1">
                <a:ln>
                  <a:solidFill>
                    <a:srgbClr val="FFF2CC"/>
                  </a:solidFill>
                </a:ln>
                <a:solidFill>
                  <a:srgbClr val="FFF2CC"/>
                </a:solidFill>
                <a:latin typeface="Segoe UI Semilight" panose="020B0402040204020203" pitchFamily="34" charset="0"/>
                <a:cs typeface="Segoe UI Semilight" panose="020B0402040204020203" pitchFamily="34" charset="0"/>
              </a:rPr>
              <a:t>0</a:t>
            </a:r>
            <a:endParaRPr lang="en-SG" i="1">
              <a:ln>
                <a:solidFill>
                  <a:srgbClr val="FFF2CC"/>
                </a:solidFill>
              </a:ln>
              <a:solidFill>
                <a:srgbClr val="FFF2CC"/>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CB0B5ABC-2E78-4005-06EA-2793E6E7BF02}"/>
              </a:ext>
            </a:extLst>
          </p:cNvPr>
          <p:cNvSpPr>
            <a:spLocks noGrp="1"/>
          </p:cNvSpPr>
          <p:nvPr>
            <p:ph type="title"/>
          </p:nvPr>
        </p:nvSpPr>
        <p:spPr/>
        <p:txBody>
          <a:bodyPr/>
          <a:lstStyle/>
          <a:p>
            <a:r>
              <a:rPr lang="en-US"/>
              <a:t>Laplacian Matrix</a:t>
            </a:r>
            <a:endParaRPr lang="en-SG"/>
          </a:p>
        </p:txBody>
      </p:sp>
      <p:sp>
        <p:nvSpPr>
          <p:cNvPr id="3" name="Oval 2">
            <a:extLst>
              <a:ext uri="{FF2B5EF4-FFF2-40B4-BE49-F238E27FC236}">
                <a16:creationId xmlns:a16="http://schemas.microsoft.com/office/drawing/2014/main" id="{CC83056C-6C48-312F-E838-19273BA3AF81}"/>
              </a:ext>
            </a:extLst>
          </p:cNvPr>
          <p:cNvSpPr/>
          <p:nvPr/>
        </p:nvSpPr>
        <p:spPr>
          <a:xfrm rot="674603">
            <a:off x="1434131" y="4005476"/>
            <a:ext cx="748219" cy="748220"/>
          </a:xfrm>
          <a:prstGeom prst="ellipse">
            <a:avLst/>
          </a:prstGeom>
          <a:solidFill>
            <a:srgbClr val="8EB0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3</a:t>
            </a:r>
          </a:p>
        </p:txBody>
      </p:sp>
      <p:cxnSp>
        <p:nvCxnSpPr>
          <p:cNvPr id="4" name="Straight Connector 3">
            <a:extLst>
              <a:ext uri="{FF2B5EF4-FFF2-40B4-BE49-F238E27FC236}">
                <a16:creationId xmlns:a16="http://schemas.microsoft.com/office/drawing/2014/main" id="{90A7226D-3518-B250-6128-0ADD976A311D}"/>
              </a:ext>
            </a:extLst>
          </p:cNvPr>
          <p:cNvCxnSpPr>
            <a:cxnSpLocks/>
            <a:stCxn id="7" idx="4"/>
            <a:endCxn id="3" idx="0"/>
          </p:cNvCxnSpPr>
          <p:nvPr/>
        </p:nvCxnSpPr>
        <p:spPr>
          <a:xfrm flipH="1">
            <a:off x="1881184" y="3027292"/>
            <a:ext cx="123655" cy="985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35D5311-414B-AB09-9B81-55EE4E310973}"/>
              </a:ext>
            </a:extLst>
          </p:cNvPr>
          <p:cNvSpPr/>
          <p:nvPr/>
        </p:nvSpPr>
        <p:spPr>
          <a:xfrm rot="3526225">
            <a:off x="2708750" y="3344798"/>
            <a:ext cx="748220" cy="748219"/>
          </a:xfrm>
          <a:prstGeom prst="ellipse">
            <a:avLst/>
          </a:prstGeom>
          <a:solidFill>
            <a:srgbClr val="9D8FB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4</a:t>
            </a:r>
          </a:p>
        </p:txBody>
      </p:sp>
      <p:sp>
        <p:nvSpPr>
          <p:cNvPr id="6" name="Oval 5">
            <a:extLst>
              <a:ext uri="{FF2B5EF4-FFF2-40B4-BE49-F238E27FC236}">
                <a16:creationId xmlns:a16="http://schemas.microsoft.com/office/drawing/2014/main" id="{39823245-A512-E1F9-874C-1D2263982FB2}"/>
              </a:ext>
            </a:extLst>
          </p:cNvPr>
          <p:cNvSpPr/>
          <p:nvPr/>
        </p:nvSpPr>
        <p:spPr>
          <a:xfrm>
            <a:off x="159511" y="2837378"/>
            <a:ext cx="748219" cy="7482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96D19D43-3A39-690D-C454-1B086BF482B8}"/>
              </a:ext>
            </a:extLst>
          </p:cNvPr>
          <p:cNvSpPr/>
          <p:nvPr/>
        </p:nvSpPr>
        <p:spPr>
          <a:xfrm rot="979875">
            <a:off x="1735925" y="2294166"/>
            <a:ext cx="748219" cy="748220"/>
          </a:xfrm>
          <a:prstGeom prst="ellipse">
            <a:avLst/>
          </a:prstGeom>
          <a:solidFill>
            <a:srgbClr val="C46E1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Semibold" panose="020B0702040204020203" pitchFamily="34" charset="0"/>
                <a:cs typeface="Segoe UI Semibold" panose="020B0702040204020203" pitchFamily="34" charset="0"/>
              </a:rPr>
              <a:t>2</a:t>
            </a:r>
          </a:p>
        </p:txBody>
      </p:sp>
      <p:cxnSp>
        <p:nvCxnSpPr>
          <p:cNvPr id="8" name="Straight Connector 7">
            <a:extLst>
              <a:ext uri="{FF2B5EF4-FFF2-40B4-BE49-F238E27FC236}">
                <a16:creationId xmlns:a16="http://schemas.microsoft.com/office/drawing/2014/main" id="{C3B19205-703B-74D1-C7B9-1185E052F271}"/>
              </a:ext>
            </a:extLst>
          </p:cNvPr>
          <p:cNvCxnSpPr>
            <a:cxnSpLocks/>
            <a:stCxn id="6" idx="5"/>
            <a:endCxn id="3" idx="1"/>
          </p:cNvCxnSpPr>
          <p:nvPr/>
        </p:nvCxnSpPr>
        <p:spPr>
          <a:xfrm>
            <a:off x="798156" y="3476024"/>
            <a:ext cx="802204" cy="592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C203281-4247-8136-B998-21321B45C157}"/>
              </a:ext>
            </a:extLst>
          </p:cNvPr>
          <p:cNvCxnSpPr>
            <a:cxnSpLocks/>
            <a:stCxn id="6" idx="7"/>
            <a:endCxn id="7" idx="2"/>
          </p:cNvCxnSpPr>
          <p:nvPr/>
        </p:nvCxnSpPr>
        <p:spPr>
          <a:xfrm flipV="1">
            <a:off x="798156" y="2563080"/>
            <a:ext cx="952863" cy="383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5D19DF5-A40B-8073-AE39-7F6CF091B656}"/>
              </a:ext>
            </a:extLst>
          </p:cNvPr>
          <p:cNvCxnSpPr>
            <a:cxnSpLocks/>
            <a:stCxn id="7" idx="6"/>
            <a:endCxn id="5" idx="2"/>
          </p:cNvCxnSpPr>
          <p:nvPr/>
        </p:nvCxnSpPr>
        <p:spPr>
          <a:xfrm>
            <a:off x="2469049" y="2773472"/>
            <a:ext cx="419848" cy="62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438A4A-CA6D-9CD2-7AF8-71E4C0254014}"/>
              </a:ext>
            </a:extLst>
          </p:cNvPr>
          <p:cNvSpPr/>
          <p:nvPr/>
        </p:nvSpPr>
        <p:spPr>
          <a:xfrm>
            <a:off x="60132" y="273894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Left Bracket 11">
            <a:extLst>
              <a:ext uri="{FF2B5EF4-FFF2-40B4-BE49-F238E27FC236}">
                <a16:creationId xmlns:a16="http://schemas.microsoft.com/office/drawing/2014/main" id="{A29B699A-C2A9-9C84-19EA-54BCAD6C6C80}"/>
              </a:ext>
            </a:extLst>
          </p:cNvPr>
          <p:cNvSpPr/>
          <p:nvPr/>
        </p:nvSpPr>
        <p:spPr>
          <a:xfrm>
            <a:off x="5064913" y="219417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3" name="Left Bracket 12">
            <a:extLst>
              <a:ext uri="{FF2B5EF4-FFF2-40B4-BE49-F238E27FC236}">
                <a16:creationId xmlns:a16="http://schemas.microsoft.com/office/drawing/2014/main" id="{FDBD1434-EECE-D207-7FDC-0BED5E366016}"/>
              </a:ext>
            </a:extLst>
          </p:cNvPr>
          <p:cNvSpPr/>
          <p:nvPr/>
        </p:nvSpPr>
        <p:spPr>
          <a:xfrm rot="10800000">
            <a:off x="7187504" y="2171812"/>
            <a:ext cx="296281" cy="2317403"/>
          </a:xfrm>
          <a:prstGeom prst="leftBracket">
            <a:avLst>
              <a:gd name="adj" fmla="val 1226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73C59783-0647-683F-E2C6-713E7C1CA2E5}"/>
              </a:ext>
            </a:extLst>
          </p:cNvPr>
          <p:cNvSpPr txBox="1"/>
          <p:nvPr/>
        </p:nvSpPr>
        <p:spPr>
          <a:xfrm>
            <a:off x="5483604" y="2423863"/>
            <a:ext cx="1721946"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2     -1    -1      0</a:t>
            </a:r>
            <a:endParaRPr lang="en-SG">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A540D564-17CE-5B26-D644-475D5DB47F6B}"/>
              </a:ext>
            </a:extLst>
          </p:cNvPr>
          <p:cNvSpPr txBox="1"/>
          <p:nvPr/>
        </p:nvSpPr>
        <p:spPr>
          <a:xfrm>
            <a:off x="5485046" y="2816116"/>
            <a:ext cx="1778051"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-1     3     -1    -1</a:t>
            </a:r>
            <a:endParaRPr lang="en-SG">
              <a:latin typeface="Segoe UI Semilight" panose="020B0402040204020203" pitchFamily="34" charset="0"/>
              <a:cs typeface="Segoe UI Semilight" panose="020B0402040204020203" pitchFamily="34" charset="0"/>
            </a:endParaRPr>
          </a:p>
        </p:txBody>
      </p:sp>
      <p:sp>
        <p:nvSpPr>
          <p:cNvPr id="16" name="TextBox 15">
            <a:extLst>
              <a:ext uri="{FF2B5EF4-FFF2-40B4-BE49-F238E27FC236}">
                <a16:creationId xmlns:a16="http://schemas.microsoft.com/office/drawing/2014/main" id="{8257157A-A60F-8CAB-15DD-9B858C934BD8}"/>
              </a:ext>
            </a:extLst>
          </p:cNvPr>
          <p:cNvSpPr txBox="1"/>
          <p:nvPr/>
        </p:nvSpPr>
        <p:spPr>
          <a:xfrm>
            <a:off x="5497678" y="3256404"/>
            <a:ext cx="1659429"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-1    -1     2     0</a:t>
            </a:r>
            <a:endParaRPr lang="en-SG">
              <a:latin typeface="Segoe UI Semilight" panose="020B0402040204020203"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46D3EDF9-B570-6BF5-31BE-9EA8794DE13C}"/>
              </a:ext>
            </a:extLst>
          </p:cNvPr>
          <p:cNvSpPr txBox="1"/>
          <p:nvPr/>
        </p:nvSpPr>
        <p:spPr>
          <a:xfrm>
            <a:off x="5513422" y="3760470"/>
            <a:ext cx="1630575" cy="369332"/>
          </a:xfrm>
          <a:prstGeom prst="rect">
            <a:avLst/>
          </a:prstGeom>
          <a:noFill/>
        </p:spPr>
        <p:txBody>
          <a:bodyPr wrap="none" rtlCol="0">
            <a:spAutoFit/>
          </a:bodyPr>
          <a:lstStyle/>
          <a:p>
            <a:pPr algn="l"/>
            <a:r>
              <a:rPr lang="en-US">
                <a:latin typeface="Segoe UI Semilight" panose="020B0402040204020203" pitchFamily="34" charset="0"/>
                <a:cs typeface="Segoe UI Semilight" panose="020B0402040204020203" pitchFamily="34" charset="0"/>
              </a:rPr>
              <a:t>0     -1     0     1</a:t>
            </a:r>
            <a:endParaRPr lang="en-SG">
              <a:latin typeface="Segoe UI Semilight" panose="020B0402040204020203" pitchFamily="34" charset="0"/>
              <a:cs typeface="Segoe UI Semilight" panose="020B0402040204020203" pitchFamily="34" charset="0"/>
            </a:endParaRPr>
          </a:p>
        </p:txBody>
      </p:sp>
      <p:grpSp>
        <p:nvGrpSpPr>
          <p:cNvPr id="45" name="Group 44">
            <a:extLst>
              <a:ext uri="{FF2B5EF4-FFF2-40B4-BE49-F238E27FC236}">
                <a16:creationId xmlns:a16="http://schemas.microsoft.com/office/drawing/2014/main" id="{BE1BAB2F-D8C3-DB6F-A964-BB47600684DA}"/>
              </a:ext>
            </a:extLst>
          </p:cNvPr>
          <p:cNvGrpSpPr/>
          <p:nvPr/>
        </p:nvGrpSpPr>
        <p:grpSpPr>
          <a:xfrm>
            <a:off x="551660" y="6275599"/>
            <a:ext cx="8040689" cy="353497"/>
            <a:chOff x="551656" y="6275595"/>
            <a:chExt cx="8040689" cy="353497"/>
          </a:xfrm>
        </p:grpSpPr>
        <p:sp>
          <p:nvSpPr>
            <p:cNvPr id="46" name="TextBox 2">
              <a:extLst>
                <a:ext uri="{FF2B5EF4-FFF2-40B4-BE49-F238E27FC236}">
                  <a16:creationId xmlns:a16="http://schemas.microsoft.com/office/drawing/2014/main" id="{6BE0B4F8-DF1C-2CD0-07D4-EDB8E5AA6F9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47" name="Straight Connector 46">
              <a:extLst>
                <a:ext uri="{FF2B5EF4-FFF2-40B4-BE49-F238E27FC236}">
                  <a16:creationId xmlns:a16="http://schemas.microsoft.com/office/drawing/2014/main" id="{3FC0827D-1BC7-B2A4-5ACC-0F65BFDCB427}"/>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0AC096-4B16-03D5-5A46-5C6FBDC98442}"/>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TextBox 5">
              <a:extLst>
                <a:ext uri="{FF2B5EF4-FFF2-40B4-BE49-F238E27FC236}">
                  <a16:creationId xmlns:a16="http://schemas.microsoft.com/office/drawing/2014/main" id="{6DBBA934-79E1-B345-FDE5-65A703B1262E}"/>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50" name="Straight Connector 49">
              <a:extLst>
                <a:ext uri="{FF2B5EF4-FFF2-40B4-BE49-F238E27FC236}">
                  <a16:creationId xmlns:a16="http://schemas.microsoft.com/office/drawing/2014/main" id="{E1C818F3-5A50-A76E-991C-DAD87C2176D3}"/>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7">
              <a:extLst>
                <a:ext uri="{FF2B5EF4-FFF2-40B4-BE49-F238E27FC236}">
                  <a16:creationId xmlns:a16="http://schemas.microsoft.com/office/drawing/2014/main" id="{205E0884-412C-B9C7-2943-84BF9D2650C8}"/>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52" name="Straight Connector 51">
              <a:extLst>
                <a:ext uri="{FF2B5EF4-FFF2-40B4-BE49-F238E27FC236}">
                  <a16:creationId xmlns:a16="http://schemas.microsoft.com/office/drawing/2014/main" id="{17C17869-72FD-7DCE-2AF2-4AFF5D1490C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9">
              <a:extLst>
                <a:ext uri="{FF2B5EF4-FFF2-40B4-BE49-F238E27FC236}">
                  <a16:creationId xmlns:a16="http://schemas.microsoft.com/office/drawing/2014/main" id="{E874FC3D-ECCA-E196-8844-1ADCFC26A9AE}"/>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531096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128D-C3EB-9401-A045-58FF19CA2AEB}"/>
              </a:ext>
            </a:extLst>
          </p:cNvPr>
          <p:cNvSpPr>
            <a:spLocks noGrp="1"/>
          </p:cNvSpPr>
          <p:nvPr>
            <p:ph type="title"/>
          </p:nvPr>
        </p:nvSpPr>
        <p:spPr/>
        <p:txBody>
          <a:bodyPr/>
          <a:lstStyle/>
          <a:p>
            <a:r>
              <a:rPr lang="en-SG"/>
              <a:t>What is the Laplacian?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4531AA-1386-C4AC-BF47-4BC06A2690D3}"/>
                  </a:ext>
                </a:extLst>
              </p:cNvPr>
              <p:cNvSpPr txBox="1"/>
              <p:nvPr/>
            </p:nvSpPr>
            <p:spPr>
              <a:xfrm>
                <a:off x="2254469" y="1584064"/>
                <a:ext cx="4635062" cy="668388"/>
              </a:xfrm>
              <a:prstGeom prst="rect">
                <a:avLst/>
              </a:prstGeom>
              <a:noFill/>
            </p:spPr>
            <p:txBody>
              <a:bodyPr wrap="square" rtlCol="0">
                <a:spAutoFit/>
              </a:bodyPr>
              <a:lstStyle/>
              <a:p>
                <a:pPr algn="l"/>
                <a14:m>
                  <m:oMath xmlns:m="http://schemas.openxmlformats.org/officeDocument/2006/math">
                    <m:f>
                      <m:fPr>
                        <m:ctrlPr>
                          <a:rPr lang="en-SG" sz="2400" i="1" smtClean="0">
                            <a:latin typeface="Cambria Math" panose="02040503050406030204" pitchFamily="18" charset="0"/>
                            <a:cs typeface="Segoe UI Semilight" panose="020B0402040204020203" pitchFamily="34" charset="0"/>
                          </a:rPr>
                        </m:ctrlPr>
                      </m:fPr>
                      <m:num>
                        <m:sSup>
                          <m:sSupPr>
                            <m:ctrlPr>
                              <a:rPr lang="en-SG" sz="2400" i="1" smtClean="0">
                                <a:latin typeface="Cambria Math" panose="02040503050406030204" pitchFamily="18" charset="0"/>
                                <a:cs typeface="Segoe UI Semilight" panose="020B0402040204020203" pitchFamily="34" charset="0"/>
                              </a:rPr>
                            </m:ctrlPr>
                          </m:sSupPr>
                          <m:e>
                            <m:r>
                              <a:rPr lang="en-SG" sz="2400" b="0" i="1" smtClean="0">
                                <a:latin typeface="Cambria Math" panose="02040503050406030204" pitchFamily="18" charset="0"/>
                                <a:cs typeface="Segoe UI Semilight" panose="020B0402040204020203" pitchFamily="34" charset="0"/>
                              </a:rPr>
                              <m:t>𝑑</m:t>
                            </m:r>
                          </m:e>
                          <m:sup>
                            <m:r>
                              <a:rPr lang="en-SG" sz="2400" b="0" i="1" smtClean="0">
                                <a:latin typeface="Cambria Math" panose="02040503050406030204" pitchFamily="18" charset="0"/>
                                <a:cs typeface="Segoe UI Semilight" panose="020B0402040204020203" pitchFamily="34" charset="0"/>
                              </a:rPr>
                              <m:t>2</m:t>
                            </m:r>
                          </m:sup>
                        </m:sSup>
                      </m:num>
                      <m:den>
                        <m:sSup>
                          <m:sSupPr>
                            <m:ctrlPr>
                              <a:rPr lang="en-SG" sz="2400" i="1" smtClean="0">
                                <a:latin typeface="Cambria Math" panose="02040503050406030204" pitchFamily="18" charset="0"/>
                                <a:cs typeface="Segoe UI Semilight" panose="020B0402040204020203" pitchFamily="34" charset="0"/>
                              </a:rPr>
                            </m:ctrlPr>
                          </m:sSupPr>
                          <m:e>
                            <m:r>
                              <a:rPr lang="en-SG" sz="2400" b="0" i="1" smtClean="0">
                                <a:latin typeface="Cambria Math" panose="02040503050406030204" pitchFamily="18" charset="0"/>
                                <a:cs typeface="Segoe UI Semilight" panose="020B0402040204020203" pitchFamily="34" charset="0"/>
                              </a:rPr>
                              <m:t>𝑑𝑥</m:t>
                            </m:r>
                          </m:e>
                          <m:sup>
                            <m:r>
                              <a:rPr lang="en-SG" sz="2400" b="0" i="1" smtClean="0">
                                <a:latin typeface="Cambria Math" panose="02040503050406030204" pitchFamily="18" charset="0"/>
                                <a:cs typeface="Segoe UI Semilight" panose="020B0402040204020203" pitchFamily="34" charset="0"/>
                              </a:rPr>
                              <m:t>2</m:t>
                            </m:r>
                          </m:sup>
                        </m:sSup>
                      </m:den>
                    </m:f>
                  </m:oMath>
                </a14:m>
                <a:r>
                  <a:rPr lang="en-SG" sz="2400" i="1">
                    <a:latin typeface="Segoe UI Semilight" panose="020B0402040204020203" pitchFamily="34" charset="0"/>
                    <a:cs typeface="Segoe UI Semilight" panose="020B0402040204020203" pitchFamily="34" charset="0"/>
                  </a:rPr>
                  <a:t> -&gt; Second derivative operator</a:t>
                </a:r>
              </a:p>
            </p:txBody>
          </p:sp>
        </mc:Choice>
        <mc:Fallback xmlns="">
          <p:sp>
            <p:nvSpPr>
              <p:cNvPr id="5" name="TextBox 4">
                <a:extLst>
                  <a:ext uri="{FF2B5EF4-FFF2-40B4-BE49-F238E27FC236}">
                    <a16:creationId xmlns:a16="http://schemas.microsoft.com/office/drawing/2014/main" id="{244531AA-1386-C4AC-BF47-4BC06A2690D3}"/>
                  </a:ext>
                </a:extLst>
              </p:cNvPr>
              <p:cNvSpPr txBox="1">
                <a:spLocks noRot="1" noChangeAspect="1" noMove="1" noResize="1" noEditPoints="1" noAdjustHandles="1" noChangeArrowheads="1" noChangeShapeType="1" noTextEdit="1"/>
              </p:cNvSpPr>
              <p:nvPr/>
            </p:nvSpPr>
            <p:spPr>
              <a:xfrm>
                <a:off x="2254469" y="1584064"/>
                <a:ext cx="4635062" cy="668388"/>
              </a:xfrm>
              <a:prstGeom prst="rect">
                <a:avLst/>
              </a:prstGeom>
              <a:blipFill>
                <a:blip r:embed="rId2"/>
                <a:stretch>
                  <a:fillRect b="-8257"/>
                </a:stretch>
              </a:blipFill>
            </p:spPr>
            <p:txBody>
              <a:bodyPr/>
              <a:lstStyle/>
              <a:p>
                <a:r>
                  <a:rPr lang="en-SG">
                    <a:noFill/>
                  </a:rPr>
                  <a:t> </a:t>
                </a:r>
              </a:p>
            </p:txBody>
          </p:sp>
        </mc:Fallback>
      </mc:AlternateContent>
      <p:pic>
        <p:nvPicPr>
          <p:cNvPr id="6146" name="Picture 2" descr="A vector field with diverging vectors, a vector field with converging vectors, and a vector field with parallel vectors that neither diverge nor converge">
            <a:extLst>
              <a:ext uri="{FF2B5EF4-FFF2-40B4-BE49-F238E27FC236}">
                <a16:creationId xmlns:a16="http://schemas.microsoft.com/office/drawing/2014/main" id="{E3FAFB1D-9F24-E2EA-A587-7890A9C5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469" y="3471391"/>
            <a:ext cx="4762500" cy="26193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A6878F-073F-1254-7687-37E0E96A7D86}"/>
                  </a:ext>
                </a:extLst>
              </p:cNvPr>
              <p:cNvSpPr txBox="1"/>
              <p:nvPr/>
            </p:nvSpPr>
            <p:spPr>
              <a:xfrm>
                <a:off x="1239729" y="2724961"/>
                <a:ext cx="6664542" cy="369332"/>
              </a:xfrm>
              <a:prstGeom prst="rect">
                <a:avLst/>
              </a:prstGeom>
              <a:noFill/>
            </p:spPr>
            <p:txBody>
              <a:bodyPr wrap="square" rtlCol="0">
                <a:spAutoFit/>
              </a:bodyPr>
              <a:lstStyle/>
              <a:p>
                <a:pPr algn="l"/>
                <a14:m>
                  <m:oMath xmlns:m="http://schemas.openxmlformats.org/officeDocument/2006/math">
                    <m:r>
                      <a:rPr lang="en-SG" b="0" i="1" smtClean="0">
                        <a:latin typeface="Cambria Math" panose="02040503050406030204" pitchFamily="18" charset="0"/>
                        <a:cs typeface="Segoe UI Semilight" panose="020B0402040204020203" pitchFamily="34" charset="0"/>
                      </a:rPr>
                      <m:t>𝐿</m:t>
                    </m:r>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𝐷</m:t>
                    </m:r>
                    <m:r>
                      <a:rPr lang="en-SG" b="0" i="1" smtClean="0">
                        <a:latin typeface="Cambria Math" panose="02040503050406030204" pitchFamily="18" charset="0"/>
                        <a:cs typeface="Segoe UI Semilight" panose="020B0402040204020203" pitchFamily="34" charset="0"/>
                      </a:rPr>
                      <m:t>−</m:t>
                    </m:r>
                    <m:r>
                      <a:rPr lang="en-SG" b="0" i="1" smtClean="0">
                        <a:latin typeface="Cambria Math" panose="02040503050406030204" pitchFamily="18" charset="0"/>
                        <a:cs typeface="Segoe UI Semilight" panose="020B0402040204020203" pitchFamily="34" charset="0"/>
                      </a:rPr>
                      <m:t>𝐴</m:t>
                    </m:r>
                  </m:oMath>
                </a14:m>
                <a:r>
                  <a:rPr lang="en-SG" i="1">
                    <a:latin typeface="Segoe UI Semilight" panose="020B0402040204020203" pitchFamily="34" charset="0"/>
                    <a:cs typeface="Segoe UI Semilight" panose="020B0402040204020203" pitchFamily="34" charset="0"/>
                  </a:rPr>
                  <a:t> -&gt; Difference of Degree Matrix and Adjacency matrix</a:t>
                </a:r>
              </a:p>
            </p:txBody>
          </p:sp>
        </mc:Choice>
        <mc:Fallback xmlns="">
          <p:sp>
            <p:nvSpPr>
              <p:cNvPr id="3" name="TextBox 2">
                <a:extLst>
                  <a:ext uri="{FF2B5EF4-FFF2-40B4-BE49-F238E27FC236}">
                    <a16:creationId xmlns:a16="http://schemas.microsoft.com/office/drawing/2014/main" id="{10A6878F-073F-1254-7687-37E0E96A7D86}"/>
                  </a:ext>
                </a:extLst>
              </p:cNvPr>
              <p:cNvSpPr txBox="1">
                <a:spLocks noRot="1" noChangeAspect="1" noMove="1" noResize="1" noEditPoints="1" noAdjustHandles="1" noChangeArrowheads="1" noChangeShapeType="1" noTextEdit="1"/>
              </p:cNvSpPr>
              <p:nvPr/>
            </p:nvSpPr>
            <p:spPr>
              <a:xfrm>
                <a:off x="1239729" y="2724961"/>
                <a:ext cx="6664542" cy="369332"/>
              </a:xfrm>
              <a:prstGeom prst="rect">
                <a:avLst/>
              </a:prstGeom>
              <a:blipFill>
                <a:blip r:embed="rId4"/>
                <a:stretch>
                  <a:fillRect t="-6557" b="-26230"/>
                </a:stretch>
              </a:blipFill>
            </p:spPr>
            <p:txBody>
              <a:bodyPr/>
              <a:lstStyle/>
              <a:p>
                <a:r>
                  <a:rPr lang="en-SG">
                    <a:noFill/>
                  </a:rPr>
                  <a:t> </a:t>
                </a:r>
              </a:p>
            </p:txBody>
          </p:sp>
        </mc:Fallback>
      </mc:AlternateContent>
      <p:grpSp>
        <p:nvGrpSpPr>
          <p:cNvPr id="4" name="Group 3">
            <a:extLst>
              <a:ext uri="{FF2B5EF4-FFF2-40B4-BE49-F238E27FC236}">
                <a16:creationId xmlns:a16="http://schemas.microsoft.com/office/drawing/2014/main" id="{2B7858FD-C90A-2FEE-B8E6-D79991AC4A97}"/>
              </a:ext>
            </a:extLst>
          </p:cNvPr>
          <p:cNvGrpSpPr/>
          <p:nvPr/>
        </p:nvGrpSpPr>
        <p:grpSpPr>
          <a:xfrm>
            <a:off x="551660" y="6275599"/>
            <a:ext cx="8040689" cy="353497"/>
            <a:chOff x="551656" y="6275595"/>
            <a:chExt cx="8040689" cy="353497"/>
          </a:xfrm>
        </p:grpSpPr>
        <p:sp>
          <p:nvSpPr>
            <p:cNvPr id="6" name="TextBox 2">
              <a:extLst>
                <a:ext uri="{FF2B5EF4-FFF2-40B4-BE49-F238E27FC236}">
                  <a16:creationId xmlns:a16="http://schemas.microsoft.com/office/drawing/2014/main" id="{F1F8587E-B6EE-F48A-4739-92FC326393DE}"/>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7" name="Straight Connector 6">
              <a:extLst>
                <a:ext uri="{FF2B5EF4-FFF2-40B4-BE49-F238E27FC236}">
                  <a16:creationId xmlns:a16="http://schemas.microsoft.com/office/drawing/2014/main" id="{EBF332A1-F705-BC2D-CBDF-3D3FBC752C1A}"/>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DA083-5693-CA82-8D85-647BE500B6E2}"/>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9C2D976A-58D8-2768-D25C-5868911E4126}"/>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0" name="Straight Connector 9">
              <a:extLst>
                <a:ext uri="{FF2B5EF4-FFF2-40B4-BE49-F238E27FC236}">
                  <a16:creationId xmlns:a16="http://schemas.microsoft.com/office/drawing/2014/main" id="{7CD25BD9-25C8-B410-9CC3-EF92EDC40590}"/>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7">
              <a:extLst>
                <a:ext uri="{FF2B5EF4-FFF2-40B4-BE49-F238E27FC236}">
                  <a16:creationId xmlns:a16="http://schemas.microsoft.com/office/drawing/2014/main" id="{D66D4732-173B-274D-83DE-1A2C628473D4}"/>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2" name="Straight Connector 11">
              <a:extLst>
                <a:ext uri="{FF2B5EF4-FFF2-40B4-BE49-F238E27FC236}">
                  <a16:creationId xmlns:a16="http://schemas.microsoft.com/office/drawing/2014/main" id="{81214507-0015-1996-22A5-05A1015E9FAD}"/>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AB985290-A8D9-F4ED-692E-6C3F923542A3}"/>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83610881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A8E62-D8B3-4570-6209-4AE316251022}"/>
              </a:ext>
            </a:extLst>
          </p:cNvPr>
          <p:cNvSpPr>
            <a:spLocks noGrp="1"/>
          </p:cNvSpPr>
          <p:nvPr>
            <p:ph type="title"/>
          </p:nvPr>
        </p:nvSpPr>
        <p:spPr/>
        <p:txBody>
          <a:bodyPr/>
          <a:lstStyle/>
          <a:p>
            <a:r>
              <a:rPr lang="en-SG"/>
              <a:t>Graph Laplacian</a:t>
            </a:r>
          </a:p>
        </p:txBody>
      </p:sp>
      <p:pic>
        <p:nvPicPr>
          <p:cNvPr id="5" name="Picture 4">
            <a:extLst>
              <a:ext uri="{FF2B5EF4-FFF2-40B4-BE49-F238E27FC236}">
                <a16:creationId xmlns:a16="http://schemas.microsoft.com/office/drawing/2014/main" id="{7A573F69-F5F3-622E-FC2C-F98E42D44DE1}"/>
              </a:ext>
            </a:extLst>
          </p:cNvPr>
          <p:cNvPicPr>
            <a:picLocks noChangeAspect="1"/>
          </p:cNvPicPr>
          <p:nvPr/>
        </p:nvPicPr>
        <p:blipFill>
          <a:blip r:embed="rId2"/>
          <a:stretch>
            <a:fillRect/>
          </a:stretch>
        </p:blipFill>
        <p:spPr>
          <a:xfrm>
            <a:off x="3095155" y="3401686"/>
            <a:ext cx="2953689" cy="2793742"/>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770E45F-2377-6664-8EF5-77FEBB375037}"/>
                  </a:ext>
                </a:extLst>
              </p:cNvPr>
              <p:cNvSpPr txBox="1"/>
              <p:nvPr/>
            </p:nvSpPr>
            <p:spPr>
              <a:xfrm flipH="1">
                <a:off x="1468818" y="2176855"/>
                <a:ext cx="6206362" cy="369332"/>
              </a:xfrm>
              <a:prstGeom prst="rect">
                <a:avLst/>
              </a:prstGeom>
              <a:noFill/>
            </p:spPr>
            <p:txBody>
              <a:bodyPr wrap="square" lIns="0" tIns="0" rIns="0" bIns="0" rtlCol="0">
                <a:spAutoFit/>
              </a:bodyPr>
              <a:lstStyle/>
              <a:p>
                <a14:m>
                  <m:oMath xmlns:m="http://schemas.openxmlformats.org/officeDocument/2006/math">
                    <m:r>
                      <a:rPr lang="en-SG" sz="2400" b="0" i="1" smtClean="0">
                        <a:latin typeface="Cambria Math" panose="02040503050406030204" pitchFamily="18" charset="0"/>
                        <a:cs typeface="Segoe UI Semilight" panose="020B0402040204020203" pitchFamily="34" charset="0"/>
                      </a:rPr>
                      <m:t>(</m:t>
                    </m:r>
                    <m:r>
                      <a:rPr lang="en-SG" sz="2400" b="0" i="1" smtClean="0">
                        <a:latin typeface="Cambria Math" panose="02040503050406030204" pitchFamily="18" charset="0"/>
                        <a:cs typeface="Segoe UI Semilight" panose="020B0402040204020203" pitchFamily="34" charset="0"/>
                      </a:rPr>
                      <m:t>𝐿𝑓</m:t>
                    </m:r>
                    <m:r>
                      <a:rPr lang="en-SG" sz="2400" b="0" i="1" smtClean="0">
                        <a:latin typeface="Cambria Math" panose="02040503050406030204" pitchFamily="18" charset="0"/>
                        <a:cs typeface="Segoe UI Semilight" panose="020B0402040204020203" pitchFamily="34" charset="0"/>
                      </a:rPr>
                      <m:t>)(</m:t>
                    </m:r>
                    <m:r>
                      <a:rPr lang="en-SG" sz="2400" b="0" i="1" smtClean="0">
                        <a:latin typeface="Cambria Math" panose="02040503050406030204" pitchFamily="18" charset="0"/>
                        <a:cs typeface="Segoe UI Semilight" panose="020B0402040204020203" pitchFamily="34" charset="0"/>
                      </a:rPr>
                      <m:t>𝑖</m:t>
                    </m:r>
                    <m:r>
                      <a:rPr lang="en-SG" sz="2400" b="0" i="1" smtClean="0">
                        <a:latin typeface="Cambria Math" panose="02040503050406030204" pitchFamily="18" charset="0"/>
                        <a:cs typeface="Segoe UI Semilight" panose="020B0402040204020203" pitchFamily="34" charset="0"/>
                      </a:rPr>
                      <m:t>)=</m:t>
                    </m:r>
                    <m:r>
                      <a:rPr lang="en-SG" sz="2400" b="0" i="1" smtClean="0">
                        <a:latin typeface="Cambria Math" panose="02040503050406030204" pitchFamily="18" charset="0"/>
                        <a:cs typeface="Segoe UI Semilight" panose="020B0402040204020203" pitchFamily="34" charset="0"/>
                      </a:rPr>
                      <m:t>4</m:t>
                    </m:r>
                    <m:r>
                      <a:rPr lang="en-SG" sz="2400" b="0" i="1" smtClean="0">
                        <a:latin typeface="Cambria Math" panose="02040503050406030204" pitchFamily="18" charset="0"/>
                        <a:cs typeface="Segoe UI Semilight" panose="020B0402040204020203" pitchFamily="34" charset="0"/>
                      </a:rPr>
                      <m:t>𝑓</m:t>
                    </m:r>
                    <m:d>
                      <m:dPr>
                        <m:ctrlPr>
                          <a:rPr lang="en-SG" sz="2400" b="0" i="1" smtClean="0">
                            <a:latin typeface="Cambria Math" panose="02040503050406030204" pitchFamily="18" charset="0"/>
                            <a:cs typeface="Segoe UI Semilight" panose="020B0402040204020203" pitchFamily="34" charset="0"/>
                          </a:rPr>
                        </m:ctrlPr>
                      </m:dPr>
                      <m:e>
                        <m:r>
                          <a:rPr lang="en-SG" sz="2400" b="0" i="1" smtClean="0">
                            <a:latin typeface="Cambria Math" panose="02040503050406030204" pitchFamily="18" charset="0"/>
                            <a:cs typeface="Segoe UI Semilight" panose="020B0402040204020203" pitchFamily="34" charset="0"/>
                          </a:rPr>
                          <m:t>𝑖</m:t>
                        </m:r>
                      </m:e>
                    </m:d>
                    <m:r>
                      <a:rPr lang="en-SG" sz="2400" b="0" i="1" smtClean="0">
                        <a:latin typeface="Cambria Math" panose="02040503050406030204" pitchFamily="18" charset="0"/>
                        <a:cs typeface="Segoe UI Semilight" panose="020B0402040204020203" pitchFamily="34" charset="0"/>
                      </a:rPr>
                      <m:t>−</m:t>
                    </m:r>
                    <m:r>
                      <a:rPr lang="en-SG" sz="2400" b="0" i="1" smtClean="0">
                        <a:latin typeface="Cambria Math" panose="02040503050406030204" pitchFamily="18" charset="0"/>
                        <a:cs typeface="Segoe UI Semilight" panose="020B0402040204020203" pitchFamily="34" charset="0"/>
                      </a:rPr>
                      <m:t>𝑓</m:t>
                    </m:r>
                    <m:r>
                      <a:rPr lang="en-SG" sz="2400" b="0" i="1" smtClean="0">
                        <a:latin typeface="Cambria Math" panose="02040503050406030204" pitchFamily="18" charset="0"/>
                        <a:cs typeface="Segoe UI Semilight" panose="020B0402040204020203" pitchFamily="34" charset="0"/>
                      </a:rPr>
                      <m:t>(</m:t>
                    </m:r>
                    <m:sSub>
                      <m:sSubPr>
                        <m:ctrlPr>
                          <a:rPr lang="en-SG" sz="2400" b="0" i="1" smtClean="0">
                            <a:latin typeface="Cambria Math" panose="02040503050406030204" pitchFamily="18" charset="0"/>
                            <a:cs typeface="Segoe UI Semilight" panose="020B0402040204020203" pitchFamily="34" charset="0"/>
                          </a:rPr>
                        </m:ctrlPr>
                      </m:sSubPr>
                      <m:e>
                        <m:r>
                          <a:rPr lang="en-SG" sz="2400" b="0" i="1" smtClean="0">
                            <a:latin typeface="Cambria Math" panose="02040503050406030204" pitchFamily="18" charset="0"/>
                            <a:cs typeface="Segoe UI Semilight" panose="020B0402040204020203" pitchFamily="34" charset="0"/>
                          </a:rPr>
                          <m:t>𝑗</m:t>
                        </m:r>
                      </m:e>
                      <m:sub>
                        <m:r>
                          <a:rPr lang="en-SG" sz="2400" b="0" i="1" smtClean="0">
                            <a:latin typeface="Cambria Math" panose="02040503050406030204" pitchFamily="18" charset="0"/>
                            <a:cs typeface="Segoe UI Semilight" panose="020B0402040204020203" pitchFamily="34" charset="0"/>
                          </a:rPr>
                          <m:t>1</m:t>
                        </m:r>
                      </m:sub>
                    </m:sSub>
                    <m:r>
                      <a:rPr lang="en-SG" sz="2400" i="1">
                        <a:latin typeface="Cambria Math" panose="02040503050406030204" pitchFamily="18" charset="0"/>
                        <a:cs typeface="Segoe UI Semilight" panose="020B0402040204020203" pitchFamily="34" charset="0"/>
                      </a:rPr>
                      <m:t>)−</m:t>
                    </m:r>
                    <m:r>
                      <a:rPr lang="en-SG" sz="2400" i="1">
                        <a:latin typeface="Cambria Math" panose="02040503050406030204" pitchFamily="18" charset="0"/>
                        <a:cs typeface="Segoe UI Semilight" panose="020B0402040204020203" pitchFamily="34" charset="0"/>
                      </a:rPr>
                      <m:t>𝑓</m:t>
                    </m:r>
                    <m:r>
                      <a:rPr lang="en-SG" sz="2400" i="1">
                        <a:latin typeface="Cambria Math" panose="02040503050406030204" pitchFamily="18" charset="0"/>
                        <a:cs typeface="Segoe UI Semilight" panose="020B0402040204020203" pitchFamily="34" charset="0"/>
                      </a:rPr>
                      <m:t>(</m:t>
                    </m:r>
                    <m:sSub>
                      <m:sSubPr>
                        <m:ctrlPr>
                          <a:rPr lang="en-SG" sz="2400" i="1">
                            <a:latin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cs typeface="Segoe UI Semilight" panose="020B0402040204020203" pitchFamily="34" charset="0"/>
                          </a:rPr>
                          <m:t>𝑗</m:t>
                        </m:r>
                      </m:e>
                      <m:sub>
                        <m:r>
                          <a:rPr lang="en-SG" sz="2400" b="0" i="1" smtClean="0">
                            <a:latin typeface="Cambria Math" panose="02040503050406030204" pitchFamily="18" charset="0"/>
                            <a:cs typeface="Segoe UI Semilight" panose="020B0402040204020203" pitchFamily="34" charset="0"/>
                          </a:rPr>
                          <m:t>2</m:t>
                        </m:r>
                      </m:sub>
                    </m:sSub>
                    <m:r>
                      <a:rPr lang="en-SG" sz="2400" i="1">
                        <a:latin typeface="Cambria Math" panose="02040503050406030204" pitchFamily="18" charset="0"/>
                        <a:cs typeface="Segoe UI Semilight" panose="020B0402040204020203" pitchFamily="34" charset="0"/>
                      </a:rPr>
                      <m:t>)</m:t>
                    </m:r>
                  </m:oMath>
                </a14:m>
                <a:r>
                  <a:rPr lang="en-SG" sz="2400">
                    <a:cs typeface="Segoe UI Semilight" panose="020B0402040204020203" pitchFamily="34" charset="0"/>
                  </a:rPr>
                  <a:t> </a:t>
                </a:r>
                <a14:m>
                  <m:oMath xmlns:m="http://schemas.openxmlformats.org/officeDocument/2006/math">
                    <m:r>
                      <a:rPr lang="en-SG" sz="2400" i="1">
                        <a:latin typeface="Cambria Math" panose="02040503050406030204" pitchFamily="18" charset="0"/>
                        <a:cs typeface="Segoe UI Semilight" panose="020B0402040204020203" pitchFamily="34" charset="0"/>
                      </a:rPr>
                      <m:t>−</m:t>
                    </m:r>
                    <m:r>
                      <a:rPr lang="en-SG" sz="2400" i="1">
                        <a:latin typeface="Cambria Math" panose="02040503050406030204" pitchFamily="18" charset="0"/>
                        <a:cs typeface="Segoe UI Semilight" panose="020B0402040204020203" pitchFamily="34" charset="0"/>
                      </a:rPr>
                      <m:t>𝑓</m:t>
                    </m:r>
                    <m:r>
                      <a:rPr lang="en-SG" sz="2400" i="1">
                        <a:latin typeface="Cambria Math" panose="02040503050406030204" pitchFamily="18" charset="0"/>
                        <a:cs typeface="Segoe UI Semilight" panose="020B0402040204020203" pitchFamily="34" charset="0"/>
                      </a:rPr>
                      <m:t>(</m:t>
                    </m:r>
                    <m:sSub>
                      <m:sSubPr>
                        <m:ctrlPr>
                          <a:rPr lang="en-SG" sz="2400" i="1">
                            <a:latin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cs typeface="Segoe UI Semilight" panose="020B0402040204020203" pitchFamily="34" charset="0"/>
                          </a:rPr>
                          <m:t>𝑗</m:t>
                        </m:r>
                      </m:e>
                      <m:sub>
                        <m:r>
                          <a:rPr lang="en-SG" sz="2400" b="0" i="1" smtClean="0">
                            <a:latin typeface="Cambria Math" panose="02040503050406030204" pitchFamily="18" charset="0"/>
                            <a:cs typeface="Segoe UI Semilight" panose="020B0402040204020203" pitchFamily="34" charset="0"/>
                          </a:rPr>
                          <m:t>3</m:t>
                        </m:r>
                      </m:sub>
                    </m:sSub>
                    <m:r>
                      <a:rPr lang="en-SG" sz="2400" i="1">
                        <a:latin typeface="Cambria Math" panose="02040503050406030204" pitchFamily="18" charset="0"/>
                        <a:cs typeface="Segoe UI Semilight" panose="020B0402040204020203" pitchFamily="34" charset="0"/>
                      </a:rPr>
                      <m:t>)</m:t>
                    </m:r>
                  </m:oMath>
                </a14:m>
                <a:r>
                  <a:rPr lang="en-SG" sz="2400">
                    <a:cs typeface="Segoe UI Semilight" panose="020B0402040204020203" pitchFamily="34" charset="0"/>
                  </a:rPr>
                  <a:t> </a:t>
                </a:r>
                <a14:m>
                  <m:oMath xmlns:m="http://schemas.openxmlformats.org/officeDocument/2006/math">
                    <m:r>
                      <a:rPr lang="en-SG" sz="2400" i="1">
                        <a:latin typeface="Cambria Math" panose="02040503050406030204" pitchFamily="18" charset="0"/>
                        <a:cs typeface="Segoe UI Semilight" panose="020B0402040204020203" pitchFamily="34" charset="0"/>
                      </a:rPr>
                      <m:t>−</m:t>
                    </m:r>
                    <m:r>
                      <a:rPr lang="en-SG" sz="2400" i="1">
                        <a:latin typeface="Cambria Math" panose="02040503050406030204" pitchFamily="18" charset="0"/>
                        <a:cs typeface="Segoe UI Semilight" panose="020B0402040204020203" pitchFamily="34" charset="0"/>
                      </a:rPr>
                      <m:t>𝑓</m:t>
                    </m:r>
                    <m:r>
                      <a:rPr lang="en-SG" sz="2400" i="1">
                        <a:latin typeface="Cambria Math" panose="02040503050406030204" pitchFamily="18" charset="0"/>
                        <a:cs typeface="Segoe UI Semilight" panose="020B0402040204020203" pitchFamily="34" charset="0"/>
                      </a:rPr>
                      <m:t>(</m:t>
                    </m:r>
                    <m:sSub>
                      <m:sSubPr>
                        <m:ctrlPr>
                          <a:rPr lang="en-SG" sz="2400" i="1">
                            <a:latin typeface="Cambria Math" panose="02040503050406030204" pitchFamily="18" charset="0"/>
                            <a:cs typeface="Segoe UI Semilight" panose="020B0402040204020203" pitchFamily="34" charset="0"/>
                          </a:rPr>
                        </m:ctrlPr>
                      </m:sSubPr>
                      <m:e>
                        <m:r>
                          <a:rPr lang="en-SG" sz="2400" i="1">
                            <a:latin typeface="Cambria Math" panose="02040503050406030204" pitchFamily="18" charset="0"/>
                            <a:cs typeface="Segoe UI Semilight" panose="020B0402040204020203" pitchFamily="34" charset="0"/>
                          </a:rPr>
                          <m:t>𝑗</m:t>
                        </m:r>
                      </m:e>
                      <m:sub>
                        <m:r>
                          <a:rPr lang="en-SG" sz="2400" b="0" i="1" smtClean="0">
                            <a:latin typeface="Cambria Math" panose="02040503050406030204" pitchFamily="18" charset="0"/>
                            <a:cs typeface="Segoe UI Semilight" panose="020B0402040204020203" pitchFamily="34" charset="0"/>
                          </a:rPr>
                          <m:t>4</m:t>
                        </m:r>
                      </m:sub>
                    </m:sSub>
                    <m:r>
                      <a:rPr lang="en-SG" sz="2400" i="1">
                        <a:latin typeface="Cambria Math" panose="02040503050406030204" pitchFamily="18" charset="0"/>
                        <a:cs typeface="Segoe UI Semilight" panose="020B0402040204020203" pitchFamily="34" charset="0"/>
                      </a:rPr>
                      <m:t>)</m:t>
                    </m:r>
                  </m:oMath>
                </a14:m>
                <a:endParaRPr lang="en-SG" sz="2400" i="1">
                  <a:latin typeface="Segoe UI Semilight" panose="020B0402040204020203" pitchFamily="34" charset="0"/>
                  <a:cs typeface="Segoe UI Semilight" panose="020B0402040204020203" pitchFamily="34" charset="0"/>
                </a:endParaRPr>
              </a:p>
            </p:txBody>
          </p:sp>
        </mc:Choice>
        <mc:Fallback>
          <p:sp>
            <p:nvSpPr>
              <p:cNvPr id="7" name="TextBox 6">
                <a:extLst>
                  <a:ext uri="{FF2B5EF4-FFF2-40B4-BE49-F238E27FC236}">
                    <a16:creationId xmlns:a16="http://schemas.microsoft.com/office/drawing/2014/main" id="{A770E45F-2377-6664-8EF5-77FEBB375037}"/>
                  </a:ext>
                </a:extLst>
              </p:cNvPr>
              <p:cNvSpPr txBox="1">
                <a:spLocks noRot="1" noChangeAspect="1" noMove="1" noResize="1" noEditPoints="1" noAdjustHandles="1" noChangeArrowheads="1" noChangeShapeType="1" noTextEdit="1"/>
              </p:cNvSpPr>
              <p:nvPr/>
            </p:nvSpPr>
            <p:spPr>
              <a:xfrm flipH="1">
                <a:off x="1468818" y="2176855"/>
                <a:ext cx="6206362" cy="369332"/>
              </a:xfrm>
              <a:prstGeom prst="rect">
                <a:avLst/>
              </a:prstGeom>
              <a:blipFill>
                <a:blip r:embed="rId3"/>
                <a:stretch>
                  <a:fillRect l="-2358" r="-196" b="-37705"/>
                </a:stretch>
              </a:blipFill>
            </p:spPr>
            <p:txBody>
              <a:bodyPr/>
              <a:lstStyle/>
              <a:p>
                <a:r>
                  <a:rPr lang="en-SG">
                    <a:noFill/>
                  </a:rPr>
                  <a:t> </a:t>
                </a:r>
              </a:p>
            </p:txBody>
          </p:sp>
        </mc:Fallback>
      </mc:AlternateContent>
      <p:grpSp>
        <p:nvGrpSpPr>
          <p:cNvPr id="3" name="Group 2">
            <a:extLst>
              <a:ext uri="{FF2B5EF4-FFF2-40B4-BE49-F238E27FC236}">
                <a16:creationId xmlns:a16="http://schemas.microsoft.com/office/drawing/2014/main" id="{607D998D-EDCC-72C5-4FEB-BB47F0375AE1}"/>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93727144-213D-196B-350D-7A840DA75107}"/>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6" name="Straight Connector 5">
              <a:extLst>
                <a:ext uri="{FF2B5EF4-FFF2-40B4-BE49-F238E27FC236}">
                  <a16:creationId xmlns:a16="http://schemas.microsoft.com/office/drawing/2014/main" id="{5CC7C0A2-769E-0E1E-16ED-C948AA0A27D8}"/>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48C2C55-405D-A754-E970-CDE5CAD9AF43}"/>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A1D850C6-DD00-FD21-8E9B-CB7CC5FD0A36}"/>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0" name="Straight Connector 9">
              <a:extLst>
                <a:ext uri="{FF2B5EF4-FFF2-40B4-BE49-F238E27FC236}">
                  <a16:creationId xmlns:a16="http://schemas.microsoft.com/office/drawing/2014/main" id="{DF753A6D-F78D-B169-4682-FD50B3490FAB}"/>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7">
              <a:extLst>
                <a:ext uri="{FF2B5EF4-FFF2-40B4-BE49-F238E27FC236}">
                  <a16:creationId xmlns:a16="http://schemas.microsoft.com/office/drawing/2014/main" id="{20924B49-2D5A-B747-6CA5-1B4014BD543B}"/>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2" name="Straight Connector 11">
              <a:extLst>
                <a:ext uri="{FF2B5EF4-FFF2-40B4-BE49-F238E27FC236}">
                  <a16:creationId xmlns:a16="http://schemas.microsoft.com/office/drawing/2014/main" id="{903F1441-4218-C311-936E-240E202A4E40}"/>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9967F9CA-FEDB-A978-5C73-47A33F45A120}"/>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70148713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DFCB-9D56-4A5D-E438-EF8A2F32B3CE}"/>
              </a:ext>
            </a:extLst>
          </p:cNvPr>
          <p:cNvSpPr>
            <a:spLocks noGrp="1"/>
          </p:cNvSpPr>
          <p:nvPr>
            <p:ph type="title"/>
          </p:nvPr>
        </p:nvSpPr>
        <p:spPr/>
        <p:txBody>
          <a:bodyPr/>
          <a:lstStyle/>
          <a:p>
            <a:r>
              <a:rPr lang="en-SG" b="1"/>
              <a:t>Smoothness</a:t>
            </a:r>
            <a:r>
              <a:rPr lang="en-SG"/>
              <a:t> measurement</a:t>
            </a:r>
          </a:p>
        </p:txBody>
      </p:sp>
      <p:sp>
        <p:nvSpPr>
          <p:cNvPr id="3" name="TextBox 2">
            <a:extLst>
              <a:ext uri="{FF2B5EF4-FFF2-40B4-BE49-F238E27FC236}">
                <a16:creationId xmlns:a16="http://schemas.microsoft.com/office/drawing/2014/main" id="{7DE5A3F4-52B7-66C4-9182-19B5E5A3F544}"/>
              </a:ext>
            </a:extLst>
          </p:cNvPr>
          <p:cNvSpPr txBox="1"/>
          <p:nvPr/>
        </p:nvSpPr>
        <p:spPr>
          <a:xfrm>
            <a:off x="4114800" y="2974427"/>
            <a:ext cx="65" cy="276999"/>
          </a:xfrm>
          <a:prstGeom prst="rect">
            <a:avLst/>
          </a:prstGeom>
          <a:noFill/>
        </p:spPr>
        <p:txBody>
          <a:bodyPr wrap="none" lIns="0" tIns="0" rIns="0" bIns="0" rtlCol="0">
            <a:spAutoFit/>
          </a:bodyPr>
          <a:lstStyle/>
          <a:p>
            <a:endParaRPr lang="en-SG" i="1">
              <a:latin typeface="Segoe UI Semilight" panose="020B0402040204020203" pitchFamily="34" charset="0"/>
              <a:cs typeface="Segoe UI Semilight" panose="020B0402040204020203"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826CC61-74F9-23DE-A4D8-95AF05B7D210}"/>
                  </a:ext>
                </a:extLst>
              </p:cNvPr>
              <p:cNvSpPr txBox="1"/>
              <p:nvPr/>
            </p:nvSpPr>
            <p:spPr>
              <a:xfrm>
                <a:off x="1391802" y="2618778"/>
                <a:ext cx="6360396" cy="1620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3600" b="0" i="1" smtClean="0">
                              <a:latin typeface="Cambria Math" panose="02040503050406030204" pitchFamily="18" charset="0"/>
                              <a:cs typeface="Segoe UI Semilight" panose="020B0402040204020203" pitchFamily="34" charset="0"/>
                            </a:rPr>
                          </m:ctrlPr>
                        </m:sSupPr>
                        <m:e>
                          <m:r>
                            <a:rPr lang="en-SG" sz="3600" b="0" i="1" smtClean="0">
                              <a:latin typeface="Cambria Math" panose="02040503050406030204" pitchFamily="18" charset="0"/>
                              <a:cs typeface="Segoe UI Semilight" panose="020B0402040204020203" pitchFamily="34" charset="0"/>
                            </a:rPr>
                            <m:t>𝑓</m:t>
                          </m:r>
                        </m:e>
                        <m:sup>
                          <m:r>
                            <a:rPr lang="en-SG" sz="3600" b="0" i="1" smtClean="0">
                              <a:latin typeface="Cambria Math" panose="02040503050406030204" pitchFamily="18" charset="0"/>
                              <a:cs typeface="Segoe UI Semilight" panose="020B0402040204020203" pitchFamily="34" charset="0"/>
                            </a:rPr>
                            <m:t>𝑇</m:t>
                          </m:r>
                        </m:sup>
                      </m:sSup>
                      <m:r>
                        <a:rPr lang="en-SG" sz="3600" b="0" i="1" smtClean="0">
                          <a:latin typeface="Cambria Math" panose="02040503050406030204" pitchFamily="18" charset="0"/>
                          <a:cs typeface="Segoe UI Semilight" panose="020B0402040204020203" pitchFamily="34" charset="0"/>
                        </a:rPr>
                        <m:t>𝐿𝑓</m:t>
                      </m:r>
                      <m:r>
                        <a:rPr lang="en-SG" sz="3600" b="0" i="1" smtClean="0">
                          <a:latin typeface="Cambria Math" panose="02040503050406030204" pitchFamily="18" charset="0"/>
                          <a:cs typeface="Segoe UI Semilight" panose="020B0402040204020203" pitchFamily="34" charset="0"/>
                        </a:rPr>
                        <m:t>=</m:t>
                      </m:r>
                      <m:f>
                        <m:fPr>
                          <m:ctrlPr>
                            <a:rPr lang="en-SG" sz="3600" b="0" i="1" smtClean="0">
                              <a:latin typeface="Cambria Math" panose="02040503050406030204" pitchFamily="18" charset="0"/>
                              <a:cs typeface="Segoe UI Semilight" panose="020B0402040204020203" pitchFamily="34" charset="0"/>
                            </a:rPr>
                          </m:ctrlPr>
                        </m:fPr>
                        <m:num>
                          <m:r>
                            <a:rPr lang="en-SG" sz="3600" b="0" i="1" smtClean="0">
                              <a:latin typeface="Cambria Math" panose="02040503050406030204" pitchFamily="18" charset="0"/>
                              <a:cs typeface="Segoe UI Semilight" panose="020B0402040204020203" pitchFamily="34" charset="0"/>
                            </a:rPr>
                            <m:t>1</m:t>
                          </m:r>
                        </m:num>
                        <m:den>
                          <m:r>
                            <a:rPr lang="en-SG" sz="3600" b="0" i="1" smtClean="0">
                              <a:latin typeface="Cambria Math" panose="02040503050406030204" pitchFamily="18" charset="0"/>
                              <a:cs typeface="Segoe UI Semilight" panose="020B0402040204020203" pitchFamily="34" charset="0"/>
                            </a:rPr>
                            <m:t>2</m:t>
                          </m:r>
                        </m:den>
                      </m:f>
                      <m:nary>
                        <m:naryPr>
                          <m:chr m:val="∑"/>
                          <m:ctrlPr>
                            <a:rPr lang="en-SG" sz="3600" b="0" i="1" smtClean="0">
                              <a:latin typeface="Cambria Math" panose="02040503050406030204" pitchFamily="18" charset="0"/>
                              <a:cs typeface="Segoe UI Semilight" panose="020B0402040204020203" pitchFamily="34" charset="0"/>
                            </a:rPr>
                          </m:ctrlPr>
                        </m:naryPr>
                        <m:sub>
                          <m:r>
                            <m:rPr>
                              <m:brk m:alnAt="23"/>
                            </m:rPr>
                            <a:rPr lang="en-SG" sz="3600" b="0" i="1" smtClean="0">
                              <a:latin typeface="Cambria Math" panose="02040503050406030204" pitchFamily="18" charset="0"/>
                              <a:cs typeface="Segoe UI Semilight" panose="020B0402040204020203" pitchFamily="34" charset="0"/>
                            </a:rPr>
                            <m:t>𝑖</m:t>
                          </m:r>
                          <m:r>
                            <a:rPr lang="en-SG" sz="3600" b="0" i="1" smtClean="0">
                              <a:latin typeface="Cambria Math" panose="02040503050406030204" pitchFamily="18" charset="0"/>
                              <a:cs typeface="Segoe UI Semilight" panose="020B0402040204020203" pitchFamily="34" charset="0"/>
                            </a:rPr>
                            <m:t>,</m:t>
                          </m:r>
                          <m:r>
                            <a:rPr lang="en-SG" sz="3600" b="0" i="1" smtClean="0">
                              <a:latin typeface="Cambria Math" panose="02040503050406030204" pitchFamily="18" charset="0"/>
                              <a:cs typeface="Segoe UI Semilight" panose="020B0402040204020203" pitchFamily="34" charset="0"/>
                            </a:rPr>
                            <m:t>𝑗</m:t>
                          </m:r>
                          <m:r>
                            <a:rPr lang="en-SG" sz="3600" b="0" i="1" smtClean="0">
                              <a:latin typeface="Cambria Math" panose="02040503050406030204" pitchFamily="18" charset="0"/>
                              <a:cs typeface="Segoe UI Semilight" panose="020B0402040204020203" pitchFamily="34" charset="0"/>
                            </a:rPr>
                            <m:t>=1</m:t>
                          </m:r>
                        </m:sub>
                        <m:sup>
                          <m:r>
                            <a:rPr lang="en-SG" sz="3600" b="0" i="1" smtClean="0">
                              <a:latin typeface="Cambria Math" panose="02040503050406030204" pitchFamily="18" charset="0"/>
                              <a:cs typeface="Segoe UI Semilight" panose="020B0402040204020203" pitchFamily="34" charset="0"/>
                            </a:rPr>
                            <m:t>𝑁</m:t>
                          </m:r>
                        </m:sup>
                        <m:e>
                          <m:sSub>
                            <m:sSubPr>
                              <m:ctrlPr>
                                <a:rPr lang="en-SG" sz="3600" b="0" i="1" smtClean="0">
                                  <a:latin typeface="Cambria Math" panose="02040503050406030204" pitchFamily="18" charset="0"/>
                                  <a:cs typeface="Segoe UI Semilight" panose="020B0402040204020203" pitchFamily="34" charset="0"/>
                                </a:rPr>
                              </m:ctrlPr>
                            </m:sSubPr>
                            <m:e>
                              <m:r>
                                <a:rPr lang="en-SG" sz="3600" b="0" i="1" smtClean="0">
                                  <a:latin typeface="Cambria Math" panose="02040503050406030204" pitchFamily="18" charset="0"/>
                                  <a:cs typeface="Segoe UI Semilight" panose="020B0402040204020203" pitchFamily="34" charset="0"/>
                                </a:rPr>
                                <m:t>𝐴</m:t>
                              </m:r>
                            </m:e>
                            <m:sub>
                              <m:r>
                                <a:rPr lang="en-SG" sz="3600" b="0" i="1" smtClean="0">
                                  <a:latin typeface="Cambria Math" panose="02040503050406030204" pitchFamily="18" charset="0"/>
                                  <a:cs typeface="Segoe UI Semilight" panose="020B0402040204020203" pitchFamily="34" charset="0"/>
                                </a:rPr>
                                <m:t>𝑖𝑗</m:t>
                              </m:r>
                            </m:sub>
                          </m:sSub>
                          <m:sSup>
                            <m:sSupPr>
                              <m:ctrlPr>
                                <a:rPr lang="en-SG" sz="3600" b="0" i="1" smtClean="0">
                                  <a:latin typeface="Cambria Math" panose="02040503050406030204" pitchFamily="18" charset="0"/>
                                  <a:cs typeface="Segoe UI Semilight" panose="020B0402040204020203" pitchFamily="34" charset="0"/>
                                </a:rPr>
                              </m:ctrlPr>
                            </m:sSupPr>
                            <m:e>
                              <m:r>
                                <a:rPr lang="en-SG" sz="3600" i="1">
                                  <a:latin typeface="Cambria Math" panose="02040503050406030204" pitchFamily="18" charset="0"/>
                                  <a:cs typeface="Segoe UI Semilight" panose="020B0402040204020203" pitchFamily="34" charset="0"/>
                                </a:rPr>
                                <m:t>(</m:t>
                              </m:r>
                              <m:r>
                                <a:rPr lang="en-SG" sz="3600" i="1">
                                  <a:latin typeface="Cambria Math" panose="02040503050406030204" pitchFamily="18" charset="0"/>
                                  <a:cs typeface="Segoe UI Semilight" panose="020B0402040204020203" pitchFamily="34" charset="0"/>
                                </a:rPr>
                                <m:t>𝑓</m:t>
                              </m:r>
                              <m:d>
                                <m:dPr>
                                  <m:ctrlPr>
                                    <a:rPr lang="en-SG" sz="3600" i="1">
                                      <a:latin typeface="Cambria Math" panose="02040503050406030204" pitchFamily="18" charset="0"/>
                                      <a:cs typeface="Segoe UI Semilight" panose="020B0402040204020203" pitchFamily="34" charset="0"/>
                                    </a:rPr>
                                  </m:ctrlPr>
                                </m:dPr>
                                <m:e>
                                  <m:r>
                                    <a:rPr lang="en-SG" sz="3600" i="1">
                                      <a:latin typeface="Cambria Math" panose="02040503050406030204" pitchFamily="18" charset="0"/>
                                      <a:cs typeface="Segoe UI Semilight" panose="020B0402040204020203" pitchFamily="34" charset="0"/>
                                    </a:rPr>
                                    <m:t>𝑖</m:t>
                                  </m:r>
                                </m:e>
                              </m:d>
                              <m:r>
                                <a:rPr lang="en-SG" sz="3600" i="1">
                                  <a:latin typeface="Cambria Math" panose="02040503050406030204" pitchFamily="18" charset="0"/>
                                  <a:cs typeface="Segoe UI Semilight" panose="020B0402040204020203" pitchFamily="34" charset="0"/>
                                </a:rPr>
                                <m:t>−</m:t>
                              </m:r>
                              <m:r>
                                <a:rPr lang="en-SG" sz="3600" i="1">
                                  <a:latin typeface="Cambria Math" panose="02040503050406030204" pitchFamily="18" charset="0"/>
                                  <a:cs typeface="Segoe UI Semilight" panose="020B0402040204020203" pitchFamily="34" charset="0"/>
                                </a:rPr>
                                <m:t>𝑓</m:t>
                              </m:r>
                              <m:d>
                                <m:dPr>
                                  <m:ctrlPr>
                                    <a:rPr lang="en-SG" sz="3600" i="1">
                                      <a:latin typeface="Cambria Math" panose="02040503050406030204" pitchFamily="18" charset="0"/>
                                      <a:cs typeface="Segoe UI Semilight" panose="020B0402040204020203" pitchFamily="34" charset="0"/>
                                    </a:rPr>
                                  </m:ctrlPr>
                                </m:dPr>
                                <m:e>
                                  <m:r>
                                    <a:rPr lang="en-SG" sz="3600" i="1">
                                      <a:latin typeface="Cambria Math" panose="02040503050406030204" pitchFamily="18" charset="0"/>
                                      <a:cs typeface="Segoe UI Semilight" panose="020B0402040204020203" pitchFamily="34" charset="0"/>
                                    </a:rPr>
                                    <m:t>𝑗</m:t>
                                  </m:r>
                                </m:e>
                              </m:d>
                              <m:r>
                                <a:rPr lang="en-SG" sz="3600" i="1">
                                  <a:latin typeface="Cambria Math" panose="02040503050406030204" pitchFamily="18" charset="0"/>
                                  <a:cs typeface="Segoe UI Semilight" panose="020B0402040204020203" pitchFamily="34" charset="0"/>
                                </a:rPr>
                                <m:t>)</m:t>
                              </m:r>
                            </m:e>
                            <m:sup>
                              <m:r>
                                <a:rPr lang="en-SG" sz="3600" b="0" i="1" smtClean="0">
                                  <a:latin typeface="Cambria Math" panose="02040503050406030204" pitchFamily="18" charset="0"/>
                                  <a:cs typeface="Segoe UI Semilight" panose="020B0402040204020203" pitchFamily="34" charset="0"/>
                                </a:rPr>
                                <m:t>2</m:t>
                              </m:r>
                            </m:sup>
                          </m:sSup>
                        </m:e>
                      </m:nary>
                    </m:oMath>
                  </m:oMathPara>
                </a14:m>
                <a:endParaRPr lang="en-SG" sz="3600" i="1" dirty="0">
                  <a:latin typeface="Segoe UI Semilight" panose="020B0402040204020203" pitchFamily="34" charset="0"/>
                  <a:cs typeface="Segoe UI Semilight" panose="020B0402040204020203" pitchFamily="34" charset="0"/>
                </a:endParaRPr>
              </a:p>
            </p:txBody>
          </p:sp>
        </mc:Choice>
        <mc:Fallback>
          <p:sp>
            <p:nvSpPr>
              <p:cNvPr id="4" name="TextBox 3">
                <a:extLst>
                  <a:ext uri="{FF2B5EF4-FFF2-40B4-BE49-F238E27FC236}">
                    <a16:creationId xmlns:a16="http://schemas.microsoft.com/office/drawing/2014/main" id="{2826CC61-74F9-23DE-A4D8-95AF05B7D210}"/>
                  </a:ext>
                </a:extLst>
              </p:cNvPr>
              <p:cNvSpPr txBox="1">
                <a:spLocks noRot="1" noChangeAspect="1" noMove="1" noResize="1" noEditPoints="1" noAdjustHandles="1" noChangeArrowheads="1" noChangeShapeType="1" noTextEdit="1"/>
              </p:cNvSpPr>
              <p:nvPr/>
            </p:nvSpPr>
            <p:spPr>
              <a:xfrm>
                <a:off x="1391802" y="2618778"/>
                <a:ext cx="6360396" cy="1620444"/>
              </a:xfrm>
              <a:prstGeom prst="rect">
                <a:avLst/>
              </a:prstGeom>
              <a:blipFill>
                <a:blip r:embed="rId3"/>
                <a:stretch>
                  <a:fillRect/>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DD64BFC0-AC1B-A653-CDD5-60C56EFD25EA}"/>
              </a:ext>
            </a:extLst>
          </p:cNvPr>
          <p:cNvSpPr txBox="1"/>
          <p:nvPr/>
        </p:nvSpPr>
        <p:spPr>
          <a:xfrm>
            <a:off x="1655379" y="4982646"/>
            <a:ext cx="5833242" cy="369332"/>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Intuitive measure of smoothness along vector of signals f</a:t>
            </a:r>
          </a:p>
        </p:txBody>
      </p:sp>
      <p:grpSp>
        <p:nvGrpSpPr>
          <p:cNvPr id="6" name="Group 5">
            <a:extLst>
              <a:ext uri="{FF2B5EF4-FFF2-40B4-BE49-F238E27FC236}">
                <a16:creationId xmlns:a16="http://schemas.microsoft.com/office/drawing/2014/main" id="{AABB7545-F10F-EF0D-7E20-21828214FFCB}"/>
              </a:ext>
            </a:extLst>
          </p:cNvPr>
          <p:cNvGrpSpPr/>
          <p:nvPr/>
        </p:nvGrpSpPr>
        <p:grpSpPr>
          <a:xfrm>
            <a:off x="551660" y="6275599"/>
            <a:ext cx="8040689" cy="353497"/>
            <a:chOff x="551656" y="6275595"/>
            <a:chExt cx="8040689" cy="353497"/>
          </a:xfrm>
        </p:grpSpPr>
        <p:sp>
          <p:nvSpPr>
            <p:cNvPr id="7" name="TextBox 2">
              <a:extLst>
                <a:ext uri="{FF2B5EF4-FFF2-40B4-BE49-F238E27FC236}">
                  <a16:creationId xmlns:a16="http://schemas.microsoft.com/office/drawing/2014/main" id="{50128A9C-267B-EBBA-958B-F6BE10A65AB3}"/>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8" name="Straight Connector 7">
              <a:extLst>
                <a:ext uri="{FF2B5EF4-FFF2-40B4-BE49-F238E27FC236}">
                  <a16:creationId xmlns:a16="http://schemas.microsoft.com/office/drawing/2014/main" id="{8EE97E42-F284-5772-B94C-F1D3570260EE}"/>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9F33B0-4E89-43D2-5132-76CA77AE1995}"/>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B1CC6F99-0E46-1041-1C04-CCB2FA080636}"/>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1" name="Straight Connector 10">
              <a:extLst>
                <a:ext uri="{FF2B5EF4-FFF2-40B4-BE49-F238E27FC236}">
                  <a16:creationId xmlns:a16="http://schemas.microsoft.com/office/drawing/2014/main" id="{728C50A9-6454-C634-FCC7-447EEFE08FE1}"/>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6D3350CF-5280-B6A8-D2C2-DB91C6B9C819}"/>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22E95368-5A74-98FA-9658-ABF48A65003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5410EAA6-CFE6-58E8-114C-2E80B743FA72}"/>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94470881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DFCB-9D56-4A5D-E438-EF8A2F32B3CE}"/>
              </a:ext>
            </a:extLst>
          </p:cNvPr>
          <p:cNvSpPr>
            <a:spLocks noGrp="1"/>
          </p:cNvSpPr>
          <p:nvPr>
            <p:ph type="title"/>
          </p:nvPr>
        </p:nvSpPr>
        <p:spPr/>
        <p:txBody>
          <a:bodyPr/>
          <a:lstStyle/>
          <a:p>
            <a:r>
              <a:rPr lang="en-SG" b="1" dirty="0"/>
              <a:t>Smoothness</a:t>
            </a:r>
            <a:r>
              <a:rPr lang="en-SG" dirty="0"/>
              <a:t> measurement</a:t>
            </a:r>
          </a:p>
        </p:txBody>
      </p:sp>
      <p:pic>
        <p:nvPicPr>
          <p:cNvPr id="7" name="Picture 6" descr="A group of people on a stage&#10;&#10;Description automatically generated with low confidence">
            <a:extLst>
              <a:ext uri="{FF2B5EF4-FFF2-40B4-BE49-F238E27FC236}">
                <a16:creationId xmlns:a16="http://schemas.microsoft.com/office/drawing/2014/main" id="{C41129E1-3382-2F53-0DBA-2A2ABC0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30" y="1690688"/>
            <a:ext cx="7439339" cy="3925471"/>
          </a:xfrm>
          <a:prstGeom prst="rect">
            <a:avLst/>
          </a:prstGeom>
        </p:spPr>
      </p:pic>
      <p:grpSp>
        <p:nvGrpSpPr>
          <p:cNvPr id="3" name="Group 2">
            <a:extLst>
              <a:ext uri="{FF2B5EF4-FFF2-40B4-BE49-F238E27FC236}">
                <a16:creationId xmlns:a16="http://schemas.microsoft.com/office/drawing/2014/main" id="{96A9A557-70D9-5447-EA5A-02CA326C88FC}"/>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9ADD8728-3074-64E7-BCF2-6A9578D7D362}"/>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FECCD4F1-9E62-0C6E-F892-F7ADBA12B22C}"/>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4999B8-07B9-9244-13CE-5668B660CEF6}"/>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678E07A3-4936-E9CB-E591-D6266182BB00}"/>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9" name="Straight Connector 8">
              <a:extLst>
                <a:ext uri="{FF2B5EF4-FFF2-40B4-BE49-F238E27FC236}">
                  <a16:creationId xmlns:a16="http://schemas.microsoft.com/office/drawing/2014/main" id="{B809BF5D-8AB9-F568-ACD7-AA969D4F55FA}"/>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C7C2E6B3-61F1-3065-8220-EECB2960D87D}"/>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1" name="Straight Connector 10">
              <a:extLst>
                <a:ext uri="{FF2B5EF4-FFF2-40B4-BE49-F238E27FC236}">
                  <a16:creationId xmlns:a16="http://schemas.microsoft.com/office/drawing/2014/main" id="{765E12EA-E7F7-1568-FB91-58EBD86A85EB}"/>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6BF828C5-23FD-CE13-1621-C6518DA19365}"/>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62993848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5F86-0152-93D4-066D-241D54904B9E}"/>
              </a:ext>
            </a:extLst>
          </p:cNvPr>
          <p:cNvSpPr>
            <a:spLocks noGrp="1"/>
          </p:cNvSpPr>
          <p:nvPr>
            <p:ph type="title"/>
          </p:nvPr>
        </p:nvSpPr>
        <p:spPr/>
        <p:txBody>
          <a:bodyPr/>
          <a:lstStyle/>
          <a:p>
            <a:r>
              <a:rPr lang="en-US" dirty="0"/>
              <a:t>Graph </a:t>
            </a:r>
            <a:r>
              <a:rPr lang="en-US"/>
              <a:t>Signals </a:t>
            </a:r>
            <a:r>
              <a:rPr lang="en-US" dirty="0"/>
              <a:t>with </a:t>
            </a:r>
            <a:r>
              <a:rPr lang="en-US"/>
              <a:t>Code</a:t>
            </a:r>
            <a:br>
              <a:rPr lang="en-US"/>
            </a:br>
            <a:r>
              <a:rPr lang="en-US" sz="2800">
                <a:hlinkClick r:id="rId2"/>
              </a:rPr>
              <a:t>https://tinyurl.com/fossasia-fourier</a:t>
            </a:r>
            <a:r>
              <a:rPr lang="en-US" sz="2800"/>
              <a:t> </a:t>
            </a:r>
            <a:endParaRPr lang="en-SG" sz="2800"/>
          </a:p>
        </p:txBody>
      </p:sp>
      <p:pic>
        <p:nvPicPr>
          <p:cNvPr id="1036" name="Picture 12" descr="SciPy and NumPy - Full Stack Python">
            <a:extLst>
              <a:ext uri="{FF2B5EF4-FFF2-40B4-BE49-F238E27FC236}">
                <a16:creationId xmlns:a16="http://schemas.microsoft.com/office/drawing/2014/main" id="{234363E2-35FD-15BE-862D-20890BF46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209" y="2925670"/>
            <a:ext cx="4991582" cy="19832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A11D319-51A6-D1C9-5C3F-A662A9387FE9}"/>
              </a:ext>
            </a:extLst>
          </p:cNvPr>
          <p:cNvGrpSpPr/>
          <p:nvPr/>
        </p:nvGrpSpPr>
        <p:grpSpPr>
          <a:xfrm>
            <a:off x="551660" y="6275599"/>
            <a:ext cx="8040689" cy="353497"/>
            <a:chOff x="551656" y="6275595"/>
            <a:chExt cx="8040689" cy="353497"/>
          </a:xfrm>
        </p:grpSpPr>
        <p:sp>
          <p:nvSpPr>
            <p:cNvPr id="4" name="TextBox 2">
              <a:extLst>
                <a:ext uri="{FF2B5EF4-FFF2-40B4-BE49-F238E27FC236}">
                  <a16:creationId xmlns:a16="http://schemas.microsoft.com/office/drawing/2014/main" id="{6E031E4F-A1BE-D07A-9894-D456C62DBE1C}"/>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5" name="Straight Connector 4">
              <a:extLst>
                <a:ext uri="{FF2B5EF4-FFF2-40B4-BE49-F238E27FC236}">
                  <a16:creationId xmlns:a16="http://schemas.microsoft.com/office/drawing/2014/main" id="{055F4E20-8F83-3920-E6E4-110B9F469D25}"/>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F64E1FC-D3D0-27ED-5601-40E02236AAAF}"/>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8B61B5AB-BC77-FDE8-C8D7-A5872A5E3482}"/>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8" name="Straight Connector 7">
              <a:extLst>
                <a:ext uri="{FF2B5EF4-FFF2-40B4-BE49-F238E27FC236}">
                  <a16:creationId xmlns:a16="http://schemas.microsoft.com/office/drawing/2014/main" id="{F9894AE6-E492-683D-B978-373F6FDBCD40}"/>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836B42E8-4CA6-2F10-A504-A412577BD1F9}"/>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0" name="Straight Connector 9">
              <a:extLst>
                <a:ext uri="{FF2B5EF4-FFF2-40B4-BE49-F238E27FC236}">
                  <a16:creationId xmlns:a16="http://schemas.microsoft.com/office/drawing/2014/main" id="{8A815600-B308-6A1D-5785-1D18804EF9B8}"/>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945C6BD5-4DAE-BC5C-7EF2-F50DE5C40BED}"/>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96328256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9C12-FA2D-F2E6-7D0D-41EE76176BC4}"/>
              </a:ext>
            </a:extLst>
          </p:cNvPr>
          <p:cNvSpPr>
            <a:spLocks noGrp="1"/>
          </p:cNvSpPr>
          <p:nvPr>
            <p:ph type="title"/>
          </p:nvPr>
        </p:nvSpPr>
        <p:spPr/>
        <p:txBody>
          <a:bodyPr/>
          <a:lstStyle/>
          <a:p>
            <a:r>
              <a:rPr lang="en-SG"/>
              <a:t>Graph Fourier Transform</a:t>
            </a:r>
          </a:p>
        </p:txBody>
      </p:sp>
      <p:sp>
        <p:nvSpPr>
          <p:cNvPr id="5" name="TextBox 4">
            <a:extLst>
              <a:ext uri="{FF2B5EF4-FFF2-40B4-BE49-F238E27FC236}">
                <a16:creationId xmlns:a16="http://schemas.microsoft.com/office/drawing/2014/main" id="{E734CAB2-DF88-CFA7-8941-B48E404E9F4C}"/>
              </a:ext>
            </a:extLst>
          </p:cNvPr>
          <p:cNvSpPr txBox="1"/>
          <p:nvPr/>
        </p:nvSpPr>
        <p:spPr>
          <a:xfrm>
            <a:off x="948375" y="4907794"/>
            <a:ext cx="7247248" cy="1200329"/>
          </a:xfrm>
          <a:prstGeom prst="rect">
            <a:avLst/>
          </a:prstGeom>
          <a:noFill/>
        </p:spPr>
        <p:txBody>
          <a:bodyPr wrap="square" rtlCol="0">
            <a:spAutoFit/>
          </a:bodyPr>
          <a:lstStyle/>
          <a:p>
            <a:pPr algn="l"/>
            <a:r>
              <a:rPr lang="en-SG" i="1" dirty="0">
                <a:latin typeface="Segoe UI Semilight" panose="020B0402040204020203" pitchFamily="34" charset="0"/>
                <a:cs typeface="Segoe UI Semilight" panose="020B0402040204020203" pitchFamily="34" charset="0"/>
              </a:rPr>
              <a:t>The Laplacian is a symmetric matrix so it’s inverse is the same as its transpose. The vectors in the eigenvector matrix are all orthogonal. Orthogonality in a matrix sense means that it only rotates vectors as opposed to scaling them. Vector magnitude is retained.</a:t>
            </a:r>
          </a:p>
        </p:txBody>
      </p:sp>
      <p:pic>
        <p:nvPicPr>
          <p:cNvPr id="8" name="Picture 7" descr="A group of people on a stage&#10;&#10;Description automatically generated with medium confidence">
            <a:extLst>
              <a:ext uri="{FF2B5EF4-FFF2-40B4-BE49-F238E27FC236}">
                <a16:creationId xmlns:a16="http://schemas.microsoft.com/office/drawing/2014/main" id="{E22BD288-2AA4-D92E-E56F-223779837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06" y="1625983"/>
            <a:ext cx="7591785" cy="2644929"/>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73CDC60-4BF8-18F4-4474-F42006ABBEF9}"/>
                  </a:ext>
                </a:extLst>
              </p:cNvPr>
              <p:cNvSpPr txBox="1"/>
              <p:nvPr/>
            </p:nvSpPr>
            <p:spPr>
              <a:xfrm>
                <a:off x="1973658" y="4270912"/>
                <a:ext cx="5196679" cy="430887"/>
              </a:xfrm>
              <a:prstGeom prst="rect">
                <a:avLst/>
              </a:prstGeom>
              <a:noFill/>
            </p:spPr>
            <p:txBody>
              <a:bodyPr wrap="none" lIns="0" tIns="0" rIns="0" bIns="0" rtlCol="0">
                <a:spAutoFit/>
              </a:bodyPr>
              <a:lstStyle/>
              <a:p>
                <a14:m>
                  <m:oMath xmlns:m="http://schemas.openxmlformats.org/officeDocument/2006/math">
                    <m:sSub>
                      <m:sSubPr>
                        <m:ctrlPr>
                          <a:rPr lang="en-SG" sz="2800" i="1" smtClean="0">
                            <a:latin typeface="Cambria Math" panose="02040503050406030204" pitchFamily="18" charset="0"/>
                            <a:cs typeface="Segoe UI Semilight" panose="020B0402040204020203" pitchFamily="34" charset="0"/>
                          </a:rPr>
                        </m:ctrlPr>
                      </m:sSubPr>
                      <m:e>
                        <m:r>
                          <a:rPr lang="en-SG" sz="2800" i="1" smtClean="0">
                            <a:latin typeface="Cambria Math" panose="02040503050406030204" pitchFamily="18" charset="0"/>
                            <a:ea typeface="Cambria Math" panose="02040503050406030204" pitchFamily="18" charset="0"/>
                            <a:cs typeface="Segoe UI Semilight" panose="020B0402040204020203" pitchFamily="34" charset="0"/>
                          </a:rPr>
                          <m:t>𝜆</m:t>
                        </m:r>
                      </m:e>
                      <m:sub>
                        <m:r>
                          <a:rPr lang="en-US" sz="2800" b="0" i="1" smtClean="0">
                            <a:latin typeface="Cambria Math" panose="02040503050406030204" pitchFamily="18" charset="0"/>
                            <a:cs typeface="Segoe UI Semilight" panose="020B0402040204020203" pitchFamily="34" charset="0"/>
                          </a:rPr>
                          <m:t>0</m:t>
                        </m:r>
                      </m:sub>
                    </m:sSub>
                    <m:r>
                      <a:rPr lang="en-US" sz="2800" b="0" i="1" smtClean="0">
                        <a:latin typeface="Cambria Math" panose="02040503050406030204" pitchFamily="18" charset="0"/>
                        <a:cs typeface="Segoe UI Semilight" panose="020B0402040204020203" pitchFamily="34" charset="0"/>
                      </a:rPr>
                      <m:t>≤</m:t>
                    </m:r>
                    <m:sSub>
                      <m:sSubPr>
                        <m:ctrlPr>
                          <a:rPr lang="en-SG" sz="2800" i="1">
                            <a:latin typeface="Cambria Math" panose="02040503050406030204" pitchFamily="18" charset="0"/>
                            <a:cs typeface="Segoe UI Semilight" panose="020B0402040204020203" pitchFamily="34" charset="0"/>
                          </a:rPr>
                        </m:ctrlPr>
                      </m:sSubPr>
                      <m:e>
                        <m:r>
                          <a:rPr lang="en-SG" sz="2800" i="1">
                            <a:latin typeface="Cambria Math" panose="02040503050406030204" pitchFamily="18" charset="0"/>
                            <a:ea typeface="Cambria Math" panose="02040503050406030204" pitchFamily="18" charset="0"/>
                            <a:cs typeface="Segoe UI Semilight" panose="020B0402040204020203" pitchFamily="34" charset="0"/>
                          </a:rPr>
                          <m:t>𝜆</m:t>
                        </m:r>
                      </m:e>
                      <m:sub>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1</m:t>
                        </m:r>
                      </m:sub>
                    </m:sSub>
                    <m:r>
                      <a:rPr lang="en-US" sz="2800" i="1">
                        <a:latin typeface="Cambria Math" panose="02040503050406030204" pitchFamily="18" charset="0"/>
                        <a:cs typeface="Segoe UI Semilight" panose="020B0402040204020203" pitchFamily="34" charset="0"/>
                      </a:rPr>
                      <m:t>≤</m:t>
                    </m:r>
                  </m:oMath>
                </a14:m>
                <a:r>
                  <a:rPr lang="en-SG" sz="2800" dirty="0">
                    <a:cs typeface="Segoe UI Semilight" panose="020B0402040204020203" pitchFamily="34" charset="0"/>
                  </a:rPr>
                  <a:t> </a:t>
                </a:r>
                <a14:m>
                  <m:oMath xmlns:m="http://schemas.openxmlformats.org/officeDocument/2006/math">
                    <m:sSub>
                      <m:sSubPr>
                        <m:ctrlPr>
                          <a:rPr lang="en-SG" sz="2800" i="1">
                            <a:latin typeface="Cambria Math" panose="02040503050406030204" pitchFamily="18" charset="0"/>
                            <a:cs typeface="Segoe UI Semilight" panose="020B0402040204020203" pitchFamily="34" charset="0"/>
                          </a:rPr>
                        </m:ctrlPr>
                      </m:sSubPr>
                      <m:e>
                        <m:sSub>
                          <m:sSubPr>
                            <m:ctrlPr>
                              <a:rPr lang="en-SG" sz="2800" i="1">
                                <a:latin typeface="Cambria Math" panose="02040503050406030204" pitchFamily="18" charset="0"/>
                                <a:cs typeface="Segoe UI Semilight" panose="020B0402040204020203" pitchFamily="34" charset="0"/>
                              </a:rPr>
                            </m:ctrlPr>
                          </m:sSubPr>
                          <m:e>
                            <m:r>
                              <a:rPr lang="en-SG" sz="2800" i="1">
                                <a:latin typeface="Cambria Math" panose="02040503050406030204" pitchFamily="18" charset="0"/>
                                <a:ea typeface="Cambria Math" panose="02040503050406030204" pitchFamily="18" charset="0"/>
                                <a:cs typeface="Segoe UI Semilight" panose="020B0402040204020203" pitchFamily="34" charset="0"/>
                              </a:rPr>
                              <m:t>𝜆</m:t>
                            </m:r>
                          </m:e>
                          <m:sub>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2</m:t>
                            </m:r>
                          </m:sub>
                        </m:sSub>
                        <m:r>
                          <a:rPr lang="en-US" sz="2800" i="1">
                            <a:latin typeface="Cambria Math" panose="02040503050406030204" pitchFamily="18" charset="0"/>
                            <a:cs typeface="Segoe UI Semilight" panose="020B0402040204020203" pitchFamily="34" charset="0"/>
                          </a:rPr>
                          <m:t>≤</m:t>
                        </m:r>
                        <m:r>
                          <a:rPr lang="en-US" sz="2800" b="0" i="1" smtClean="0">
                            <a:latin typeface="Cambria Math" panose="02040503050406030204" pitchFamily="18" charset="0"/>
                            <a:cs typeface="Segoe UI Semilight" panose="020B0402040204020203" pitchFamily="34" charset="0"/>
                          </a:rPr>
                          <m:t>…</m:t>
                        </m:r>
                        <m:r>
                          <a:rPr lang="en-US" sz="2800" i="1">
                            <a:latin typeface="Cambria Math" panose="02040503050406030204" pitchFamily="18" charset="0"/>
                            <a:cs typeface="Segoe UI Semilight" panose="020B0402040204020203" pitchFamily="34" charset="0"/>
                          </a:rPr>
                          <m:t>≤</m:t>
                        </m:r>
                        <m:r>
                          <a:rPr lang="en-SG" sz="2800" i="1">
                            <a:latin typeface="Cambria Math" panose="02040503050406030204" pitchFamily="18" charset="0"/>
                            <a:ea typeface="Cambria Math" panose="02040503050406030204" pitchFamily="18" charset="0"/>
                            <a:cs typeface="Segoe UI Semilight" panose="020B0402040204020203" pitchFamily="34" charset="0"/>
                          </a:rPr>
                          <m:t>𝜆</m:t>
                        </m:r>
                      </m:e>
                      <m:sub>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𝑁</m:t>
                        </m:r>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2</m:t>
                        </m:r>
                      </m:sub>
                    </m:sSub>
                    <m:r>
                      <a:rPr lang="en-US" sz="2800" i="1">
                        <a:latin typeface="Cambria Math" panose="02040503050406030204" pitchFamily="18" charset="0"/>
                        <a:cs typeface="Segoe UI Semilight" panose="020B0402040204020203" pitchFamily="34" charset="0"/>
                      </a:rPr>
                      <m:t>≤</m:t>
                    </m:r>
                  </m:oMath>
                </a14:m>
                <a:r>
                  <a:rPr lang="en-SG" sz="2800" dirty="0">
                    <a:cs typeface="Segoe UI Semilight" panose="020B0402040204020203" pitchFamily="34" charset="0"/>
                  </a:rPr>
                  <a:t> </a:t>
                </a:r>
                <a14:m>
                  <m:oMath xmlns:m="http://schemas.openxmlformats.org/officeDocument/2006/math">
                    <m:sSub>
                      <m:sSubPr>
                        <m:ctrlPr>
                          <a:rPr lang="en-SG" sz="2800" i="1">
                            <a:latin typeface="Cambria Math" panose="02040503050406030204" pitchFamily="18" charset="0"/>
                            <a:cs typeface="Segoe UI Semilight" panose="020B0402040204020203" pitchFamily="34" charset="0"/>
                          </a:rPr>
                        </m:ctrlPr>
                      </m:sSubPr>
                      <m:e>
                        <m:r>
                          <a:rPr lang="en-SG" sz="2800" i="1">
                            <a:latin typeface="Cambria Math" panose="02040503050406030204" pitchFamily="18" charset="0"/>
                            <a:ea typeface="Cambria Math" panose="02040503050406030204" pitchFamily="18" charset="0"/>
                            <a:cs typeface="Segoe UI Semilight" panose="020B0402040204020203" pitchFamily="34" charset="0"/>
                          </a:rPr>
                          <m:t>𝜆</m:t>
                        </m:r>
                      </m:e>
                      <m:sub>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𝑁</m:t>
                        </m:r>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m:t>
                        </m:r>
                        <m:r>
                          <a:rPr lang="en-US" sz="2800" b="0" i="1" smtClean="0">
                            <a:latin typeface="Cambria Math" panose="02040503050406030204" pitchFamily="18" charset="0"/>
                            <a:ea typeface="Cambria Math" panose="02040503050406030204" pitchFamily="18" charset="0"/>
                            <a:cs typeface="Segoe UI Semilight" panose="020B0402040204020203" pitchFamily="34" charset="0"/>
                          </a:rPr>
                          <m:t>1</m:t>
                        </m:r>
                      </m:sub>
                    </m:sSub>
                  </m:oMath>
                </a14:m>
                <a:endParaRPr lang="en-SG" sz="2800" i="1" dirty="0">
                  <a:latin typeface="Segoe UI Semilight" panose="020B0402040204020203" pitchFamily="34" charset="0"/>
                  <a:cs typeface="Segoe UI Semilight" panose="020B0402040204020203" pitchFamily="34" charset="0"/>
                </a:endParaRPr>
              </a:p>
            </p:txBody>
          </p:sp>
        </mc:Choice>
        <mc:Fallback>
          <p:sp>
            <p:nvSpPr>
              <p:cNvPr id="3" name="TextBox 2">
                <a:extLst>
                  <a:ext uri="{FF2B5EF4-FFF2-40B4-BE49-F238E27FC236}">
                    <a16:creationId xmlns:a16="http://schemas.microsoft.com/office/drawing/2014/main" id="{773CDC60-4BF8-18F4-4474-F42006ABBEF9}"/>
                  </a:ext>
                </a:extLst>
              </p:cNvPr>
              <p:cNvSpPr txBox="1">
                <a:spLocks noRot="1" noChangeAspect="1" noMove="1" noResize="1" noEditPoints="1" noAdjustHandles="1" noChangeArrowheads="1" noChangeShapeType="1" noTextEdit="1"/>
              </p:cNvSpPr>
              <p:nvPr/>
            </p:nvSpPr>
            <p:spPr>
              <a:xfrm>
                <a:off x="1973658" y="4270912"/>
                <a:ext cx="5196679" cy="430887"/>
              </a:xfrm>
              <a:prstGeom prst="rect">
                <a:avLst/>
              </a:prstGeom>
              <a:blipFill>
                <a:blip r:embed="rId3"/>
                <a:stretch>
                  <a:fillRect/>
                </a:stretch>
              </a:blipFill>
            </p:spPr>
            <p:txBody>
              <a:bodyPr/>
              <a:lstStyle/>
              <a:p>
                <a:r>
                  <a:rPr lang="en-SG">
                    <a:noFill/>
                  </a:rPr>
                  <a:t> </a:t>
                </a:r>
              </a:p>
            </p:txBody>
          </p:sp>
        </mc:Fallback>
      </mc:AlternateContent>
      <p:grpSp>
        <p:nvGrpSpPr>
          <p:cNvPr id="4" name="Group 3">
            <a:extLst>
              <a:ext uri="{FF2B5EF4-FFF2-40B4-BE49-F238E27FC236}">
                <a16:creationId xmlns:a16="http://schemas.microsoft.com/office/drawing/2014/main" id="{71D58E83-468F-83C8-064A-BC550B54123D}"/>
              </a:ext>
            </a:extLst>
          </p:cNvPr>
          <p:cNvGrpSpPr/>
          <p:nvPr/>
        </p:nvGrpSpPr>
        <p:grpSpPr>
          <a:xfrm>
            <a:off x="551660" y="6275599"/>
            <a:ext cx="8040689" cy="353497"/>
            <a:chOff x="551656" y="6275595"/>
            <a:chExt cx="8040689" cy="353497"/>
          </a:xfrm>
        </p:grpSpPr>
        <p:sp>
          <p:nvSpPr>
            <p:cNvPr id="6" name="TextBox 2">
              <a:extLst>
                <a:ext uri="{FF2B5EF4-FFF2-40B4-BE49-F238E27FC236}">
                  <a16:creationId xmlns:a16="http://schemas.microsoft.com/office/drawing/2014/main" id="{D891C2EE-095B-03A3-3B36-0BFF1D2A28F3}"/>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7" name="Straight Connector 6">
              <a:extLst>
                <a:ext uri="{FF2B5EF4-FFF2-40B4-BE49-F238E27FC236}">
                  <a16:creationId xmlns:a16="http://schemas.microsoft.com/office/drawing/2014/main" id="{CCE57408-992B-5FAF-93C6-539DC82F29BC}"/>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055FFA-8FDF-983A-EE59-933490AD6611}"/>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30E6492F-0D4E-06AA-C587-D256BDDE3B68}"/>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1" name="Straight Connector 10">
              <a:extLst>
                <a:ext uri="{FF2B5EF4-FFF2-40B4-BE49-F238E27FC236}">
                  <a16:creationId xmlns:a16="http://schemas.microsoft.com/office/drawing/2014/main" id="{A2946D60-319A-B79F-C923-8AA6595CB62C}"/>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CB083504-E797-A58C-3F0D-EB6D7A9B3AB7}"/>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3" name="Straight Connector 12">
              <a:extLst>
                <a:ext uri="{FF2B5EF4-FFF2-40B4-BE49-F238E27FC236}">
                  <a16:creationId xmlns:a16="http://schemas.microsoft.com/office/drawing/2014/main" id="{D1303B29-4461-AC1D-DB33-E14DCE7E65BB}"/>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E4E01CFE-6919-A540-504D-A080D26BAD45}"/>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976455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FB15A-81E6-34B1-EBD6-EC2B22157E62}"/>
              </a:ext>
            </a:extLst>
          </p:cNvPr>
          <p:cNvSpPr>
            <a:spLocks noGrp="1"/>
          </p:cNvSpPr>
          <p:nvPr>
            <p:ph type="title"/>
          </p:nvPr>
        </p:nvSpPr>
        <p:spPr/>
        <p:txBody>
          <a:bodyPr/>
          <a:lstStyle/>
          <a:p>
            <a:r>
              <a:rPr lang="en-SG"/>
              <a:t>Graph Fourier Transform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8FF545-3C9D-A562-FB0A-18B33BE17F85}"/>
                  </a:ext>
                </a:extLst>
              </p:cNvPr>
              <p:cNvSpPr txBox="1"/>
              <p:nvPr/>
            </p:nvSpPr>
            <p:spPr>
              <a:xfrm>
                <a:off x="1417766" y="1690688"/>
                <a:ext cx="6308467" cy="569130"/>
              </a:xfrm>
              <a:prstGeom prst="rect">
                <a:avLst/>
              </a:prstGeom>
              <a:noFill/>
            </p:spPr>
            <p:txBody>
              <a:bodyPr wrap="square" lIns="0" tIns="0" rIns="0" bIns="0" rtlCol="0">
                <a:spAutoFit/>
              </a:bodyPr>
              <a:lstStyle/>
              <a:p>
                <a:pPr algn="l"/>
                <a:r>
                  <a:rPr lang="en-SG" i="1">
                    <a:latin typeface="Segoe UI Semilight" panose="020B0402040204020203" pitchFamily="34" charset="0"/>
                    <a:cs typeface="Segoe UI Semilight" panose="020B0402040204020203" pitchFamily="34" charset="0"/>
                  </a:rPr>
                  <a:t>Since the eigenvalues are sorted we see and </a:t>
                </a:r>
                <a14:m>
                  <m:oMath xmlns:m="http://schemas.openxmlformats.org/officeDocument/2006/math">
                    <m:sSubSup>
                      <m:sSubSupPr>
                        <m:ctrlPr>
                          <a:rPr lang="en-SG" i="1" smtClean="0">
                            <a:latin typeface="Cambria Math" panose="02040503050406030204" pitchFamily="18" charset="0"/>
                            <a:cs typeface="Segoe UI Semilight" panose="020B0402040204020203" pitchFamily="34" charset="0"/>
                          </a:rPr>
                        </m:ctrlPr>
                      </m:sSubSupPr>
                      <m:e>
                        <m:r>
                          <a:rPr lang="en-SG" i="1">
                            <a:latin typeface="Cambria Math" panose="02040503050406030204" pitchFamily="18" charset="0"/>
                            <a:ea typeface="Cambria Math" panose="02040503050406030204" pitchFamily="18" charset="0"/>
                            <a:cs typeface="Segoe UI Semilight" panose="020B0402040204020203" pitchFamily="34" charset="0"/>
                          </a:rPr>
                          <m:t>𝜒</m:t>
                        </m:r>
                      </m:e>
                      <m:sub>
                        <m:r>
                          <a:rPr lang="en-SG" b="0" i="1" smtClean="0">
                            <a:latin typeface="Cambria Math" panose="02040503050406030204" pitchFamily="18" charset="0"/>
                            <a:cs typeface="Segoe UI Semilight" panose="020B0402040204020203" pitchFamily="34" charset="0"/>
                          </a:rPr>
                          <m:t>𝑖</m:t>
                        </m:r>
                      </m:sub>
                      <m:sup>
                        <m:r>
                          <a:rPr lang="en-SG" b="0" i="1" smtClean="0">
                            <a:latin typeface="Cambria Math" panose="02040503050406030204" pitchFamily="18" charset="0"/>
                            <a:cs typeface="Segoe UI Semilight" panose="020B0402040204020203" pitchFamily="34" charset="0"/>
                          </a:rPr>
                          <m:t>𝑇</m:t>
                        </m:r>
                      </m:sup>
                    </m:sSubSup>
                    <m:r>
                      <a:rPr lang="en-SG" b="0" i="1" smtClean="0">
                        <a:latin typeface="Cambria Math" panose="02040503050406030204" pitchFamily="18" charset="0"/>
                        <a:cs typeface="Segoe UI Semilight" panose="020B0402040204020203" pitchFamily="34" charset="0"/>
                      </a:rPr>
                      <m:t>𝐿</m:t>
                    </m:r>
                    <m:sSub>
                      <m:sSubPr>
                        <m:ctrlPr>
                          <a:rPr lang="en-SG" b="0" i="1" smtClean="0">
                            <a:latin typeface="Cambria Math" panose="02040503050406030204" pitchFamily="18" charset="0"/>
                            <a:cs typeface="Segoe UI Semilight" panose="020B0402040204020203" pitchFamily="34" charset="0"/>
                          </a:rPr>
                        </m:ctrlPr>
                      </m:sSubPr>
                      <m:e>
                        <m:r>
                          <a:rPr lang="en-SG" i="1">
                            <a:latin typeface="Cambria Math" panose="02040503050406030204" pitchFamily="18" charset="0"/>
                            <a:ea typeface="Cambria Math" panose="02040503050406030204" pitchFamily="18" charset="0"/>
                            <a:cs typeface="Segoe UI Semilight" panose="020B0402040204020203" pitchFamily="34" charset="0"/>
                          </a:rPr>
                          <m:t>𝜒</m:t>
                        </m:r>
                      </m:e>
                      <m:sub>
                        <m:r>
                          <a:rPr lang="en-SG" b="0" i="1" smtClean="0">
                            <a:latin typeface="Cambria Math" panose="02040503050406030204" pitchFamily="18" charset="0"/>
                            <a:cs typeface="Segoe UI Semilight" panose="020B0402040204020203" pitchFamily="34" charset="0"/>
                          </a:rPr>
                          <m:t>𝑖</m:t>
                        </m:r>
                      </m:sub>
                    </m:sSub>
                    <m:r>
                      <a:rPr lang="en-SG" b="0" i="1" smtClean="0">
                        <a:latin typeface="Cambria Math" panose="02040503050406030204" pitchFamily="18" charset="0"/>
                        <a:cs typeface="Segoe UI Semilight" panose="020B0402040204020203" pitchFamily="34" charset="0"/>
                      </a:rPr>
                      <m:t>=</m:t>
                    </m:r>
                    <m:sSub>
                      <m:sSubPr>
                        <m:ctrlPr>
                          <a:rPr lang="en-SG" b="0" i="1" smtClean="0">
                            <a:latin typeface="Cambria Math" panose="02040503050406030204" pitchFamily="18" charset="0"/>
                            <a:cs typeface="Segoe UI Semilight" panose="020B0402040204020203" pitchFamily="34" charset="0"/>
                          </a:rPr>
                        </m:ctrlPr>
                      </m:sSubPr>
                      <m:e>
                        <m:r>
                          <a:rPr lang="en-SG" b="0" i="1" smtClean="0">
                            <a:latin typeface="Cambria Math" panose="02040503050406030204" pitchFamily="18" charset="0"/>
                            <a:ea typeface="Cambria Math" panose="02040503050406030204" pitchFamily="18" charset="0"/>
                            <a:cs typeface="Segoe UI Semilight" panose="020B0402040204020203" pitchFamily="34" charset="0"/>
                          </a:rPr>
                          <m:t>𝜆</m:t>
                        </m:r>
                      </m:e>
                      <m:sub>
                        <m:r>
                          <a:rPr lang="en-SG" b="0" i="1" smtClean="0">
                            <a:latin typeface="Cambria Math" panose="02040503050406030204" pitchFamily="18" charset="0"/>
                            <a:cs typeface="Segoe UI Semilight" panose="020B0402040204020203" pitchFamily="34" charset="0"/>
                          </a:rPr>
                          <m:t>𝑖</m:t>
                        </m:r>
                      </m:sub>
                    </m:sSub>
                  </m:oMath>
                </a14:m>
                <a:endParaRPr lang="en-SG" b="0" i="1">
                  <a:latin typeface="Segoe UI Semilight" panose="020B0402040204020203" pitchFamily="34" charset="0"/>
                  <a:cs typeface="Segoe UI Semilight" panose="020B0402040204020203" pitchFamily="34" charset="0"/>
                </a:endParaRPr>
              </a:p>
              <a:p>
                <a:pPr algn="l"/>
                <a:r>
                  <a:rPr lang="en-SG" i="1">
                    <a:latin typeface="Segoe UI Semilight" panose="020B0402040204020203" pitchFamily="34" charset="0"/>
                    <a:cs typeface="Segoe UI Semilight" panose="020B0402040204020203" pitchFamily="34" charset="0"/>
                  </a:rPr>
                  <a:t>We see that the eigenvector signals are increasingly less smooth. </a:t>
                </a:r>
              </a:p>
            </p:txBody>
          </p:sp>
        </mc:Choice>
        <mc:Fallback xmlns="">
          <p:sp>
            <p:nvSpPr>
              <p:cNvPr id="3" name="TextBox 2">
                <a:extLst>
                  <a:ext uri="{FF2B5EF4-FFF2-40B4-BE49-F238E27FC236}">
                    <a16:creationId xmlns:a16="http://schemas.microsoft.com/office/drawing/2014/main" id="{B98FF545-3C9D-A562-FB0A-18B33BE17F85}"/>
                  </a:ext>
                </a:extLst>
              </p:cNvPr>
              <p:cNvSpPr txBox="1">
                <a:spLocks noRot="1" noChangeAspect="1" noMove="1" noResize="1" noEditPoints="1" noAdjustHandles="1" noChangeArrowheads="1" noChangeShapeType="1" noTextEdit="1"/>
              </p:cNvSpPr>
              <p:nvPr/>
            </p:nvSpPr>
            <p:spPr>
              <a:xfrm>
                <a:off x="1417766" y="1690688"/>
                <a:ext cx="6308467" cy="569130"/>
              </a:xfrm>
              <a:prstGeom prst="rect">
                <a:avLst/>
              </a:prstGeom>
              <a:blipFill>
                <a:blip r:embed="rId3"/>
                <a:stretch>
                  <a:fillRect l="-2321" t="-11702" r="-1547" b="-24468"/>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D19C4BDD-08E1-0CB8-A68B-08C89A8B7A91}"/>
              </a:ext>
            </a:extLst>
          </p:cNvPr>
          <p:cNvPicPr>
            <a:picLocks noChangeAspect="1"/>
          </p:cNvPicPr>
          <p:nvPr/>
        </p:nvPicPr>
        <p:blipFill>
          <a:blip r:embed="rId4"/>
          <a:stretch>
            <a:fillRect/>
          </a:stretch>
        </p:blipFill>
        <p:spPr>
          <a:xfrm>
            <a:off x="2367678" y="2621453"/>
            <a:ext cx="4272424" cy="3292510"/>
          </a:xfrm>
          <a:prstGeom prst="rect">
            <a:avLst/>
          </a:prstGeom>
        </p:spPr>
      </p:pic>
      <p:grpSp>
        <p:nvGrpSpPr>
          <p:cNvPr id="4" name="Group 3">
            <a:extLst>
              <a:ext uri="{FF2B5EF4-FFF2-40B4-BE49-F238E27FC236}">
                <a16:creationId xmlns:a16="http://schemas.microsoft.com/office/drawing/2014/main" id="{CC547091-32F5-66ED-F8C9-398955D580AC}"/>
              </a:ext>
            </a:extLst>
          </p:cNvPr>
          <p:cNvGrpSpPr/>
          <p:nvPr/>
        </p:nvGrpSpPr>
        <p:grpSpPr>
          <a:xfrm>
            <a:off x="551660" y="6275599"/>
            <a:ext cx="8040689" cy="353497"/>
            <a:chOff x="551656" y="6275595"/>
            <a:chExt cx="8040689" cy="353497"/>
          </a:xfrm>
        </p:grpSpPr>
        <p:sp>
          <p:nvSpPr>
            <p:cNvPr id="5" name="TextBox 2">
              <a:extLst>
                <a:ext uri="{FF2B5EF4-FFF2-40B4-BE49-F238E27FC236}">
                  <a16:creationId xmlns:a16="http://schemas.microsoft.com/office/drawing/2014/main" id="{DF263ED9-F093-9672-3575-09274D7C3679}"/>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7" name="Straight Connector 6">
              <a:extLst>
                <a:ext uri="{FF2B5EF4-FFF2-40B4-BE49-F238E27FC236}">
                  <a16:creationId xmlns:a16="http://schemas.microsoft.com/office/drawing/2014/main" id="{996D675A-AA4F-8536-0E32-4DED5032BC08}"/>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EE88B00-E572-B52A-3999-926281BA3731}"/>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0158548F-A74F-B6BA-4EB5-E881D4FB20E9}"/>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0" name="Straight Connector 9">
              <a:extLst>
                <a:ext uri="{FF2B5EF4-FFF2-40B4-BE49-F238E27FC236}">
                  <a16:creationId xmlns:a16="http://schemas.microsoft.com/office/drawing/2014/main" id="{FAC8A65C-BFAF-0F68-B97B-9264C961F566}"/>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7">
              <a:extLst>
                <a:ext uri="{FF2B5EF4-FFF2-40B4-BE49-F238E27FC236}">
                  <a16:creationId xmlns:a16="http://schemas.microsoft.com/office/drawing/2014/main" id="{DD767E6D-2FEB-3AD1-B551-069F00AB84C9}"/>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2" name="Straight Connector 11">
              <a:extLst>
                <a:ext uri="{FF2B5EF4-FFF2-40B4-BE49-F238E27FC236}">
                  <a16:creationId xmlns:a16="http://schemas.microsoft.com/office/drawing/2014/main" id="{DDEB4051-3279-5F66-23A4-9ED371BCD7B7}"/>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12226052-A847-84DE-ED3D-005E76A8588C}"/>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242676963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9846-4DEF-43A7-7FFE-63ED984122CA}"/>
              </a:ext>
            </a:extLst>
          </p:cNvPr>
          <p:cNvSpPr>
            <a:spLocks noGrp="1"/>
          </p:cNvSpPr>
          <p:nvPr>
            <p:ph type="title"/>
          </p:nvPr>
        </p:nvSpPr>
        <p:spPr/>
        <p:txBody>
          <a:bodyPr/>
          <a:lstStyle/>
          <a:p>
            <a:r>
              <a:rPr lang="en-SG"/>
              <a:t>Eigenfunctions of the Laplacian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35576A-47C2-A4F0-466F-605F922D3BE1}"/>
                  </a:ext>
                </a:extLst>
              </p:cNvPr>
              <p:cNvSpPr txBox="1"/>
              <p:nvPr/>
            </p:nvSpPr>
            <p:spPr>
              <a:xfrm>
                <a:off x="967286" y="1612569"/>
                <a:ext cx="2330125" cy="1111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3600" i="1" smtClean="0">
                              <a:latin typeface="Cambria Math" panose="02040503050406030204" pitchFamily="18" charset="0"/>
                              <a:cs typeface="Segoe UI Semilight" panose="020B0402040204020203" pitchFamily="34" charset="0"/>
                            </a:rPr>
                          </m:ctrlPr>
                        </m:fPr>
                        <m:num>
                          <m:sSup>
                            <m:sSupPr>
                              <m:ctrlPr>
                                <a:rPr lang="en-SG" sz="3600" i="1">
                                  <a:latin typeface="Cambria Math" panose="02040503050406030204" pitchFamily="18" charset="0"/>
                                  <a:cs typeface="Segoe UI Semilight" panose="020B0402040204020203" pitchFamily="34" charset="0"/>
                                </a:rPr>
                              </m:ctrlPr>
                            </m:sSupPr>
                            <m:e>
                              <m:r>
                                <a:rPr lang="en-SG" sz="3600" i="1">
                                  <a:latin typeface="Cambria Math" panose="02040503050406030204" pitchFamily="18" charset="0"/>
                                  <a:cs typeface="Segoe UI Semilight" panose="020B0402040204020203" pitchFamily="34" charset="0"/>
                                </a:rPr>
                                <m:t>𝑑</m:t>
                              </m:r>
                            </m:e>
                            <m:sup>
                              <m:r>
                                <a:rPr lang="en-SG" sz="3600" i="1">
                                  <a:latin typeface="Cambria Math" panose="02040503050406030204" pitchFamily="18" charset="0"/>
                                  <a:cs typeface="Segoe UI Semilight" panose="020B0402040204020203" pitchFamily="34" charset="0"/>
                                </a:rPr>
                                <m:t>2</m:t>
                              </m:r>
                            </m:sup>
                          </m:sSup>
                        </m:num>
                        <m:den>
                          <m:sSup>
                            <m:sSupPr>
                              <m:ctrlPr>
                                <a:rPr lang="en-SG" sz="3600" i="1" smtClean="0">
                                  <a:latin typeface="Cambria Math" panose="02040503050406030204" pitchFamily="18" charset="0"/>
                                  <a:cs typeface="Segoe UI Semilight" panose="020B0402040204020203" pitchFamily="34" charset="0"/>
                                </a:rPr>
                              </m:ctrlPr>
                            </m:sSupPr>
                            <m:e>
                              <m:r>
                                <a:rPr lang="en-SG" sz="3600" b="0" i="1" smtClean="0">
                                  <a:latin typeface="Cambria Math" panose="02040503050406030204" pitchFamily="18" charset="0"/>
                                  <a:cs typeface="Segoe UI Semilight" panose="020B0402040204020203" pitchFamily="34" charset="0"/>
                                </a:rPr>
                                <m:t>𝑑𝑥</m:t>
                              </m:r>
                            </m:e>
                            <m:sup>
                              <m:r>
                                <a:rPr lang="en-SG" sz="3600" b="0" i="1" smtClean="0">
                                  <a:latin typeface="Cambria Math" panose="02040503050406030204" pitchFamily="18" charset="0"/>
                                  <a:cs typeface="Segoe UI Semilight" panose="020B0402040204020203" pitchFamily="34" charset="0"/>
                                </a:rPr>
                                <m:t>2</m:t>
                              </m:r>
                            </m:sup>
                          </m:sSup>
                        </m:den>
                      </m:f>
                      <m:r>
                        <a:rPr lang="en-SG" sz="3600" b="0" i="1" smtClean="0">
                          <a:latin typeface="Cambria Math" panose="02040503050406030204" pitchFamily="18" charset="0"/>
                          <a:cs typeface="Segoe UI Semilight" panose="020B0402040204020203" pitchFamily="34" charset="0"/>
                        </a:rPr>
                        <m:t>𝑓</m:t>
                      </m:r>
                      <m:r>
                        <a:rPr lang="en-SG" sz="3600" b="0" i="1" smtClean="0">
                          <a:latin typeface="Cambria Math" panose="02040503050406030204" pitchFamily="18" charset="0"/>
                          <a:cs typeface="Segoe UI Semilight" panose="020B0402040204020203" pitchFamily="34" charset="0"/>
                        </a:rPr>
                        <m:t>=</m:t>
                      </m:r>
                      <m:r>
                        <a:rPr lang="en-SG" sz="3600" i="1">
                          <a:latin typeface="Cambria Math" panose="02040503050406030204" pitchFamily="18" charset="0"/>
                          <a:ea typeface="Cambria Math" panose="02040503050406030204" pitchFamily="18" charset="0"/>
                          <a:cs typeface="Segoe UI Semilight" panose="020B0402040204020203" pitchFamily="34" charset="0"/>
                        </a:rPr>
                        <m:t>𝜆</m:t>
                      </m:r>
                      <m:r>
                        <a:rPr lang="en-SG" sz="3600" b="0" i="1" smtClean="0">
                          <a:latin typeface="Cambria Math" panose="02040503050406030204" pitchFamily="18" charset="0"/>
                          <a:ea typeface="Cambria Math" panose="02040503050406030204" pitchFamily="18" charset="0"/>
                          <a:cs typeface="Segoe UI Semilight" panose="020B0402040204020203" pitchFamily="34" charset="0"/>
                        </a:rPr>
                        <m:t>𝑓</m:t>
                      </m:r>
                    </m:oMath>
                  </m:oMathPara>
                </a14:m>
                <a:endParaRPr lang="en-SG" sz="3600" i="1">
                  <a:latin typeface="Segoe UI Semilight" panose="020B0402040204020203" pitchFamily="34" charset="0"/>
                  <a:cs typeface="Segoe UI Semilight" panose="020B0402040204020203" pitchFamily="34" charset="0"/>
                </a:endParaRPr>
              </a:p>
            </p:txBody>
          </p:sp>
        </mc:Choice>
        <mc:Fallback xmlns="">
          <p:sp>
            <p:nvSpPr>
              <p:cNvPr id="3" name="TextBox 2">
                <a:extLst>
                  <a:ext uri="{FF2B5EF4-FFF2-40B4-BE49-F238E27FC236}">
                    <a16:creationId xmlns:a16="http://schemas.microsoft.com/office/drawing/2014/main" id="{E235576A-47C2-A4F0-466F-605F922D3BE1}"/>
                  </a:ext>
                </a:extLst>
              </p:cNvPr>
              <p:cNvSpPr txBox="1">
                <a:spLocks noRot="1" noChangeAspect="1" noMove="1" noResize="1" noEditPoints="1" noAdjustHandles="1" noChangeArrowheads="1" noChangeShapeType="1" noTextEdit="1"/>
              </p:cNvSpPr>
              <p:nvPr/>
            </p:nvSpPr>
            <p:spPr>
              <a:xfrm>
                <a:off x="967286" y="1612569"/>
                <a:ext cx="2330125" cy="11116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E1AE1B-44BB-FF1C-4AB3-DB9DFD8A6569}"/>
                  </a:ext>
                </a:extLst>
              </p:cNvPr>
              <p:cNvSpPr txBox="1"/>
              <p:nvPr/>
            </p:nvSpPr>
            <p:spPr>
              <a:xfrm>
                <a:off x="1221715" y="4550366"/>
                <a:ext cx="2075696" cy="63549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SG" sz="4000" b="0" i="1" smtClean="0">
                          <a:latin typeface="Cambria Math" panose="02040503050406030204" pitchFamily="18" charset="0"/>
                          <a:cs typeface="Segoe UI Semilight" panose="020B0402040204020203" pitchFamily="34" charset="0"/>
                        </a:rPr>
                        <m:t>𝑓</m:t>
                      </m:r>
                      <m:r>
                        <a:rPr lang="en-SG" sz="4000" b="0" i="1" smtClean="0">
                          <a:latin typeface="Cambria Math" panose="02040503050406030204" pitchFamily="18" charset="0"/>
                          <a:cs typeface="Segoe UI Semilight" panose="020B0402040204020203" pitchFamily="34" charset="0"/>
                        </a:rPr>
                        <m:t>=</m:t>
                      </m:r>
                      <m:sSup>
                        <m:sSupPr>
                          <m:ctrlPr>
                            <a:rPr lang="en-SG" sz="4000" b="0" i="1" smtClean="0">
                              <a:latin typeface="Cambria Math" panose="02040503050406030204" pitchFamily="18" charset="0"/>
                              <a:cs typeface="Segoe UI Semilight" panose="020B0402040204020203" pitchFamily="34" charset="0"/>
                            </a:rPr>
                          </m:ctrlPr>
                        </m:sSupPr>
                        <m:e>
                          <m:r>
                            <a:rPr lang="en-SG" sz="4000" b="0" i="1" smtClean="0">
                              <a:latin typeface="Cambria Math" panose="02040503050406030204" pitchFamily="18" charset="0"/>
                              <a:cs typeface="Segoe UI Semilight" panose="020B0402040204020203" pitchFamily="34" charset="0"/>
                            </a:rPr>
                            <m:t>𝑒</m:t>
                          </m:r>
                        </m:e>
                        <m:sup>
                          <m:r>
                            <a:rPr lang="en-SG" sz="4000" b="0" i="1" smtClean="0">
                              <a:latin typeface="Cambria Math" panose="02040503050406030204" pitchFamily="18" charset="0"/>
                              <a:cs typeface="Segoe UI Semilight" panose="020B0402040204020203" pitchFamily="34" charset="0"/>
                            </a:rPr>
                            <m:t>𝑖</m:t>
                          </m:r>
                          <m:r>
                            <a:rPr lang="en-SG" sz="4000" b="0" i="1" smtClean="0">
                              <a:latin typeface="Cambria Math" panose="02040503050406030204" pitchFamily="18" charset="0"/>
                              <a:ea typeface="Cambria Math" panose="02040503050406030204" pitchFamily="18" charset="0"/>
                              <a:cs typeface="Segoe UI Semilight" panose="020B0402040204020203" pitchFamily="34" charset="0"/>
                            </a:rPr>
                            <m:t>𝜔</m:t>
                          </m:r>
                          <m:r>
                            <a:rPr lang="en-SG" sz="4000" b="0" i="1" smtClean="0">
                              <a:latin typeface="Cambria Math" panose="02040503050406030204" pitchFamily="18" charset="0"/>
                              <a:ea typeface="Cambria Math" panose="02040503050406030204" pitchFamily="18" charset="0"/>
                              <a:cs typeface="Segoe UI Semilight" panose="020B0402040204020203" pitchFamily="34" charset="0"/>
                            </a:rPr>
                            <m:t>𝑥</m:t>
                          </m:r>
                        </m:sup>
                      </m:sSup>
                    </m:oMath>
                  </m:oMathPara>
                </a14:m>
                <a:endParaRPr lang="en-SG" sz="4000" i="1">
                  <a:latin typeface="Segoe UI Semilight" panose="020B0402040204020203" pitchFamily="34" charset="0"/>
                  <a:cs typeface="Segoe UI Semilight" panose="020B0402040204020203" pitchFamily="34" charset="0"/>
                </a:endParaRPr>
              </a:p>
            </p:txBody>
          </p:sp>
        </mc:Choice>
        <mc:Fallback xmlns="">
          <p:sp>
            <p:nvSpPr>
              <p:cNvPr id="4" name="TextBox 3">
                <a:extLst>
                  <a:ext uri="{FF2B5EF4-FFF2-40B4-BE49-F238E27FC236}">
                    <a16:creationId xmlns:a16="http://schemas.microsoft.com/office/drawing/2014/main" id="{7CE1AE1B-44BB-FF1C-4AB3-DB9DFD8A6569}"/>
                  </a:ext>
                </a:extLst>
              </p:cNvPr>
              <p:cNvSpPr txBox="1">
                <a:spLocks noRot="1" noChangeAspect="1" noMove="1" noResize="1" noEditPoints="1" noAdjustHandles="1" noChangeArrowheads="1" noChangeShapeType="1" noTextEdit="1"/>
              </p:cNvSpPr>
              <p:nvPr/>
            </p:nvSpPr>
            <p:spPr>
              <a:xfrm>
                <a:off x="1221715" y="4550366"/>
                <a:ext cx="2075696" cy="635495"/>
              </a:xfrm>
              <a:prstGeom prst="rect">
                <a:avLst/>
              </a:prstGeom>
              <a:blipFill>
                <a:blip r:embed="rId4"/>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57900C4-F5CE-3DEE-FB5A-A795F407799C}"/>
              </a:ext>
            </a:extLst>
          </p:cNvPr>
          <p:cNvCxnSpPr>
            <a:cxnSpLocks/>
          </p:cNvCxnSpPr>
          <p:nvPr/>
        </p:nvCxnSpPr>
        <p:spPr>
          <a:xfrm>
            <a:off x="2245360" y="2972066"/>
            <a:ext cx="14203" cy="142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9A58CB-659B-8A2B-B4F9-EB5FAA45C2E4}"/>
              </a:ext>
            </a:extLst>
          </p:cNvPr>
          <p:cNvSpPr txBox="1"/>
          <p:nvPr/>
        </p:nvSpPr>
        <p:spPr>
          <a:xfrm>
            <a:off x="628650" y="5342979"/>
            <a:ext cx="3567430" cy="646331"/>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Eigenfunctions are the basis of the normal inverse </a:t>
            </a:r>
            <a:r>
              <a:rPr lang="en-SG" i="1" err="1">
                <a:latin typeface="Segoe UI Semilight" panose="020B0402040204020203" pitchFamily="34" charset="0"/>
                <a:cs typeface="Segoe UI Semilight" panose="020B0402040204020203" pitchFamily="34" charset="0"/>
              </a:rPr>
              <a:t>fourier</a:t>
            </a:r>
            <a:r>
              <a:rPr lang="en-SG" i="1">
                <a:latin typeface="Segoe UI Semilight" panose="020B0402040204020203" pitchFamily="34" charset="0"/>
                <a:cs typeface="Segoe UI Semilight" panose="020B0402040204020203" pitchFamily="34" charset="0"/>
              </a:rPr>
              <a:t> Transform</a:t>
            </a:r>
          </a:p>
        </p:txBody>
      </p:sp>
      <p:grpSp>
        <p:nvGrpSpPr>
          <p:cNvPr id="14" name="Group 13">
            <a:extLst>
              <a:ext uri="{FF2B5EF4-FFF2-40B4-BE49-F238E27FC236}">
                <a16:creationId xmlns:a16="http://schemas.microsoft.com/office/drawing/2014/main" id="{E7BE0039-CC1C-90C9-EC68-6B1D60CEFB49}"/>
              </a:ext>
            </a:extLst>
          </p:cNvPr>
          <p:cNvGrpSpPr/>
          <p:nvPr/>
        </p:nvGrpSpPr>
        <p:grpSpPr>
          <a:xfrm>
            <a:off x="5599878" y="1939602"/>
            <a:ext cx="3221990" cy="4273414"/>
            <a:chOff x="5599878" y="1939602"/>
            <a:chExt cx="3221990" cy="4273414"/>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C6D794-4BD2-18E3-FBED-C18FBD13C388}"/>
                    </a:ext>
                  </a:extLst>
                </p:cNvPr>
                <p:cNvSpPr txBox="1"/>
                <p:nvPr/>
              </p:nvSpPr>
              <p:spPr>
                <a:xfrm>
                  <a:off x="6059949" y="1939602"/>
                  <a:ext cx="1769523"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SG" sz="3600" b="0" i="1" smtClean="0">
                            <a:latin typeface="Cambria Math" panose="02040503050406030204" pitchFamily="18" charset="0"/>
                            <a:ea typeface="Cambria Math" panose="02040503050406030204" pitchFamily="18" charset="0"/>
                            <a:cs typeface="Segoe UI Semilight" panose="020B0402040204020203" pitchFamily="34" charset="0"/>
                          </a:rPr>
                          <m:t>ℒ</m:t>
                        </m:r>
                        <m:r>
                          <a:rPr lang="en-SG" sz="3600" b="0" i="1" smtClean="0">
                            <a:latin typeface="Cambria Math" panose="02040503050406030204" pitchFamily="18" charset="0"/>
                            <a:ea typeface="Cambria Math" panose="02040503050406030204" pitchFamily="18" charset="0"/>
                            <a:cs typeface="Segoe UI Semilight" panose="020B0402040204020203" pitchFamily="34" charset="0"/>
                          </a:rPr>
                          <m:t>𝑣</m:t>
                        </m:r>
                        <m:r>
                          <a:rPr lang="en-SG" sz="3600" b="0" i="1" smtClean="0">
                            <a:latin typeface="Cambria Math" panose="02040503050406030204" pitchFamily="18" charset="0"/>
                            <a:cs typeface="Segoe UI Semilight" panose="020B0402040204020203" pitchFamily="34" charset="0"/>
                          </a:rPr>
                          <m:t>=</m:t>
                        </m:r>
                        <m:r>
                          <a:rPr lang="en-SG" sz="3600" i="1">
                            <a:latin typeface="Cambria Math" panose="02040503050406030204" pitchFamily="18" charset="0"/>
                            <a:ea typeface="Cambria Math" panose="02040503050406030204" pitchFamily="18" charset="0"/>
                            <a:cs typeface="Segoe UI Semilight" panose="020B0402040204020203" pitchFamily="34" charset="0"/>
                          </a:rPr>
                          <m:t>𝜆</m:t>
                        </m:r>
                        <m:r>
                          <a:rPr lang="en-SG" sz="3600" b="0" i="1" smtClean="0">
                            <a:latin typeface="Cambria Math" panose="02040503050406030204" pitchFamily="18" charset="0"/>
                            <a:ea typeface="Cambria Math" panose="02040503050406030204" pitchFamily="18" charset="0"/>
                            <a:cs typeface="Segoe UI Semilight" panose="020B0402040204020203" pitchFamily="34" charset="0"/>
                          </a:rPr>
                          <m:t>𝑣</m:t>
                        </m:r>
                      </m:oMath>
                    </m:oMathPara>
                  </a14:m>
                  <a:endParaRPr lang="en-SG" sz="3600" i="1">
                    <a:latin typeface="Segoe UI Semilight" panose="020B0402040204020203" pitchFamily="34" charset="0"/>
                    <a:cs typeface="Segoe UI Semilight" panose="020B0402040204020203" pitchFamily="34" charset="0"/>
                  </a:endParaRPr>
                </a:p>
              </p:txBody>
            </p:sp>
          </mc:Choice>
          <mc:Fallback xmlns="">
            <p:sp>
              <p:nvSpPr>
                <p:cNvPr id="9" name="TextBox 8">
                  <a:extLst>
                    <a:ext uri="{FF2B5EF4-FFF2-40B4-BE49-F238E27FC236}">
                      <a16:creationId xmlns:a16="http://schemas.microsoft.com/office/drawing/2014/main" id="{8EC6D794-4BD2-18E3-FBED-C18FBD13C388}"/>
                    </a:ext>
                  </a:extLst>
                </p:cNvPr>
                <p:cNvSpPr txBox="1">
                  <a:spLocks noRot="1" noChangeAspect="1" noMove="1" noResize="1" noEditPoints="1" noAdjustHandles="1" noChangeArrowheads="1" noChangeShapeType="1" noTextEdit="1"/>
                </p:cNvSpPr>
                <p:nvPr/>
              </p:nvSpPr>
              <p:spPr>
                <a:xfrm>
                  <a:off x="6059949" y="1939602"/>
                  <a:ext cx="1769523" cy="553998"/>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33CF97-E9BB-9F1D-3B5E-70EAF1DCBE83}"/>
                </a:ext>
              </a:extLst>
            </p:cNvPr>
            <p:cNvCxnSpPr>
              <a:cxnSpLocks/>
            </p:cNvCxnSpPr>
            <p:nvPr/>
          </p:nvCxnSpPr>
          <p:spPr>
            <a:xfrm>
              <a:off x="6945512" y="2828816"/>
              <a:ext cx="14203" cy="142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133325-BE8C-7FC1-B6B7-6D016F5CDCAF}"/>
                    </a:ext>
                  </a:extLst>
                </p:cNvPr>
                <p:cNvSpPr txBox="1"/>
                <p:nvPr/>
              </p:nvSpPr>
              <p:spPr>
                <a:xfrm>
                  <a:off x="6698396" y="4277437"/>
                  <a:ext cx="503728" cy="61555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SG" sz="4000" b="0" i="1" smtClean="0">
                            <a:latin typeface="Cambria Math" panose="02040503050406030204" pitchFamily="18" charset="0"/>
                            <a:cs typeface="Segoe UI Semilight" panose="020B0402040204020203" pitchFamily="34" charset="0"/>
                          </a:rPr>
                          <m:t>𝑈</m:t>
                        </m:r>
                      </m:oMath>
                    </m:oMathPara>
                  </a14:m>
                  <a:endParaRPr lang="en-SG" sz="4000" i="1">
                    <a:latin typeface="Segoe UI Semilight" panose="020B0402040204020203" pitchFamily="34" charset="0"/>
                    <a:cs typeface="Segoe UI Semilight" panose="020B0402040204020203" pitchFamily="34" charset="0"/>
                  </a:endParaRPr>
                </a:p>
              </p:txBody>
            </p:sp>
          </mc:Choice>
          <mc:Fallback xmlns="">
            <p:sp>
              <p:nvSpPr>
                <p:cNvPr id="11" name="TextBox 10">
                  <a:extLst>
                    <a:ext uri="{FF2B5EF4-FFF2-40B4-BE49-F238E27FC236}">
                      <a16:creationId xmlns:a16="http://schemas.microsoft.com/office/drawing/2014/main" id="{D6133325-BE8C-7FC1-B6B7-6D016F5CDCAF}"/>
                    </a:ext>
                  </a:extLst>
                </p:cNvPr>
                <p:cNvSpPr txBox="1">
                  <a:spLocks noRot="1" noChangeAspect="1" noMove="1" noResize="1" noEditPoints="1" noAdjustHandles="1" noChangeArrowheads="1" noChangeShapeType="1" noTextEdit="1"/>
                </p:cNvSpPr>
                <p:nvPr/>
              </p:nvSpPr>
              <p:spPr>
                <a:xfrm>
                  <a:off x="6698396" y="4277437"/>
                  <a:ext cx="503728" cy="615553"/>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6622A8C-6343-FF88-3FA2-8B2B67E56010}"/>
                </a:ext>
              </a:extLst>
            </p:cNvPr>
            <p:cNvSpPr txBox="1"/>
            <p:nvPr/>
          </p:nvSpPr>
          <p:spPr>
            <a:xfrm>
              <a:off x="5599878" y="5289686"/>
              <a:ext cx="3221990" cy="923330"/>
            </a:xfrm>
            <a:prstGeom prst="rect">
              <a:avLst/>
            </a:prstGeom>
            <a:noFill/>
          </p:spPr>
          <p:txBody>
            <a:bodyPr wrap="square" rtlCol="0">
              <a:spAutoFit/>
            </a:bodyPr>
            <a:lstStyle/>
            <a:p>
              <a:pPr algn="l"/>
              <a:r>
                <a:rPr lang="en-SG" i="1">
                  <a:latin typeface="Segoe UI Semilight" panose="020B0402040204020203" pitchFamily="34" charset="0"/>
                  <a:cs typeface="Segoe UI Semilight" panose="020B0402040204020203" pitchFamily="34" charset="0"/>
                </a:rPr>
                <a:t>Eigenvector matrix are the basis of the normal inverse Graph </a:t>
              </a:r>
              <a:r>
                <a:rPr lang="en-SG" i="1" err="1">
                  <a:latin typeface="Segoe UI Semilight" panose="020B0402040204020203" pitchFamily="34" charset="0"/>
                  <a:cs typeface="Segoe UI Semilight" panose="020B0402040204020203" pitchFamily="34" charset="0"/>
                </a:rPr>
                <a:t>fourier</a:t>
              </a:r>
              <a:r>
                <a:rPr lang="en-SG" i="1">
                  <a:latin typeface="Segoe UI Semilight" panose="020B0402040204020203" pitchFamily="34" charset="0"/>
                  <a:cs typeface="Segoe UI Semilight" panose="020B0402040204020203" pitchFamily="34" charset="0"/>
                </a:rPr>
                <a:t> Transform</a:t>
              </a:r>
            </a:p>
          </p:txBody>
        </p:sp>
      </p:grpSp>
      <p:grpSp>
        <p:nvGrpSpPr>
          <p:cNvPr id="5" name="Group 4">
            <a:extLst>
              <a:ext uri="{FF2B5EF4-FFF2-40B4-BE49-F238E27FC236}">
                <a16:creationId xmlns:a16="http://schemas.microsoft.com/office/drawing/2014/main" id="{EE1F0E4C-91DF-AAA1-7157-269C3A83EACD}"/>
              </a:ext>
            </a:extLst>
          </p:cNvPr>
          <p:cNvGrpSpPr/>
          <p:nvPr/>
        </p:nvGrpSpPr>
        <p:grpSpPr>
          <a:xfrm>
            <a:off x="551660" y="6275599"/>
            <a:ext cx="8040689" cy="353497"/>
            <a:chOff x="551656" y="6275595"/>
            <a:chExt cx="8040689" cy="353497"/>
          </a:xfrm>
        </p:grpSpPr>
        <p:sp>
          <p:nvSpPr>
            <p:cNvPr id="7" name="TextBox 2">
              <a:extLst>
                <a:ext uri="{FF2B5EF4-FFF2-40B4-BE49-F238E27FC236}">
                  <a16:creationId xmlns:a16="http://schemas.microsoft.com/office/drawing/2014/main" id="{ABA1FCA7-B112-AF23-4820-774709CCEBCC}"/>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13" name="Straight Connector 12">
              <a:extLst>
                <a:ext uri="{FF2B5EF4-FFF2-40B4-BE49-F238E27FC236}">
                  <a16:creationId xmlns:a16="http://schemas.microsoft.com/office/drawing/2014/main" id="{F2CD5AEB-C274-01E8-FF09-B2036F3D1CDE}"/>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FC090F-5ADA-99F0-10BE-103F7CB01506}"/>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04A6AA45-0E4E-C72B-8832-F8FB834AA69D}"/>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7" name="Straight Connector 16">
              <a:extLst>
                <a:ext uri="{FF2B5EF4-FFF2-40B4-BE49-F238E27FC236}">
                  <a16:creationId xmlns:a16="http://schemas.microsoft.com/office/drawing/2014/main" id="{F7DF45E1-568A-1747-B000-B595117FB7A4}"/>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62632F44-0FA0-9625-35B3-2875C3B682D1}"/>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9" name="Straight Connector 18">
              <a:extLst>
                <a:ext uri="{FF2B5EF4-FFF2-40B4-BE49-F238E27FC236}">
                  <a16:creationId xmlns:a16="http://schemas.microsoft.com/office/drawing/2014/main" id="{9CA542C7-4021-9077-E94A-4C3F706CB832}"/>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1336327B-59D8-CE0D-8E12-644FB5D11E34}"/>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996145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E608-DC3F-4B94-21B0-D5773E59D972}"/>
              </a:ext>
            </a:extLst>
          </p:cNvPr>
          <p:cNvSpPr>
            <a:spLocks noGrp="1"/>
          </p:cNvSpPr>
          <p:nvPr>
            <p:ph type="title"/>
          </p:nvPr>
        </p:nvSpPr>
        <p:spPr/>
        <p:txBody>
          <a:bodyPr/>
          <a:lstStyle/>
          <a:p>
            <a:r>
              <a:rPr lang="en-SG"/>
              <a:t>Graph Fourier Transform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9EB15B-F140-B596-DCB1-5F50E05B0C37}"/>
                  </a:ext>
                </a:extLst>
              </p:cNvPr>
              <p:cNvSpPr txBox="1"/>
              <p:nvPr/>
            </p:nvSpPr>
            <p:spPr>
              <a:xfrm>
                <a:off x="2738120" y="2560320"/>
                <a:ext cx="3667760" cy="58477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SG" sz="3200" i="1" smtClean="0">
                          <a:latin typeface="Cambria Math" panose="02040503050406030204" pitchFamily="18" charset="0"/>
                          <a:ea typeface="Cambria Math" panose="02040503050406030204" pitchFamily="18" charset="0"/>
                          <a:cs typeface="Segoe UI Semilight" panose="020B0402040204020203" pitchFamily="34" charset="0"/>
                        </a:rPr>
                        <m:t>ℱ</m:t>
                      </m:r>
                      <m:r>
                        <a:rPr lang="en-SG" sz="3200" b="0" i="1" smtClean="0">
                          <a:latin typeface="Cambria Math" panose="02040503050406030204" pitchFamily="18" charset="0"/>
                          <a:ea typeface="Cambria Math" panose="02040503050406030204" pitchFamily="18" charset="0"/>
                          <a:cs typeface="Segoe UI Semilight" panose="020B0402040204020203" pitchFamily="34" charset="0"/>
                        </a:rPr>
                        <m:t>=</m:t>
                      </m:r>
                      <m:sSup>
                        <m:sSupPr>
                          <m:ctrlPr>
                            <a:rPr lang="en-SG" sz="3200" b="0" i="1" smtClean="0">
                              <a:latin typeface="Cambria Math" panose="02040503050406030204" pitchFamily="18" charset="0"/>
                              <a:ea typeface="Cambria Math" panose="02040503050406030204" pitchFamily="18" charset="0"/>
                              <a:cs typeface="Segoe UI Semilight" panose="020B0402040204020203" pitchFamily="34" charset="0"/>
                            </a:rPr>
                          </m:ctrlPr>
                        </m:sSupPr>
                        <m:e>
                          <m:r>
                            <a:rPr lang="en-SG" sz="3200" b="0" i="1" smtClean="0">
                              <a:latin typeface="Cambria Math" panose="02040503050406030204" pitchFamily="18" charset="0"/>
                              <a:ea typeface="Cambria Math" panose="02040503050406030204" pitchFamily="18" charset="0"/>
                              <a:cs typeface="Segoe UI Semilight" panose="020B0402040204020203" pitchFamily="34" charset="0"/>
                            </a:rPr>
                            <m:t>𝑈</m:t>
                          </m:r>
                        </m:e>
                        <m:sup>
                          <m:r>
                            <a:rPr lang="en-SG" sz="3200" b="0" i="1" smtClean="0">
                              <a:latin typeface="Cambria Math" panose="02040503050406030204" pitchFamily="18" charset="0"/>
                              <a:ea typeface="Cambria Math" panose="02040503050406030204" pitchFamily="18" charset="0"/>
                              <a:cs typeface="Segoe UI Semilight" panose="020B0402040204020203" pitchFamily="34" charset="0"/>
                            </a:rPr>
                            <m:t>𝑇</m:t>
                          </m:r>
                        </m:sup>
                      </m:sSup>
                      <m:r>
                        <m:rPr>
                          <m:nor/>
                        </m:rPr>
                        <a:rPr lang="en-SG" sz="3200" b="1" i="0" smtClean="0">
                          <a:latin typeface="Cambria Math" panose="02040503050406030204" pitchFamily="18" charset="0"/>
                          <a:ea typeface="Cambria Math" panose="02040503050406030204" pitchFamily="18" charset="0"/>
                          <a:cs typeface="Segoe UI Semilight" panose="020B0402040204020203" pitchFamily="34" charset="0"/>
                        </a:rPr>
                        <m:t>x</m:t>
                      </m:r>
                    </m:oMath>
                  </m:oMathPara>
                </a14:m>
                <a:endParaRPr lang="en-SG" sz="3200" i="1">
                  <a:latin typeface="Segoe UI Semilight" panose="020B0402040204020203" pitchFamily="34" charset="0"/>
                  <a:cs typeface="Segoe UI Semilight" panose="020B0402040204020203" pitchFamily="34" charset="0"/>
                </a:endParaRPr>
              </a:p>
            </p:txBody>
          </p:sp>
        </mc:Choice>
        <mc:Fallback xmlns="">
          <p:sp>
            <p:nvSpPr>
              <p:cNvPr id="3" name="TextBox 2">
                <a:extLst>
                  <a:ext uri="{FF2B5EF4-FFF2-40B4-BE49-F238E27FC236}">
                    <a16:creationId xmlns:a16="http://schemas.microsoft.com/office/drawing/2014/main" id="{A79EB15B-F140-B596-DCB1-5F50E05B0C37}"/>
                  </a:ext>
                </a:extLst>
              </p:cNvPr>
              <p:cNvSpPr txBox="1">
                <a:spLocks noRot="1" noChangeAspect="1" noMove="1" noResize="1" noEditPoints="1" noAdjustHandles="1" noChangeArrowheads="1" noChangeShapeType="1" noTextEdit="1"/>
              </p:cNvSpPr>
              <p:nvPr/>
            </p:nvSpPr>
            <p:spPr>
              <a:xfrm>
                <a:off x="2738120" y="2560320"/>
                <a:ext cx="3667760"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B03300-770E-5CE7-A5C0-4EE73219D202}"/>
                  </a:ext>
                </a:extLst>
              </p:cNvPr>
              <p:cNvSpPr txBox="1"/>
              <p:nvPr/>
            </p:nvSpPr>
            <p:spPr>
              <a:xfrm>
                <a:off x="2738120" y="3578074"/>
                <a:ext cx="3667760"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SG" sz="3200" b="1" i="1" smtClean="0">
                              <a:latin typeface="Cambria Math" panose="02040503050406030204" pitchFamily="18" charset="0"/>
                              <a:ea typeface="Cambria Math" panose="02040503050406030204" pitchFamily="18" charset="0"/>
                              <a:cs typeface="Segoe UI Semilight" panose="020B0402040204020203" pitchFamily="34" charset="0"/>
                            </a:rPr>
                          </m:ctrlPr>
                        </m:sSupPr>
                        <m:e>
                          <m:r>
                            <a:rPr lang="en-SG" sz="3200" i="1">
                              <a:latin typeface="Cambria Math" panose="02040503050406030204" pitchFamily="18" charset="0"/>
                              <a:ea typeface="Cambria Math" panose="02040503050406030204" pitchFamily="18" charset="0"/>
                              <a:cs typeface="Segoe UI Semilight" panose="020B0402040204020203" pitchFamily="34" charset="0"/>
                            </a:rPr>
                            <m:t>ℱ</m:t>
                          </m:r>
                        </m:e>
                        <m:sup>
                          <m:r>
                            <a:rPr lang="en-SG" sz="3200" b="1" i="1" smtClean="0">
                              <a:latin typeface="Cambria Math" panose="02040503050406030204" pitchFamily="18" charset="0"/>
                              <a:ea typeface="Cambria Math" panose="02040503050406030204" pitchFamily="18" charset="0"/>
                              <a:cs typeface="Segoe UI Semilight" panose="020B0402040204020203" pitchFamily="34" charset="0"/>
                            </a:rPr>
                            <m:t>−</m:t>
                          </m:r>
                          <m:r>
                            <a:rPr lang="en-SG" sz="3200" b="1" i="1" smtClean="0">
                              <a:latin typeface="Cambria Math" panose="02040503050406030204" pitchFamily="18" charset="0"/>
                              <a:ea typeface="Cambria Math" panose="02040503050406030204" pitchFamily="18" charset="0"/>
                              <a:cs typeface="Segoe UI Semilight" panose="020B0402040204020203" pitchFamily="34" charset="0"/>
                            </a:rPr>
                            <m:t>𝟏</m:t>
                          </m:r>
                        </m:sup>
                      </m:sSup>
                      <m:r>
                        <a:rPr lang="en-SG" sz="3200" b="1" i="1" smtClean="0">
                          <a:latin typeface="Cambria Math" panose="02040503050406030204" pitchFamily="18" charset="0"/>
                          <a:ea typeface="Cambria Math" panose="02040503050406030204" pitchFamily="18" charset="0"/>
                          <a:cs typeface="Segoe UI Semilight" panose="020B0402040204020203" pitchFamily="34" charset="0"/>
                        </a:rPr>
                        <m:t>=</m:t>
                      </m:r>
                      <m:r>
                        <m:rPr>
                          <m:nor/>
                        </m:rPr>
                        <a:rPr lang="en-SG" sz="3200" b="0" i="0" smtClean="0">
                          <a:latin typeface="Cambria Math" panose="02040503050406030204" pitchFamily="18" charset="0"/>
                          <a:ea typeface="Cambria Math" panose="02040503050406030204" pitchFamily="18" charset="0"/>
                          <a:cs typeface="Segoe UI Semilight" panose="020B0402040204020203" pitchFamily="34" charset="0"/>
                        </a:rPr>
                        <m:t>U</m:t>
                      </m:r>
                      <m:r>
                        <m:rPr>
                          <m:nor/>
                        </m:rPr>
                        <a:rPr lang="en-SG" sz="3200" b="1">
                          <a:latin typeface="Cambria Math" panose="02040503050406030204" pitchFamily="18" charset="0"/>
                          <a:ea typeface="Cambria Math" panose="02040503050406030204" pitchFamily="18" charset="0"/>
                          <a:cs typeface="Segoe UI Semilight" panose="020B0402040204020203" pitchFamily="34" charset="0"/>
                        </a:rPr>
                        <m:t>x</m:t>
                      </m:r>
                    </m:oMath>
                  </m:oMathPara>
                </a14:m>
                <a:endParaRPr lang="en-SG" sz="3200" i="1" dirty="0">
                  <a:latin typeface="Segoe UI Semilight" panose="020B0402040204020203" pitchFamily="34" charset="0"/>
                  <a:cs typeface="Segoe UI Semilight" panose="020B0402040204020203" pitchFamily="34" charset="0"/>
                </a:endParaRPr>
              </a:p>
            </p:txBody>
          </p:sp>
        </mc:Choice>
        <mc:Fallback xmlns="">
          <p:sp>
            <p:nvSpPr>
              <p:cNvPr id="4" name="TextBox 3">
                <a:extLst>
                  <a:ext uri="{FF2B5EF4-FFF2-40B4-BE49-F238E27FC236}">
                    <a16:creationId xmlns:a16="http://schemas.microsoft.com/office/drawing/2014/main" id="{47B03300-770E-5CE7-A5C0-4EE73219D202}"/>
                  </a:ext>
                </a:extLst>
              </p:cNvPr>
              <p:cNvSpPr txBox="1">
                <a:spLocks noRot="1" noChangeAspect="1" noMove="1" noResize="1" noEditPoints="1" noAdjustHandles="1" noChangeArrowheads="1" noChangeShapeType="1" noTextEdit="1"/>
              </p:cNvSpPr>
              <p:nvPr/>
            </p:nvSpPr>
            <p:spPr>
              <a:xfrm>
                <a:off x="2738120" y="3578074"/>
                <a:ext cx="3667760" cy="595932"/>
              </a:xfrm>
              <a:prstGeom prst="rect">
                <a:avLst/>
              </a:prstGeom>
              <a:blipFill>
                <a:blip r:embed="rId3"/>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84A4448-F0CF-361F-60DA-F99166E140CF}"/>
              </a:ext>
            </a:extLst>
          </p:cNvPr>
          <p:cNvGrpSpPr/>
          <p:nvPr/>
        </p:nvGrpSpPr>
        <p:grpSpPr>
          <a:xfrm>
            <a:off x="551660" y="6275599"/>
            <a:ext cx="8040689" cy="353497"/>
            <a:chOff x="551656" y="6275595"/>
            <a:chExt cx="8040689" cy="353497"/>
          </a:xfrm>
        </p:grpSpPr>
        <p:sp>
          <p:nvSpPr>
            <p:cNvPr id="6" name="TextBox 2">
              <a:extLst>
                <a:ext uri="{FF2B5EF4-FFF2-40B4-BE49-F238E27FC236}">
                  <a16:creationId xmlns:a16="http://schemas.microsoft.com/office/drawing/2014/main" id="{29E520AD-32C8-3C00-12C7-B75869B89593}"/>
                </a:ext>
              </a:extLst>
            </p:cNvPr>
            <p:cNvSpPr txBox="1"/>
            <p:nvPr/>
          </p:nvSpPr>
          <p:spPr>
            <a:xfrm>
              <a:off x="1188103" y="6275595"/>
              <a:ext cx="63511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ANNs</a:t>
              </a:r>
            </a:p>
          </p:txBody>
        </p:sp>
        <p:cxnSp>
          <p:nvCxnSpPr>
            <p:cNvPr id="7" name="Straight Connector 6">
              <a:extLst>
                <a:ext uri="{FF2B5EF4-FFF2-40B4-BE49-F238E27FC236}">
                  <a16:creationId xmlns:a16="http://schemas.microsoft.com/office/drawing/2014/main" id="{31C5A560-7DB7-D57C-084D-C97C95E0A889}"/>
                </a:ext>
              </a:extLst>
            </p:cNvPr>
            <p:cNvCxnSpPr/>
            <p:nvPr/>
          </p:nvCxnSpPr>
          <p:spPr>
            <a:xfrm>
              <a:off x="55165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3877AD-3992-1F66-35BD-6F93A6A932AF}"/>
                </a:ext>
              </a:extLst>
            </p:cNvPr>
            <p:cNvCxnSpPr/>
            <p:nvPr/>
          </p:nvCxnSpPr>
          <p:spPr>
            <a:xfrm>
              <a:off x="2595886" y="6629092"/>
              <a:ext cx="1908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E8F382F6-6E2B-0A12-A39A-592684917A19}"/>
                </a:ext>
              </a:extLst>
            </p:cNvPr>
            <p:cNvSpPr txBox="1"/>
            <p:nvPr/>
          </p:nvSpPr>
          <p:spPr>
            <a:xfrm>
              <a:off x="2925804" y="6275595"/>
              <a:ext cx="12482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chemeClr val="bg1">
                      <a:lumMod val="50000"/>
                    </a:schemeClr>
                  </a:solidFill>
                </a:rPr>
                <a:t>Graph Theory</a:t>
              </a:r>
            </a:p>
          </p:txBody>
        </p:sp>
        <p:cxnSp>
          <p:nvCxnSpPr>
            <p:cNvPr id="10" name="Straight Connector 9">
              <a:extLst>
                <a:ext uri="{FF2B5EF4-FFF2-40B4-BE49-F238E27FC236}">
                  <a16:creationId xmlns:a16="http://schemas.microsoft.com/office/drawing/2014/main" id="{E50538C0-8B4E-A2C8-46EA-B840FB7329EF}"/>
                </a:ext>
              </a:extLst>
            </p:cNvPr>
            <p:cNvCxnSpPr/>
            <p:nvPr/>
          </p:nvCxnSpPr>
          <p:spPr>
            <a:xfrm>
              <a:off x="4640116" y="6629092"/>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7">
              <a:extLst>
                <a:ext uri="{FF2B5EF4-FFF2-40B4-BE49-F238E27FC236}">
                  <a16:creationId xmlns:a16="http://schemas.microsoft.com/office/drawing/2014/main" id="{212CBE51-3ECE-5300-9B96-C0E2B05C7C00}"/>
                </a:ext>
              </a:extLst>
            </p:cNvPr>
            <p:cNvSpPr txBox="1"/>
            <p:nvPr/>
          </p:nvSpPr>
          <p:spPr>
            <a:xfrm>
              <a:off x="4593166" y="6275595"/>
              <a:ext cx="200195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solidFill>
                    <a:srgbClr val="FF0000"/>
                  </a:solidFill>
                </a:rPr>
                <a:t>Graph Neural Networks</a:t>
              </a:r>
            </a:p>
          </p:txBody>
        </p:sp>
        <p:cxnSp>
          <p:nvCxnSpPr>
            <p:cNvPr id="12" name="Straight Connector 11">
              <a:extLst>
                <a:ext uri="{FF2B5EF4-FFF2-40B4-BE49-F238E27FC236}">
                  <a16:creationId xmlns:a16="http://schemas.microsoft.com/office/drawing/2014/main" id="{ABAABAF3-8370-48D0-70FC-6F8DEC2CDC03}"/>
                </a:ext>
              </a:extLst>
            </p:cNvPr>
            <p:cNvCxnSpPr/>
            <p:nvPr/>
          </p:nvCxnSpPr>
          <p:spPr>
            <a:xfrm>
              <a:off x="6684345" y="6629092"/>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9">
              <a:extLst>
                <a:ext uri="{FF2B5EF4-FFF2-40B4-BE49-F238E27FC236}">
                  <a16:creationId xmlns:a16="http://schemas.microsoft.com/office/drawing/2014/main" id="{2176A2E9-FD2A-6BAB-332C-357528B35CF0}"/>
                </a:ext>
              </a:extLst>
            </p:cNvPr>
            <p:cNvSpPr txBox="1"/>
            <p:nvPr/>
          </p:nvSpPr>
          <p:spPr>
            <a:xfrm>
              <a:off x="7073948" y="6275595"/>
              <a:ext cx="112883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400"/>
                <a:t>Applications</a:t>
              </a:r>
            </a:p>
          </p:txBody>
        </p:sp>
      </p:grpSp>
    </p:spTree>
    <p:extLst>
      <p:ext uri="{BB962C8B-B14F-4D97-AF65-F5344CB8AC3E}">
        <p14:creationId xmlns:p14="http://schemas.microsoft.com/office/powerpoint/2010/main" val="158011406"/>
      </p:ext>
    </p:extLst>
  </p:cSld>
  <p:clrMapOvr>
    <a:masterClrMapping/>
  </p:clrMapOvr>
  <p:transition>
    <p:fade/>
  </p:transition>
</p:sld>
</file>

<file path=ppt/theme/theme1.xml><?xml version="1.0" encoding="utf-8"?>
<a:theme xmlns:a="http://schemas.openxmlformats.org/drawingml/2006/main" name="Custom Design">
  <a:themeElements>
    <a:clrScheme name="IYPT Theme">
      <a:dk1>
        <a:sysClr val="windowText" lastClr="000000"/>
      </a:dk1>
      <a:lt1>
        <a:sysClr val="window" lastClr="FFFFFF"/>
      </a:lt1>
      <a:dk2>
        <a:srgbClr val="444D26"/>
      </a:dk2>
      <a:lt2>
        <a:srgbClr val="FFF2CC"/>
      </a:lt2>
      <a:accent1>
        <a:srgbClr val="53614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IYPT Theme">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i="1" dirty="0">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82F224E1CB1049B32B8506AA6F171A" ma:contentTypeVersion="15" ma:contentTypeDescription="Create a new document." ma:contentTypeScope="" ma:versionID="78b50346c105215bc0e7f9b1dc3a1f35">
  <xsd:schema xmlns:xsd="http://www.w3.org/2001/XMLSchema" xmlns:xs="http://www.w3.org/2001/XMLSchema" xmlns:p="http://schemas.microsoft.com/office/2006/metadata/properties" xmlns:ns1="http://schemas.microsoft.com/sharepoint/v3" xmlns:ns3="22ad4dfc-a353-45e9-96dc-4bfb39b39cbb" xmlns:ns4="83a3d8ea-d8a3-4b5d-adb6-5d7df98470c2" targetNamespace="http://schemas.microsoft.com/office/2006/metadata/properties" ma:root="true" ma:fieldsID="409994586248385fd3e1dc57c3c68844" ns1:_="" ns3:_="" ns4:_="">
    <xsd:import namespace="http://schemas.microsoft.com/sharepoint/v3"/>
    <xsd:import namespace="22ad4dfc-a353-45e9-96dc-4bfb39b39cbb"/>
    <xsd:import namespace="83a3d8ea-d8a3-4b5d-adb6-5d7df98470c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ad4dfc-a353-45e9-96dc-4bfb39b39c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a3d8ea-d8a3-4b5d-adb6-5d7df98470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E96E874-94DC-46C7-AFE5-776726C34D45}">
  <ds:schemaRefs>
    <ds:schemaRef ds:uri="22ad4dfc-a353-45e9-96dc-4bfb39b39cbb"/>
    <ds:schemaRef ds:uri="83a3d8ea-d8a3-4b5d-adb6-5d7df98470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D70DF62-E67E-47C7-B550-13F039955D80}">
  <ds:schemaRefs>
    <ds:schemaRef ds:uri="http://schemas.microsoft.com/sharepoint/v3/contenttype/forms"/>
  </ds:schemaRefs>
</ds:datastoreItem>
</file>

<file path=customXml/itemProps3.xml><?xml version="1.0" encoding="utf-8"?>
<ds:datastoreItem xmlns:ds="http://schemas.openxmlformats.org/officeDocument/2006/customXml" ds:itemID="{1CE69AB1-5A52-421F-97EC-0AB52CCD5FC6}">
  <ds:schemaRefs>
    <ds:schemaRef ds:uri="22ad4dfc-a353-45e9-96dc-4bfb39b39cbb"/>
    <ds:schemaRef ds:uri="83a3d8ea-d8a3-4b5d-adb6-5d7df98470c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600</TotalTime>
  <Words>4356</Words>
  <Application>Microsoft Office PowerPoint</Application>
  <PresentationFormat>On-screen Show (4:3)</PresentationFormat>
  <Paragraphs>1344</Paragraphs>
  <Slides>122</Slides>
  <Notes>51</Notes>
  <HiddenSlides>13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122</vt:i4>
      </vt:variant>
    </vt:vector>
  </HeadingPairs>
  <TitlesOfParts>
    <vt:vector size="132" baseType="lpstr">
      <vt:lpstr>Arial</vt:lpstr>
      <vt:lpstr>Calibri</vt:lpstr>
      <vt:lpstr>Cambria Math</vt:lpstr>
      <vt:lpstr>inherit</vt:lpstr>
      <vt:lpstr>Segoe UI Bold</vt:lpstr>
      <vt:lpstr>Segoe UI Light</vt:lpstr>
      <vt:lpstr>Segoe UI Semibold</vt:lpstr>
      <vt:lpstr>Segoe UI Semilight</vt:lpstr>
      <vt:lpstr>Söhne</vt:lpstr>
      <vt:lpstr>Custom Design</vt:lpstr>
      <vt:lpstr>Graph Neural Networks</vt:lpstr>
      <vt:lpstr>Who are we?</vt:lpstr>
      <vt:lpstr>Introduction</vt:lpstr>
      <vt:lpstr>Introduction</vt:lpstr>
      <vt:lpstr>Introduction</vt:lpstr>
      <vt:lpstr>Introduction</vt:lpstr>
      <vt:lpstr>PowerPoint Presentation</vt:lpstr>
      <vt:lpstr>Artificial Neural Networks</vt:lpstr>
      <vt:lpstr>What is a Neural Network?</vt:lpstr>
      <vt:lpstr>Neuron</vt:lpstr>
      <vt:lpstr>Linear Algebra</vt:lpstr>
      <vt:lpstr>Matrix Multiplication</vt:lpstr>
      <vt:lpstr>Basic Matrix Knowledge</vt:lpstr>
      <vt:lpstr>Original Motivation</vt:lpstr>
      <vt:lpstr>Mathematical representation of neural networks</vt:lpstr>
      <vt:lpstr>Activation Function</vt:lpstr>
      <vt:lpstr>Layer Activation</vt:lpstr>
      <vt:lpstr>Why do DNNs work?</vt:lpstr>
      <vt:lpstr>Why do DNNs work?</vt:lpstr>
      <vt:lpstr>Loss Function</vt:lpstr>
      <vt:lpstr>Backward Propagation</vt:lpstr>
      <vt:lpstr>Notebook work with PyTorch https://tinyurl.com/fossasia-ann </vt:lpstr>
      <vt:lpstr>Backward Propagation</vt:lpstr>
      <vt:lpstr>Graph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Notebook work with Networkx https://tinyurl.com/fossasia-networkx </vt:lpstr>
      <vt:lpstr>Graph Neural Networks</vt:lpstr>
      <vt:lpstr>Inductive Tasks</vt:lpstr>
      <vt:lpstr>Transductive Tasks</vt:lpstr>
      <vt:lpstr>Inductive Tasks</vt:lpstr>
      <vt:lpstr>Graph Embeddings</vt:lpstr>
      <vt:lpstr>Usable Graphs</vt:lpstr>
      <vt:lpstr>Usable Graphs</vt:lpstr>
      <vt:lpstr>MLPs?</vt:lpstr>
      <vt:lpstr>CNNs?</vt:lpstr>
      <vt:lpstr>Basic Structure of Every GNN</vt:lpstr>
      <vt:lpstr>PowerPoint Presentation</vt:lpstr>
      <vt:lpstr>Propagating Signals through time</vt:lpstr>
      <vt:lpstr>Graph representation of Time</vt:lpstr>
      <vt:lpstr>Graph representation of Time</vt:lpstr>
      <vt:lpstr>Graph Convolutions</vt:lpstr>
      <vt:lpstr>General Spatial GNN layer</vt:lpstr>
      <vt:lpstr>General Spatial GNN layer</vt:lpstr>
      <vt:lpstr>General Spatial GNN layer</vt:lpstr>
      <vt:lpstr>General Spatial GNN layer</vt:lpstr>
      <vt:lpstr>General Spatial GNN layer</vt:lpstr>
      <vt:lpstr>General Spatial GNN layer (Optional self-loops) </vt:lpstr>
      <vt:lpstr>Add edge weights</vt:lpstr>
      <vt:lpstr>Generalised GNN Layer</vt:lpstr>
      <vt:lpstr>Simple GNN Layer</vt:lpstr>
      <vt:lpstr>Message Passing</vt:lpstr>
      <vt:lpstr>Message Passing</vt:lpstr>
      <vt:lpstr>Message Passing</vt:lpstr>
      <vt:lpstr>Message Passing</vt:lpstr>
      <vt:lpstr>Neural FPs</vt:lpstr>
      <vt:lpstr>GraphSAGE</vt:lpstr>
      <vt:lpstr>Graph Attention Networks</vt:lpstr>
      <vt:lpstr>PowerPoint Presentation</vt:lpstr>
      <vt:lpstr>Spectral GNNs?</vt:lpstr>
      <vt:lpstr>Graph Neural Network model</vt:lpstr>
      <vt:lpstr>Notebook work with DGL https://tinyurl.com/fossasia-dgl </vt:lpstr>
      <vt:lpstr>PowerPoint Presentation</vt:lpstr>
      <vt:lpstr>What is spectral filtering?</vt:lpstr>
      <vt:lpstr>Spectral filtering (Use-case)</vt:lpstr>
      <vt:lpstr>Spectral filtering</vt:lpstr>
      <vt:lpstr>Spectral representation</vt:lpstr>
      <vt:lpstr>What is the Fourier Transform?</vt:lpstr>
      <vt:lpstr>How does the fourier transform work?</vt:lpstr>
      <vt:lpstr>How does the fourier transform work</vt:lpstr>
      <vt:lpstr>Inverse Fourier transform</vt:lpstr>
      <vt:lpstr>Discrete Fourier Transform </vt:lpstr>
      <vt:lpstr>Spectral Filtering with code</vt:lpstr>
      <vt:lpstr>Idea of Spectral GNNs</vt:lpstr>
      <vt:lpstr>The Graph Fourier transform</vt:lpstr>
      <vt:lpstr>Eigen Vectors and Values</vt:lpstr>
      <vt:lpstr>Eigen Vectors and Values</vt:lpstr>
      <vt:lpstr>Eigen Decomposition</vt:lpstr>
      <vt:lpstr>Laplacian Matrix</vt:lpstr>
      <vt:lpstr>Laplacian Matrix</vt:lpstr>
      <vt:lpstr>What is the Laplacian?</vt:lpstr>
      <vt:lpstr>Graph Laplacian</vt:lpstr>
      <vt:lpstr>Smoothness measurement</vt:lpstr>
      <vt:lpstr>Smoothness measurement</vt:lpstr>
      <vt:lpstr>Graph Signals with Code https://tinyurl.com/fossasia-fourier </vt:lpstr>
      <vt:lpstr>Graph Fourier Transform</vt:lpstr>
      <vt:lpstr>Graph Fourier Transform</vt:lpstr>
      <vt:lpstr>Eigenfunctions of the Laplacian</vt:lpstr>
      <vt:lpstr>Graph Fourier Transform</vt:lpstr>
      <vt:lpstr>Spectral Filtering</vt:lpstr>
      <vt:lpstr>Types of spectral filters</vt:lpstr>
      <vt:lpstr>Spectral filtering on graphs with code</vt:lpstr>
      <vt:lpstr>Problem with spectral approach</vt:lpstr>
      <vt:lpstr>Solution: Approximation</vt:lpstr>
      <vt:lpstr>Spectral GNN Layer</vt:lpstr>
      <vt:lpstr>Chebnet</vt:lpstr>
      <vt:lpstr>Chebnet</vt:lpstr>
      <vt:lpstr>GCN</vt:lpstr>
      <vt:lpstr>Recap</vt:lpstr>
      <vt:lpstr>Moving forward</vt:lpstr>
      <vt:lpstr>References</vt:lpstr>
      <vt:lpstr>Connect</vt:lpstr>
      <vt:lpstr>Thank You!</vt:lpstr>
      <vt:lpstr>Calculus</vt:lpstr>
      <vt:lpstr>Matrix Calculus</vt:lpstr>
      <vt:lpstr>Matrix Calculus</vt:lpstr>
      <vt:lpstr>Simple Neural Network</vt:lpstr>
      <vt:lpstr>PowerPoint Presentation</vt:lpstr>
      <vt:lpstr>Building the GNN</vt:lpstr>
      <vt:lpstr>Building the GNN</vt:lpstr>
      <vt:lpstr>Backward Propagation</vt:lpstr>
      <vt:lpstr>Backward Propagation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LENDERMANN MARKUS PAUL ZHI-GUANG</dc:creator>
  <cp:lastModifiedBy>KARIMI ZAYAN</cp:lastModifiedBy>
  <cp:revision>2</cp:revision>
  <dcterms:created xsi:type="dcterms:W3CDTF">2018-11-08T07:36:01Z</dcterms:created>
  <dcterms:modified xsi:type="dcterms:W3CDTF">2023-04-14T11:01:31Z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0x0101000582F224E1CB1049B32B8506AA6F171A</vt:lpwstr>
  </property>
</Properties>
</file>